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4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5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6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7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5"/>
    <p:sldMasterId id="2147483675" r:id="rId6"/>
    <p:sldMasterId id="2147483690" r:id="rId7"/>
    <p:sldMasterId id="2147483705" r:id="rId8"/>
    <p:sldMasterId id="2147483725" r:id="rId9"/>
    <p:sldMasterId id="2147483741" r:id="rId10"/>
    <p:sldMasterId id="2147483789" r:id="rId11"/>
    <p:sldMasterId id="2147483805" r:id="rId12"/>
  </p:sldMasterIdLst>
  <p:notesMasterIdLst>
    <p:notesMasterId r:id="rId20"/>
  </p:notesMasterIdLst>
  <p:handoutMasterIdLst>
    <p:handoutMasterId r:id="rId21"/>
  </p:handoutMasterIdLst>
  <p:sldIdLst>
    <p:sldId id="299" r:id="rId13"/>
    <p:sldId id="367" r:id="rId14"/>
    <p:sldId id="379" r:id="rId15"/>
    <p:sldId id="392" r:id="rId16"/>
    <p:sldId id="387" r:id="rId17"/>
    <p:sldId id="389" r:id="rId18"/>
    <p:sldId id="312" r:id="rId19"/>
  </p:sldIdLst>
  <p:sldSz cx="9144000" cy="6858000" type="screen4x3"/>
  <p:notesSz cx="9313863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150B06F-A291-4D79-B8CD-920F0AF206A9}">
          <p14:sldIdLst>
            <p14:sldId id="299"/>
          </p14:sldIdLst>
        </p14:section>
        <p14:section name="Untitled Section" id="{72D2DA2B-1542-4935-828E-54A07C456FDB}">
          <p14:sldIdLst>
            <p14:sldId id="367"/>
            <p14:sldId id="379"/>
            <p14:sldId id="392"/>
            <p14:sldId id="387"/>
            <p14:sldId id="389"/>
            <p14:sldId id="31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46"/>
    <a:srgbClr val="FF6600"/>
    <a:srgbClr val="9BBB59"/>
    <a:srgbClr val="C0504D"/>
    <a:srgbClr val="8064A2"/>
    <a:srgbClr val="008246"/>
    <a:srgbClr val="007846"/>
    <a:srgbClr val="0066CC"/>
    <a:srgbClr val="006646"/>
    <a:srgbClr val="75C9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88688" autoAdjust="0"/>
  </p:normalViewPr>
  <p:slideViewPr>
    <p:cSldViewPr>
      <p:cViewPr varScale="1">
        <p:scale>
          <a:sx n="141" d="100"/>
          <a:sy n="141" d="100"/>
        </p:scale>
        <p:origin x="233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3.xml"/><Relationship Id="rId12" Type="http://schemas.openxmlformats.org/officeDocument/2006/relationships/slideMaster" Target="slideMasters/slideMaster8.xml"/><Relationship Id="rId17" Type="http://schemas.openxmlformats.org/officeDocument/2006/relationships/slide" Target="slides/slide5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Master" Target="slideMasters/slideMaster7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3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6.xml"/><Relationship Id="rId19" Type="http://schemas.openxmlformats.org/officeDocument/2006/relationships/slide" Target="slides/slide7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slide" Target="slides/slide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44375344"/>
        <c:axId val="1744373680"/>
      </c:lineChart>
      <c:catAx>
        <c:axId val="174437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4373680"/>
        <c:crosses val="autoZero"/>
        <c:auto val="1"/>
        <c:lblAlgn val="ctr"/>
        <c:lblOffset val="100"/>
        <c:noMultiLvlLbl val="0"/>
      </c:catAx>
      <c:valAx>
        <c:axId val="1744373680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437534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599865565584792E-2"/>
          <c:y val="5.9139784946236562E-2"/>
          <c:w val="0.77886354906856159"/>
          <c:h val="0.6931538396410126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USA</c:v>
                </c:pt>
                <c:pt idx="1">
                  <c:v>Russia</c:v>
                </c:pt>
                <c:pt idx="2">
                  <c:v>Saudia Arabia</c:v>
                </c:pt>
                <c:pt idx="3">
                  <c:v>Canada</c:v>
                </c:pt>
                <c:pt idx="4">
                  <c:v>Iraq</c:v>
                </c:pt>
              </c:strCache>
            </c:strRef>
          </c:cat>
          <c:val>
            <c:numRef>
              <c:f>Sheet1!$C$2:$C$6</c:f>
              <c:numCache>
                <c:formatCode>0.0</c:formatCode>
                <c:ptCount val="5"/>
                <c:pt idx="0">
                  <c:v>11.31</c:v>
                </c:pt>
                <c:pt idx="1">
                  <c:v>9.8699999999999992</c:v>
                </c:pt>
                <c:pt idx="2">
                  <c:v>9.4</c:v>
                </c:pt>
                <c:pt idx="3">
                  <c:v>4.18</c:v>
                </c:pt>
                <c:pt idx="4">
                  <c:v>4.09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64-4DA6-8679-40B7F13435EE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USA</c:v>
                </c:pt>
                <c:pt idx="1">
                  <c:v>Russia</c:v>
                </c:pt>
                <c:pt idx="2">
                  <c:v>Saudia Arabia</c:v>
                </c:pt>
                <c:pt idx="3">
                  <c:v>Canada</c:v>
                </c:pt>
                <c:pt idx="4">
                  <c:v>Iraq</c:v>
                </c:pt>
              </c:strCache>
            </c:strRef>
          </c:cat>
          <c:val>
            <c:numRef>
              <c:f>Sheet1!$D$2:$D$6</c:f>
              <c:numCache>
                <c:formatCode>0.0</c:formatCode>
                <c:ptCount val="5"/>
                <c:pt idx="0">
                  <c:v>11.2</c:v>
                </c:pt>
                <c:pt idx="1">
                  <c:v>10.11</c:v>
                </c:pt>
                <c:pt idx="2">
                  <c:v>9.3000000000000007</c:v>
                </c:pt>
                <c:pt idx="3">
                  <c:v>4.4000000000000004</c:v>
                </c:pt>
                <c:pt idx="4">
                  <c:v>4.08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64-4DA6-8679-40B7F13435EE}"/>
            </c:ext>
          </c:extLst>
        </c:ser>
        <c:ser>
          <c:idx val="3"/>
          <c:order val="2"/>
          <c:tx>
            <c:strRef>
              <c:f>Sheet1!$E$1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USA</c:v>
                </c:pt>
                <c:pt idx="1">
                  <c:v>Russia</c:v>
                </c:pt>
                <c:pt idx="2">
                  <c:v>Saudia Arabia</c:v>
                </c:pt>
                <c:pt idx="3">
                  <c:v>Canada</c:v>
                </c:pt>
                <c:pt idx="4">
                  <c:v>Iraq</c:v>
                </c:pt>
              </c:strCache>
            </c:strRef>
          </c:cat>
          <c:val>
            <c:numRef>
              <c:f>Sheet1!$E$2:$E$6</c:f>
              <c:numCache>
                <c:formatCode>0.0</c:formatCode>
                <c:ptCount val="5"/>
                <c:pt idx="0">
                  <c:v>11.9</c:v>
                </c:pt>
                <c:pt idx="1">
                  <c:v>10.3</c:v>
                </c:pt>
                <c:pt idx="2">
                  <c:v>10.6</c:v>
                </c:pt>
                <c:pt idx="3">
                  <c:v>4.5</c:v>
                </c:pt>
                <c:pt idx="4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64-4DA6-8679-40B7F13435EE}"/>
            </c:ext>
          </c:extLst>
        </c:ser>
        <c:ser>
          <c:idx val="4"/>
          <c:order val="3"/>
          <c:tx>
            <c:strRef>
              <c:f>Sheet1!$F$1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USA</c:v>
                </c:pt>
                <c:pt idx="1">
                  <c:v>Russia</c:v>
                </c:pt>
                <c:pt idx="2">
                  <c:v>Saudia Arabia</c:v>
                </c:pt>
                <c:pt idx="3">
                  <c:v>Canada</c:v>
                </c:pt>
                <c:pt idx="4">
                  <c:v>Iraq</c:v>
                </c:pt>
              </c:strCache>
            </c:strRef>
          </c:cat>
          <c:val>
            <c:numRef>
              <c:f>Sheet1!$F$2:$F$6</c:f>
              <c:numCache>
                <c:formatCode>0.0</c:formatCode>
                <c:ptCount val="5"/>
                <c:pt idx="0">
                  <c:v>12.93</c:v>
                </c:pt>
                <c:pt idx="1">
                  <c:v>10.1</c:v>
                </c:pt>
                <c:pt idx="2">
                  <c:v>9.6999999999999993</c:v>
                </c:pt>
                <c:pt idx="3">
                  <c:v>4.5999999999999996</c:v>
                </c:pt>
                <c:pt idx="4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464-4DA6-8679-40B7F13435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70061184"/>
        <c:axId val="1312723680"/>
      </c:barChart>
      <c:catAx>
        <c:axId val="1970061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2723680"/>
        <c:crosses val="autoZero"/>
        <c:auto val="1"/>
        <c:lblAlgn val="ctr"/>
        <c:lblOffset val="100"/>
        <c:noMultiLvlLbl val="0"/>
      </c:catAx>
      <c:valAx>
        <c:axId val="1312723680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0061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Operable Capacity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Sheet1!$B$2:$B$6</c:f>
              <c:numCache>
                <c:formatCode>0.0</c:formatCode>
                <c:ptCount val="5"/>
                <c:pt idx="0">
                  <c:v>18.8</c:v>
                </c:pt>
                <c:pt idx="1">
                  <c:v>18.7</c:v>
                </c:pt>
                <c:pt idx="2">
                  <c:v>18.100000000000001</c:v>
                </c:pt>
                <c:pt idx="3">
                  <c:v>18</c:v>
                </c:pt>
                <c:pt idx="4">
                  <c:v>18.2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44F-438F-9203-511812C587F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Refinery Input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Sheet1!$C$2:$C$6</c:f>
              <c:numCache>
                <c:formatCode>0.0</c:formatCode>
                <c:ptCount val="5"/>
                <c:pt idx="0">
                  <c:v>17</c:v>
                </c:pt>
                <c:pt idx="1">
                  <c:v>14.7</c:v>
                </c:pt>
                <c:pt idx="2">
                  <c:v>15.7</c:v>
                </c:pt>
                <c:pt idx="3">
                  <c:v>16.5</c:v>
                </c:pt>
                <c:pt idx="4">
                  <c:v>16.100000000000001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44F-438F-9203-511812C587F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 Production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Sheet1!$D$2:$D$6</c:f>
              <c:numCache>
                <c:formatCode>0.0</c:formatCode>
                <c:ptCount val="5"/>
                <c:pt idx="0">
                  <c:v>12.3</c:v>
                </c:pt>
                <c:pt idx="1">
                  <c:v>11.3</c:v>
                </c:pt>
                <c:pt idx="2">
                  <c:v>11.3</c:v>
                </c:pt>
                <c:pt idx="3">
                  <c:v>11.9</c:v>
                </c:pt>
                <c:pt idx="4">
                  <c:v>12.93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44F-438F-9203-511812C587F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PADD 1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Sheet1!$E$2:$E$6</c:f>
              <c:numCache>
                <c:formatCode>0.000</c:formatCode>
                <c:ptCount val="5"/>
                <c:pt idx="0">
                  <c:v>7.0999999999999994E-2</c:v>
                </c:pt>
                <c:pt idx="1">
                  <c:v>7.2999999999999995E-2</c:v>
                </c:pt>
                <c:pt idx="2">
                  <c:v>7.0999999999999994E-2</c:v>
                </c:pt>
                <c:pt idx="3">
                  <c:v>5.8000000000000003E-2</c:v>
                </c:pt>
                <c:pt idx="4">
                  <c:v>6.9000000000000006E-2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44F-438F-9203-511812C587F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PADD 2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Sheet1!$F$2:$F$6</c:f>
              <c:numCache>
                <c:formatCode>0.0</c:formatCode>
                <c:ptCount val="5"/>
                <c:pt idx="0">
                  <c:v>2.2000000000000002</c:v>
                </c:pt>
                <c:pt idx="1">
                  <c:v>1.8</c:v>
                </c:pt>
                <c:pt idx="2">
                  <c:v>1.7</c:v>
                </c:pt>
                <c:pt idx="3">
                  <c:v>1.7</c:v>
                </c:pt>
                <c:pt idx="4">
                  <c:v>1.8240000000000001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44F-438F-9203-511812C587F1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PADD 3 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Sheet1!$G$2:$G$6</c:f>
              <c:numCache>
                <c:formatCode>0.0</c:formatCode>
                <c:ptCount val="5"/>
                <c:pt idx="0">
                  <c:v>8.1</c:v>
                </c:pt>
                <c:pt idx="1">
                  <c:v>7.7</c:v>
                </c:pt>
                <c:pt idx="2">
                  <c:v>7.9</c:v>
                </c:pt>
                <c:pt idx="3">
                  <c:v>8.5</c:v>
                </c:pt>
                <c:pt idx="4">
                  <c:v>9.3569999999999993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44F-438F-9203-511812C587F1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PADD 4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Sheet1!$H$2:$H$6</c:f>
              <c:numCache>
                <c:formatCode>0.00</c:formatCode>
                <c:ptCount val="5"/>
                <c:pt idx="0">
                  <c:v>0.97</c:v>
                </c:pt>
                <c:pt idx="1">
                  <c:v>0.85</c:v>
                </c:pt>
                <c:pt idx="2">
                  <c:v>0.8</c:v>
                </c:pt>
                <c:pt idx="3">
                  <c:v>0.87</c:v>
                </c:pt>
                <c:pt idx="4">
                  <c:v>0.93799999999999994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44F-438F-9203-511812C587F1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PADD 5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Sheet1!$I$2:$I$6</c:f>
              <c:numCache>
                <c:formatCode>0.00</c:formatCode>
                <c:ptCount val="5"/>
                <c:pt idx="0">
                  <c:v>0.9</c:v>
                </c:pt>
                <c:pt idx="1">
                  <c:v>0.85</c:v>
                </c:pt>
                <c:pt idx="2">
                  <c:v>0.82</c:v>
                </c:pt>
                <c:pt idx="3">
                  <c:v>0.79</c:v>
                </c:pt>
                <c:pt idx="4">
                  <c:v>0.74199999999999999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44F-438F-9203-511812C587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3689407"/>
        <c:axId val="221863199"/>
      </c:lineChart>
      <c:catAx>
        <c:axId val="493689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1863199"/>
        <c:crosses val="autoZero"/>
        <c:auto val="1"/>
        <c:lblAlgn val="ctr"/>
        <c:lblOffset val="100"/>
        <c:noMultiLvlLbl val="0"/>
      </c:catAx>
      <c:valAx>
        <c:axId val="221863199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36894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6102362204725E-3"/>
          <c:y val="0.92653011082945236"/>
          <c:w val="0.99510017497812775"/>
          <c:h val="7.34698891705477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1"/>
          <c:tx>
            <c:strRef>
              <c:f>Sheet1!$R$8</c:f>
              <c:strCache>
                <c:ptCount val="1"/>
                <c:pt idx="0">
                  <c:v>Terminated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Sheet1!$S$6:$W$6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Sheet1!$S$8:$W$8</c:f>
              <c:numCache>
                <c:formatCode>#,##0</c:formatCode>
                <c:ptCount val="5"/>
                <c:pt idx="0">
                  <c:v>387430</c:v>
                </c:pt>
                <c:pt idx="1">
                  <c:v>236069</c:v>
                </c:pt>
                <c:pt idx="2">
                  <c:v>177624</c:v>
                </c:pt>
                <c:pt idx="3">
                  <c:v>136088</c:v>
                </c:pt>
                <c:pt idx="4">
                  <c:v>150737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DEC-4354-9797-F1E2777AE7DC}"/>
            </c:ext>
          </c:extLst>
        </c:ser>
        <c:ser>
          <c:idx val="2"/>
          <c:order val="2"/>
          <c:tx>
            <c:strRef>
              <c:f>Sheet1!$R$9</c:f>
              <c:strCache>
                <c:ptCount val="1"/>
                <c:pt idx="0">
                  <c:v>Originated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Sheet1!$S$6:$W$6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Sheet1!$S$9:$W$9</c:f>
              <c:numCache>
                <c:formatCode>#,##0</c:formatCode>
                <c:ptCount val="5"/>
                <c:pt idx="0">
                  <c:v>213563</c:v>
                </c:pt>
                <c:pt idx="1">
                  <c:v>137949</c:v>
                </c:pt>
                <c:pt idx="2">
                  <c:v>91152</c:v>
                </c:pt>
                <c:pt idx="3">
                  <c:v>68079</c:v>
                </c:pt>
                <c:pt idx="4">
                  <c:v>97212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DEC-4354-9797-F1E2777AE7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7121695"/>
        <c:axId val="1197123135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Sheet1!$R$7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Sheet1!$S$6:$W$6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2019</c:v>
                      </c:pt>
                      <c:pt idx="1">
                        <c:v>2020</c:v>
                      </c:pt>
                      <c:pt idx="2">
                        <c:v>2021</c:v>
                      </c:pt>
                      <c:pt idx="3">
                        <c:v>2022</c:v>
                      </c:pt>
                      <c:pt idx="4">
                        <c:v>2023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Sheet1!$S$7:$W$7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1DEC-4354-9797-F1E2777AE7DC}"/>
                  </c:ext>
                </c:extLst>
              </c15:ser>
            </c15:filteredLineSeries>
          </c:ext>
        </c:extLst>
      </c:lineChart>
      <c:catAx>
        <c:axId val="11971216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7123135"/>
        <c:crosses val="autoZero"/>
        <c:auto val="1"/>
        <c:lblAlgn val="ctr"/>
        <c:lblOffset val="100"/>
        <c:noMultiLvlLbl val="0"/>
      </c:catAx>
      <c:valAx>
        <c:axId val="11971231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7121695"/>
        <c:crossesAt val="1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layout>
                <c:manualLayout>
                  <c:x val="-1.9251603966170896E-2"/>
                  <c:y val="-7.10600972672533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3873456790123456E-2"/>
                      <c:h val="0.115159410220781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2A-4ADD-83A9-AD3298882B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Sheet1!$B$2:$B$6</c:f>
              <c:numCache>
                <c:formatCode>0.00</c:formatCode>
                <c:ptCount val="5"/>
                <c:pt idx="0">
                  <c:v>1.42</c:v>
                </c:pt>
                <c:pt idx="1">
                  <c:v>1.17</c:v>
                </c:pt>
                <c:pt idx="2">
                  <c:v>1.1100000000000001</c:v>
                </c:pt>
                <c:pt idx="3">
                  <c:v>1.1000000000000001</c:v>
                </c:pt>
                <c:pt idx="4">
                  <c:v>1.19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A2A-4ADD-83A9-AD3298882B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Pipeline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3873456790123456E-2"/>
                      <c:h val="7.349274355411454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DA2A-4ADD-83A9-AD3298882B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Sheet1!$C$2:$C$6</c:f>
              <c:numCache>
                <c:formatCode>0.00</c:formatCode>
                <c:ptCount val="5"/>
                <c:pt idx="0">
                  <c:v>1.008</c:v>
                </c:pt>
                <c:pt idx="1">
                  <c:v>0.85</c:v>
                </c:pt>
                <c:pt idx="2">
                  <c:v>0.87</c:v>
                </c:pt>
                <c:pt idx="3">
                  <c:v>0.92</c:v>
                </c:pt>
                <c:pt idx="4">
                  <c:v>1.04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A2A-4ADD-83A9-AD3298882B8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Railroad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Sheet1!$D$2:$D$6</c:f>
              <c:numCache>
                <c:formatCode>0.00</c:formatCode>
                <c:ptCount val="5"/>
                <c:pt idx="0">
                  <c:v>0.26</c:v>
                </c:pt>
                <c:pt idx="1">
                  <c:v>0.19</c:v>
                </c:pt>
                <c:pt idx="2">
                  <c:v>0.17</c:v>
                </c:pt>
                <c:pt idx="3">
                  <c:v>0.11</c:v>
                </c:pt>
                <c:pt idx="4">
                  <c:v>8.2000000000000003E-2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A2A-4ADD-83A9-AD3298882B8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Refinery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D74-499B-8C48-D977E73374D4}"/>
                </c:ext>
              </c:extLst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D74-499B-8C48-D977E73374D4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D74-499B-8C48-D977E73374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Sheet1!$E$2:$E$6</c:f>
              <c:numCache>
                <c:formatCode>0.00</c:formatCode>
                <c:ptCount val="5"/>
                <c:pt idx="0">
                  <c:v>0.09</c:v>
                </c:pt>
                <c:pt idx="1">
                  <c:v>0.06</c:v>
                </c:pt>
                <c:pt idx="2">
                  <c:v>7.0000000000000007E-2</c:v>
                </c:pt>
                <c:pt idx="3">
                  <c:v>6.9000000000000006E-2</c:v>
                </c:pt>
                <c:pt idx="4">
                  <c:v>6.7000000000000004E-2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A2A-4ADD-83A9-AD3298882B82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77946943"/>
        <c:axId val="330536111"/>
      </c:lineChart>
      <c:catAx>
        <c:axId val="4779469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0536111"/>
        <c:crosses val="autoZero"/>
        <c:auto val="1"/>
        <c:lblAlgn val="ctr"/>
        <c:lblOffset val="100"/>
        <c:noMultiLvlLbl val="0"/>
      </c:catAx>
      <c:valAx>
        <c:axId val="330536111"/>
        <c:scaling>
          <c:orientation val="minMax"/>
        </c:scaling>
        <c:delete val="0"/>
        <c:axPos val="l"/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9469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Sheet1!$E$3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Liquefied petroleum gases</c:v>
                </c:pt>
                <c:pt idx="1">
                  <c:v>Asphalt, tar and pitches</c:v>
                </c:pt>
                <c:pt idx="2">
                  <c:v>Residual fuel oil</c:v>
                </c:pt>
                <c:pt idx="3">
                  <c:v>Distillate fuel oil</c:v>
                </c:pt>
                <c:pt idx="4">
                  <c:v>Lubricating &amp; similar oils</c:v>
                </c:pt>
                <c:pt idx="5">
                  <c:v>Gasoline, jet fuel, other</c:v>
                </c:pt>
                <c:pt idx="6">
                  <c:v>Other</c:v>
                </c:pt>
              </c:strCache>
            </c:strRef>
          </c:cat>
          <c:val>
            <c:numRef>
              <c:f>Sheet1!$E$4:$E$10</c:f>
              <c:numCache>
                <c:formatCode>#,##0</c:formatCode>
                <c:ptCount val="7"/>
                <c:pt idx="0">
                  <c:v>191036</c:v>
                </c:pt>
                <c:pt idx="1">
                  <c:v>73680</c:v>
                </c:pt>
                <c:pt idx="2">
                  <c:v>64360</c:v>
                </c:pt>
                <c:pt idx="3">
                  <c:v>43219</c:v>
                </c:pt>
                <c:pt idx="4">
                  <c:v>49963</c:v>
                </c:pt>
                <c:pt idx="5">
                  <c:v>46579</c:v>
                </c:pt>
                <c:pt idx="6">
                  <c:v>37239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99-449B-9792-24E71B51F9A7}"/>
            </c:ext>
          </c:extLst>
        </c:ser>
        <c:ser>
          <c:idx val="3"/>
          <c:order val="3"/>
          <c:tx>
            <c:strRef>
              <c:f>Sheet1!$F$3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Liquefied petroleum gases</c:v>
                </c:pt>
                <c:pt idx="1">
                  <c:v>Asphalt, tar and pitches</c:v>
                </c:pt>
                <c:pt idx="2">
                  <c:v>Residual fuel oil</c:v>
                </c:pt>
                <c:pt idx="3">
                  <c:v>Distillate fuel oil</c:v>
                </c:pt>
                <c:pt idx="4">
                  <c:v>Lubricating &amp; similar oils</c:v>
                </c:pt>
                <c:pt idx="5">
                  <c:v>Gasoline, jet fuel, other</c:v>
                </c:pt>
                <c:pt idx="6">
                  <c:v>Other</c:v>
                </c:pt>
              </c:strCache>
            </c:strRef>
          </c:cat>
          <c:val>
            <c:numRef>
              <c:f>Sheet1!$F$4:$F$10</c:f>
              <c:numCache>
                <c:formatCode>#,##0</c:formatCode>
                <c:ptCount val="7"/>
                <c:pt idx="0">
                  <c:v>167180</c:v>
                </c:pt>
                <c:pt idx="1">
                  <c:v>70476</c:v>
                </c:pt>
                <c:pt idx="2">
                  <c:v>59670</c:v>
                </c:pt>
                <c:pt idx="3">
                  <c:v>46020</c:v>
                </c:pt>
                <c:pt idx="4">
                  <c:v>45598</c:v>
                </c:pt>
                <c:pt idx="5">
                  <c:v>54466</c:v>
                </c:pt>
                <c:pt idx="6">
                  <c:v>35217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99-449B-9792-24E71B51F9A7}"/>
            </c:ext>
          </c:extLst>
        </c:ser>
        <c:ser>
          <c:idx val="4"/>
          <c:order val="4"/>
          <c:tx>
            <c:strRef>
              <c:f>Sheet1!$G$3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Liquefied petroleum gases</c:v>
                </c:pt>
                <c:pt idx="1">
                  <c:v>Asphalt, tar and pitches</c:v>
                </c:pt>
                <c:pt idx="2">
                  <c:v>Residual fuel oil</c:v>
                </c:pt>
                <c:pt idx="3">
                  <c:v>Distillate fuel oil</c:v>
                </c:pt>
                <c:pt idx="4">
                  <c:v>Lubricating &amp; similar oils</c:v>
                </c:pt>
                <c:pt idx="5">
                  <c:v>Gasoline, jet fuel, other</c:v>
                </c:pt>
                <c:pt idx="6">
                  <c:v>Other</c:v>
                </c:pt>
              </c:strCache>
            </c:strRef>
          </c:cat>
          <c:val>
            <c:numRef>
              <c:f>Sheet1!$G$4:$G$10</c:f>
              <c:numCache>
                <c:formatCode>#,##0</c:formatCode>
                <c:ptCount val="7"/>
                <c:pt idx="0">
                  <c:v>159865</c:v>
                </c:pt>
                <c:pt idx="1">
                  <c:v>74251</c:v>
                </c:pt>
                <c:pt idx="2">
                  <c:v>53697</c:v>
                </c:pt>
                <c:pt idx="3">
                  <c:v>56809</c:v>
                </c:pt>
                <c:pt idx="4">
                  <c:v>48465</c:v>
                </c:pt>
                <c:pt idx="5">
                  <c:v>58194</c:v>
                </c:pt>
                <c:pt idx="6">
                  <c:v>38622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99-449B-9792-24E71B51F9A7}"/>
            </c:ext>
          </c:extLst>
        </c:ser>
        <c:ser>
          <c:idx val="5"/>
          <c:order val="5"/>
          <c:tx>
            <c:strRef>
              <c:f>Sheet1!$H$3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Liquefied petroleum gases</c:v>
                </c:pt>
                <c:pt idx="1">
                  <c:v>Asphalt, tar and pitches</c:v>
                </c:pt>
                <c:pt idx="2">
                  <c:v>Residual fuel oil</c:v>
                </c:pt>
                <c:pt idx="3">
                  <c:v>Distillate fuel oil</c:v>
                </c:pt>
                <c:pt idx="4">
                  <c:v>Lubricating &amp; similar oils</c:v>
                </c:pt>
                <c:pt idx="5">
                  <c:v>Gasoline, jet fuel, other</c:v>
                </c:pt>
                <c:pt idx="6">
                  <c:v>Other</c:v>
                </c:pt>
              </c:strCache>
            </c:strRef>
          </c:cat>
          <c:val>
            <c:numRef>
              <c:f>Sheet1!$H$4:$H$10</c:f>
              <c:numCache>
                <c:formatCode>#,##0</c:formatCode>
                <c:ptCount val="7"/>
                <c:pt idx="0">
                  <c:v>164654</c:v>
                </c:pt>
                <c:pt idx="1">
                  <c:v>73297</c:v>
                </c:pt>
                <c:pt idx="2">
                  <c:v>60371</c:v>
                </c:pt>
                <c:pt idx="3">
                  <c:v>51889</c:v>
                </c:pt>
                <c:pt idx="4">
                  <c:v>49393</c:v>
                </c:pt>
                <c:pt idx="5">
                  <c:v>34459</c:v>
                </c:pt>
                <c:pt idx="6">
                  <c:v>38494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E99-449B-9792-24E71B51F9A7}"/>
            </c:ext>
          </c:extLst>
        </c:ser>
        <c:ser>
          <c:idx val="6"/>
          <c:order val="6"/>
          <c:tx>
            <c:strRef>
              <c:f>Sheet1!$I$3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Sheet1!$B$4:$B$10</c:f>
              <c:strCache>
                <c:ptCount val="7"/>
                <c:pt idx="0">
                  <c:v>Liquefied petroleum gases</c:v>
                </c:pt>
                <c:pt idx="1">
                  <c:v>Asphalt, tar and pitches</c:v>
                </c:pt>
                <c:pt idx="2">
                  <c:v>Residual fuel oil</c:v>
                </c:pt>
                <c:pt idx="3">
                  <c:v>Distillate fuel oil</c:v>
                </c:pt>
                <c:pt idx="4">
                  <c:v>Lubricating &amp; similar oils</c:v>
                </c:pt>
                <c:pt idx="5">
                  <c:v>Gasoline, jet fuel, other</c:v>
                </c:pt>
                <c:pt idx="6">
                  <c:v>Other</c:v>
                </c:pt>
              </c:strCache>
            </c:strRef>
          </c:cat>
          <c:val>
            <c:numRef>
              <c:f>Sheet1!$I$4:$I$10</c:f>
              <c:numCache>
                <c:formatCode>#,##0</c:formatCode>
                <c:ptCount val="7"/>
                <c:pt idx="0">
                  <c:v>174765</c:v>
                </c:pt>
                <c:pt idx="1">
                  <c:v>76056</c:v>
                </c:pt>
                <c:pt idx="2">
                  <c:v>68116</c:v>
                </c:pt>
                <c:pt idx="3">
                  <c:v>62711</c:v>
                </c:pt>
                <c:pt idx="4">
                  <c:v>46755</c:v>
                </c:pt>
                <c:pt idx="5">
                  <c:v>37499</c:v>
                </c:pt>
                <c:pt idx="6">
                  <c:v>36218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E99-449B-9792-24E71B51F9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43533439"/>
        <c:axId val="2043542559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Sheet1!$C$3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Sheet1!$B$4:$B$10</c15:sqref>
                        </c15:formulaRef>
                      </c:ext>
                    </c:extLst>
                    <c:strCache>
                      <c:ptCount val="7"/>
                      <c:pt idx="0">
                        <c:v>Liquefied petroleum gases</c:v>
                      </c:pt>
                      <c:pt idx="1">
                        <c:v>Asphalt, tar and pitches</c:v>
                      </c:pt>
                      <c:pt idx="2">
                        <c:v>Residual fuel oil</c:v>
                      </c:pt>
                      <c:pt idx="3">
                        <c:v>Distillate fuel oil</c:v>
                      </c:pt>
                      <c:pt idx="4">
                        <c:v>Lubricating &amp; similar oils</c:v>
                      </c:pt>
                      <c:pt idx="5">
                        <c:v>Gasoline, jet fuel, other</c:v>
                      </c:pt>
                      <c:pt idx="6">
                        <c:v>Other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Sheet1!$C$4:$C$10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5-5E99-449B-9792-24E71B51F9A7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Sheet1!$D$3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Sheet1!$B$4:$B$10</c15:sqref>
                        </c15:formulaRef>
                      </c:ext>
                    </c:extLst>
                    <c:strCache>
                      <c:ptCount val="7"/>
                      <c:pt idx="0">
                        <c:v>Liquefied petroleum gases</c:v>
                      </c:pt>
                      <c:pt idx="1">
                        <c:v>Asphalt, tar and pitches</c:v>
                      </c:pt>
                      <c:pt idx="2">
                        <c:v>Residual fuel oil</c:v>
                      </c:pt>
                      <c:pt idx="3">
                        <c:v>Distillate fuel oil</c:v>
                      </c:pt>
                      <c:pt idx="4">
                        <c:v>Lubricating &amp; similar oils</c:v>
                      </c:pt>
                      <c:pt idx="5">
                        <c:v>Gasoline, jet fuel, other</c:v>
                      </c:pt>
                      <c:pt idx="6">
                        <c:v>Other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Sheet1!$D$4:$D$10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5E99-449B-9792-24E71B51F9A7}"/>
                  </c:ext>
                </c:extLst>
              </c15:ser>
            </c15:filteredBarSeries>
          </c:ext>
        </c:extLst>
      </c:barChart>
      <c:catAx>
        <c:axId val="204353343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3542559"/>
        <c:crosses val="autoZero"/>
        <c:auto val="1"/>
        <c:lblAlgn val="ctr"/>
        <c:lblOffset val="100"/>
        <c:noMultiLvlLbl val="0"/>
      </c:catAx>
      <c:valAx>
        <c:axId val="2043542559"/>
        <c:scaling>
          <c:orientation val="minMax"/>
          <c:max val="2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3533439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0.11765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52E8B030-AF17-5C7F-2575-074163066FEC}"/>
            </a:ext>
          </a:extLst>
        </cdr:cNvPr>
        <cdr:cNvSpPr txBox="1"/>
      </cdr:nvSpPr>
      <cdr:spPr>
        <a:xfrm xmlns:a="http://schemas.openxmlformats.org/drawingml/2006/main">
          <a:off x="0" y="0"/>
          <a:ext cx="5029200" cy="2689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/>
            <a:t>           Top Five Global Crude Oil Producing Countries MBPD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036851" cy="343135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4906" y="0"/>
            <a:ext cx="4036851" cy="343135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/>
            </a:lvl1pPr>
          </a:lstStyle>
          <a:p>
            <a:fld id="{20A2C07C-2B5B-4818-8CA6-57FAA6B9E97A}" type="datetimeFigureOut">
              <a:rPr lang="en-US" smtClean="0"/>
              <a:pPr/>
              <a:t>4/12/2024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6513698"/>
            <a:ext cx="4036851" cy="343135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4906" y="6513698"/>
            <a:ext cx="4036851" cy="343135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/>
            </a:lvl1pPr>
          </a:lstStyle>
          <a:p>
            <a:fld id="{AA191B0C-A55D-491D-BDA3-E5E41D2871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11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36007" cy="342900"/>
          </a:xfrm>
          <a:prstGeom prst="rect">
            <a:avLst/>
          </a:prstGeom>
        </p:spPr>
        <p:txBody>
          <a:bodyPr vert="horz" lIns="93157" tIns="46579" rIns="93157" bIns="465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5703" y="0"/>
            <a:ext cx="4036007" cy="342900"/>
          </a:xfrm>
          <a:prstGeom prst="rect">
            <a:avLst/>
          </a:prstGeom>
        </p:spPr>
        <p:txBody>
          <a:bodyPr vert="horz" lIns="93157" tIns="46579" rIns="93157" bIns="46579" rtlCol="0"/>
          <a:lstStyle>
            <a:lvl1pPr algn="r">
              <a:defRPr sz="1200"/>
            </a:lvl1pPr>
          </a:lstStyle>
          <a:p>
            <a:fld id="{061C639A-EAF1-493D-A1B7-68F47CF50C55}" type="datetimeFigureOut">
              <a:rPr lang="en-US" smtClean="0"/>
              <a:pPr/>
              <a:t>4/12/2024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41638" y="514350"/>
            <a:ext cx="3430587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7" tIns="46579" rIns="93157" bIns="465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1387" y="3257550"/>
            <a:ext cx="7451090" cy="3086100"/>
          </a:xfrm>
          <a:prstGeom prst="rect">
            <a:avLst/>
          </a:prstGeom>
        </p:spPr>
        <p:txBody>
          <a:bodyPr vert="horz" lIns="93157" tIns="46579" rIns="93157" bIns="4657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513910"/>
            <a:ext cx="4036007" cy="342900"/>
          </a:xfrm>
          <a:prstGeom prst="rect">
            <a:avLst/>
          </a:prstGeom>
        </p:spPr>
        <p:txBody>
          <a:bodyPr vert="horz" lIns="93157" tIns="46579" rIns="93157" bIns="465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5703" y="6513910"/>
            <a:ext cx="4036007" cy="342900"/>
          </a:xfrm>
          <a:prstGeom prst="rect">
            <a:avLst/>
          </a:prstGeom>
        </p:spPr>
        <p:txBody>
          <a:bodyPr vert="horz" lIns="93157" tIns="46579" rIns="93157" bIns="46579" rtlCol="0" anchor="b"/>
          <a:lstStyle>
            <a:lvl1pPr algn="r">
              <a:defRPr sz="1200"/>
            </a:lvl1pPr>
          </a:lstStyle>
          <a:p>
            <a:fld id="{B4B7F163-237E-4997-A5B7-129D55952B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3978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7F163-237E-4997-A5B7-129D55952B9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61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7F163-237E-4997-A5B7-129D55952B9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803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7F163-237E-4997-A5B7-129D55952B9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332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7F163-237E-4997-A5B7-129D55952B9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179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8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ess Logo 50506A v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0378" y="685800"/>
            <a:ext cx="1551622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3352801" y="2730500"/>
            <a:ext cx="5641974" cy="0"/>
          </a:xfrm>
          <a:prstGeom prst="lin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3352801" y="4706938"/>
            <a:ext cx="5641974" cy="0"/>
          </a:xfrm>
          <a:prstGeom prst="lin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2681288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algn="ctr">
              <a:defRPr sz="32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404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903788"/>
            <a:ext cx="6400800" cy="90646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pic>
        <p:nvPicPr>
          <p:cNvPr id="7" name="Picture 4" descr="North Dakota Fields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5" y="2397666"/>
            <a:ext cx="1444458" cy="962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Tioga Rail Terminal"/>
          <p:cNvPicPr preferRelativeResize="0">
            <a:picLocks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5" y="175417"/>
            <a:ext cx="1444752" cy="212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9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5" y="3452239"/>
            <a:ext cx="1444459" cy="957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0" descr="Tioga Rail Terminal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6" y="4513903"/>
            <a:ext cx="1444458" cy="1103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4" descr="Tioga Gas Plant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5" y="175416"/>
            <a:ext cx="1448711" cy="95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8" descr="Drilling in North Dakota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5" y="3450547"/>
            <a:ext cx="1444457" cy="2166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0" descr="Tioga Gas Plant Expansion Site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5" y="5705475"/>
            <a:ext cx="1444456" cy="960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2" descr="Working at Pumpjacks in North Dakota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5" y="1209675"/>
            <a:ext cx="1444459" cy="2151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4" descr="North Dakota Man Camp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6" y="5705474"/>
            <a:ext cx="1444458" cy="951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054026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66CEA-3B0F-4021-875C-586C08C52F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341160"/>
      </p:ext>
    </p:extLst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947738"/>
            <a:ext cx="8499475" cy="538797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76666B-7304-447C-A987-D19488B96E1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552462"/>
      </p:ext>
    </p:extLst>
  </p:cSld>
  <p:clrMapOvr>
    <a:masterClrMapping/>
  </p:clrMapOvr>
  <p:transition>
    <p:fade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A667-68CD-4570-8D98-C834C4A2074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4" descr="North Dakota Field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5" y="2397666"/>
            <a:ext cx="1444458" cy="962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Tioga Rail Terminal"/>
          <p:cNvPicPr preferRelativeResize="0"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5" y="175417"/>
            <a:ext cx="1444752" cy="212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9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5" y="3452239"/>
            <a:ext cx="1444459" cy="957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0" descr="Tioga Rail Terminal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6" y="4513903"/>
            <a:ext cx="1444458" cy="1103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4" descr="Tioga Gas Plant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5" y="175416"/>
            <a:ext cx="1448711" cy="95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8" descr="Drilling in North Dakota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5" y="3450547"/>
            <a:ext cx="1444457" cy="2166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0" descr="Tioga Gas Plant Expansion Site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5" y="5705475"/>
            <a:ext cx="1444456" cy="960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2" descr="Working at Pumpjacks in North Dakota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5" y="1209675"/>
            <a:ext cx="1444459" cy="2151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4" descr="North Dakota Man Camp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6" y="5705474"/>
            <a:ext cx="1444458" cy="951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9BAC9-5C6F-4CF2-AD09-D5CB210BA2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1148CB-098D-45AA-A1F5-A838D2BF715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EE1C34-69FD-4514-A723-DC72157BDFC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4/12/2024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AED7CD-189E-49A8-ADB2-E1DE883A2B2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4/12/2024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29D27A-B768-483D-B3BD-5F472B402C4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4/12/2024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110F65-D9CE-43D9-8471-26E94D71E1D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F57266-007E-4B28-BFF1-2025A7600E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86A4E-CABE-4475-944F-5CDDE1F28B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6400" y="84138"/>
            <a:ext cx="2124075" cy="6251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84138"/>
            <a:ext cx="6223000" cy="6251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27800-F50B-4FFD-B4D4-9742E824D4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279689"/>
      </p:ext>
    </p:extLst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66CEA-3B0F-4021-875C-586C08C52F0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27800-F50B-4FFD-B4D4-9742E824D41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47738"/>
            <a:ext cx="4173538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06938" y="947738"/>
            <a:ext cx="4173537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1000" y="3717925"/>
            <a:ext cx="4173538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6938" y="3717925"/>
            <a:ext cx="4173537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B551E-05E4-4DD7-BC8F-368EAA124B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54483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47738"/>
            <a:ext cx="4173538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81000" y="3717925"/>
            <a:ext cx="4173538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706938" y="947738"/>
            <a:ext cx="4173537" cy="5387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D0C59-111D-448C-86C5-2271FD9A6F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30099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47738"/>
            <a:ext cx="8499475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3717925"/>
            <a:ext cx="8499475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26A93-3C5C-4424-9590-DEDAAE0E57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142586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ess Logo 50506A v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763" y="812800"/>
            <a:ext cx="2455862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180975" y="2730500"/>
            <a:ext cx="88138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80975" y="4706938"/>
            <a:ext cx="88138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2681288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algn="ctr">
              <a:defRPr sz="32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404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903788"/>
            <a:ext cx="6400800" cy="90646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22437226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DFBA3-B0AE-4FAF-9A80-B983BEDA0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02981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1B3D9-4791-4624-8969-6C790E8A7F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773925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47738"/>
            <a:ext cx="4173538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947738"/>
            <a:ext cx="4173537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96383-2E54-44EF-8CDA-43B341D9C9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48064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FDB9C-3005-4AE5-9228-75318C9B98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54756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9BAC9-5C6F-4CF2-AD09-D5CB210BA2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185397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CE48B-B8A5-4A68-A126-4DEFD66063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853594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2BD83-F091-4F87-B36C-11E6D6B076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93449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C0713-9ECF-4998-9845-2C7F007591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442081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22298-5FED-427A-995C-C6D6C68017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441540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2CAAA-92F4-43F5-B46F-7397693039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065741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6400" y="84138"/>
            <a:ext cx="2124075" cy="6251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84138"/>
            <a:ext cx="6223000" cy="6251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203D0-5CF3-456E-8A99-48616D0BED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870251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47738"/>
            <a:ext cx="4173538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06938" y="947738"/>
            <a:ext cx="4173537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1000" y="3717925"/>
            <a:ext cx="4173538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6938" y="3717925"/>
            <a:ext cx="4173537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FC520-FD75-49F7-A18D-AA03D9D355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765972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47738"/>
            <a:ext cx="4173538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81000" y="3717925"/>
            <a:ext cx="4173538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706938" y="947738"/>
            <a:ext cx="4173537" cy="5387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6F637-3BB2-4FEA-AF63-58E8D30104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903845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47738"/>
            <a:ext cx="8499475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3717925"/>
            <a:ext cx="8499475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51EBB-9750-4B62-BF47-37BC15A28B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99422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ess Logo 50506A v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763" y="812800"/>
            <a:ext cx="2455862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180975" y="2730500"/>
            <a:ext cx="88138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80975" y="4706938"/>
            <a:ext cx="88138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2681288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algn="ctr">
              <a:defRPr sz="32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404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903788"/>
            <a:ext cx="6400800" cy="90646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9412938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148CB-098D-45AA-A1F5-A838D2BF71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475603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3A3BB-E2C7-4B24-8660-9113338E6A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598614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46855-5E19-4D96-8413-AE1D3A3E03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409834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47738"/>
            <a:ext cx="4173538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947738"/>
            <a:ext cx="4173537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83D1D-C802-4029-9D4B-BBD4551796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921423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E262B-6E50-45CD-BDEF-B162C0A70C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226601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C6189-A614-4E3A-B6A2-F185C33B3A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892405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89862-BD1E-4290-A131-EE23188D62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724642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27370-EA6A-4E0D-AF81-FC1422CFAA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476927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EED8C-C4AF-4D93-B658-7D74A54BAB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348832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9B358-3009-4F2E-9599-E9287FCC45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392520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6400" y="84138"/>
            <a:ext cx="2124075" cy="6251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84138"/>
            <a:ext cx="6223000" cy="6251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EA89D-561A-41D6-A8DE-DE510CD3DB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33300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47738"/>
            <a:ext cx="4173538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947738"/>
            <a:ext cx="4173537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E1C34-69FD-4514-A723-DC72157BDF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120804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47738"/>
            <a:ext cx="4173538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06938" y="947738"/>
            <a:ext cx="4173537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1000" y="3717925"/>
            <a:ext cx="4173538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6938" y="3717925"/>
            <a:ext cx="4173537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FA06D-7697-4B0E-A7C5-DD2F9D0C2F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733977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47738"/>
            <a:ext cx="4173538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81000" y="3717925"/>
            <a:ext cx="4173538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706938" y="947738"/>
            <a:ext cx="4173537" cy="5387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B5D86-DD3D-4E38-8A5D-658AA5F46F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61326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47738"/>
            <a:ext cx="8499475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3717925"/>
            <a:ext cx="8499475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2E5FB-BA80-46C5-A9D4-822DF8DD1C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724141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ovworld_bk 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19213"/>
            <a:ext cx="6840538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3" descr="HessLogo_green_167x10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525" y="457200"/>
            <a:ext cx="2190750" cy="131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535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mtClean="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000" smtClean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3537276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A99A69-1DBE-4575-9FEA-8DF2945143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84758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61FE45-A9D0-4B0A-84F1-FECFEF9E02C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70255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84238"/>
            <a:ext cx="4229100" cy="5440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884238"/>
            <a:ext cx="4229100" cy="5440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6BA61E-DB6F-44DA-85A4-8DF91DBAA63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8267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AC3A0E-EB84-4036-86BF-4FAC8B37838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277040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08382B-AE81-4902-8C7E-5E7EA5AFBDD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48192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AD85C8-3F7D-410E-8E4C-7F20678B69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98632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ED7CD-189E-49A8-ADB2-E1DE883A2B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845915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67B7F3-E521-4CE8-9251-344584C1326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612486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E5186-D7DF-49B2-BDAE-DD3FC7F9B0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527714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33F72-A76A-4AE4-A184-BED66A858B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689332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9750" y="228600"/>
            <a:ext cx="224790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050" y="228600"/>
            <a:ext cx="659130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244C60-09EE-4BCA-BB5C-9CEDD2AD66A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352763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228600"/>
            <a:ext cx="8991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84238"/>
            <a:ext cx="4229100" cy="5440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884238"/>
            <a:ext cx="4229100" cy="5440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18337B-4258-4F65-98CA-241BC949BA2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48917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228600"/>
            <a:ext cx="8991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884238"/>
            <a:ext cx="8610600" cy="5440362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98BD2D-B1DD-4989-A1F1-2274B2B1B97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512290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796C9E-6247-48FB-9D87-9A0080AB2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446437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228600"/>
            <a:ext cx="8991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655638"/>
            <a:ext cx="4495800" cy="3024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0" y="3832225"/>
            <a:ext cx="4495800" cy="3025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4648200" y="655638"/>
            <a:ext cx="4495800" cy="6202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1516B8-3B4A-4F39-84FC-EE7DCEAA76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827074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81000" y="947738"/>
            <a:ext cx="8499475" cy="538797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83413" y="6530975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fld id="{E65A5943-3599-4EC1-AA9C-ECCF3CD5B3C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632233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1_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228600"/>
            <a:ext cx="8991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0" y="655638"/>
            <a:ext cx="9144000" cy="6202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3A5AD3A-A1AB-4D5E-AB93-CC7EB3C427A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49504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9D27A-B768-483D-B3BD-5F472B402C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223346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ovworld_bk 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19213"/>
            <a:ext cx="6840538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3" descr="HessLogo_green_167x10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525" y="457200"/>
            <a:ext cx="2190750" cy="131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535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mtClean="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000" smtClean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6254497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3C7A4-1781-4418-BA2A-EBCDDA93B34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422501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ECB88-9556-4379-BCEB-40F84CABFCF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585289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84238"/>
            <a:ext cx="4229100" cy="5440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884238"/>
            <a:ext cx="4229100" cy="5440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DF79B-1511-4107-9F12-CD938C4BAF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751900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48EBD-50D2-4C32-B389-EE4EA44B74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973298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C6E4E-EBF5-443F-91FC-180FC5D0294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954042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B8CD9-DDEC-4B3B-93B0-8145E1EE6F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817345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6FEAC-39ED-448C-B2D5-60CD739C318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869393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56EB8-6AD4-4747-8B59-35B7130A8F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170509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E45C3-7363-41D9-A781-6D2DF658CB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23738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10F65-D9CE-43D9-8471-26E94D71E1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789412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9750" y="228600"/>
            <a:ext cx="224790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050" y="228600"/>
            <a:ext cx="659130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BFE4F-4805-459B-B2F9-CBAC240638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061819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228600"/>
            <a:ext cx="8991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84238"/>
            <a:ext cx="4229100" cy="5440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884238"/>
            <a:ext cx="4229100" cy="5440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D8AE6-937F-44D0-A9C3-F6484C86FCC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668900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228600"/>
            <a:ext cx="8991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884238"/>
            <a:ext cx="8610600" cy="5440362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FE189-F031-406D-8103-B410F39481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241581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DEA1-7E57-46AD-A46F-989441238F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872501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228600"/>
            <a:ext cx="8991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655638"/>
            <a:ext cx="4495800" cy="3024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0" y="3832225"/>
            <a:ext cx="4495800" cy="3025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4648200" y="655638"/>
            <a:ext cx="4495800" cy="6202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B7CF7-224F-4F5C-A0EE-DB65A8B692D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619732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ess Logo 50506A v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763" y="812800"/>
            <a:ext cx="2455862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180975" y="2730500"/>
            <a:ext cx="88138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80975" y="4706938"/>
            <a:ext cx="88138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2681288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algn="ctr">
              <a:defRPr sz="32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404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903788"/>
            <a:ext cx="6400800" cy="90646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71874070"/>
      </p:ext>
    </p:extLst>
  </p:cSld>
  <p:clrMapOvr>
    <a:masterClrMapping/>
  </p:clrMapOvr>
  <p:transition>
    <p:fad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072007-6824-469B-96C8-FA4B4D88933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756718"/>
      </p:ext>
    </p:extLst>
  </p:cSld>
  <p:clrMapOvr>
    <a:masterClrMapping/>
  </p:clrMapOvr>
  <p:transition>
    <p:fad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C8C17F-284B-4ACD-8FFA-329EF2D1F06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464959"/>
      </p:ext>
    </p:extLst>
  </p:cSld>
  <p:clrMapOvr>
    <a:masterClrMapping/>
  </p:clrMapOvr>
  <p:transition>
    <p:fad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47738"/>
            <a:ext cx="4173538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947738"/>
            <a:ext cx="4173537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F9CDBA-6E75-4F31-B6E0-1E2CE9783C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83464"/>
      </p:ext>
    </p:extLst>
  </p:cSld>
  <p:clrMapOvr>
    <a:masterClrMapping/>
  </p:clrMapOvr>
  <p:transition>
    <p:fad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5AD94E-FA8C-4469-B228-07210130DAF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85765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57266-007E-4B28-BFF1-2025A7600E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315845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C31D2B-1374-45D5-8667-9ECFDA20A27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538413"/>
      </p:ext>
    </p:extLst>
  </p:cSld>
  <p:clrMapOvr>
    <a:masterClrMapping/>
  </p:clrMapOvr>
  <p:transition>
    <p:fade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610C3C-57E4-4C06-BF0D-46E3B29601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313349"/>
      </p:ext>
    </p:extLst>
  </p:cSld>
  <p:clrMapOvr>
    <a:masterClrMapping/>
  </p:clrMapOvr>
  <p:transition>
    <p:fad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245E84-D17B-4B39-AE41-3657B0597C7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1444"/>
      </p:ext>
    </p:extLst>
  </p:cSld>
  <p:clrMapOvr>
    <a:masterClrMapping/>
  </p:clrMapOvr>
  <p:transition>
    <p:fad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133EF9-6D3B-47A3-8F91-2A26178829A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434356"/>
      </p:ext>
    </p:extLst>
  </p:cSld>
  <p:clrMapOvr>
    <a:masterClrMapping/>
  </p:clrMapOvr>
  <p:transition>
    <p:fad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C4528E-2EB4-4399-8378-D035AE75E78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412603"/>
      </p:ext>
    </p:extLst>
  </p:cSld>
  <p:clrMapOvr>
    <a:masterClrMapping/>
  </p:clrMapOvr>
  <p:transition>
    <p:fad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6400" y="84138"/>
            <a:ext cx="2124075" cy="6251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84138"/>
            <a:ext cx="6223000" cy="6251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8C823F-F419-47C8-8314-32255DC829E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065486"/>
      </p:ext>
    </p:extLst>
  </p:cSld>
  <p:clrMapOvr>
    <a:masterClrMapping/>
  </p:clrMapOvr>
  <p:transition>
    <p:fade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81000" y="947738"/>
            <a:ext cx="8499475" cy="538797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E5AEE-318A-4B01-A0B2-EB6ED80DF5E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249382"/>
      </p:ext>
    </p:extLst>
  </p:cSld>
  <p:clrMapOvr>
    <a:masterClrMapping/>
  </p:clrMapOvr>
  <p:transition>
    <p:fade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947738"/>
            <a:ext cx="4173538" cy="5387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947738"/>
            <a:ext cx="4173537" cy="5387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AB1491-9BDC-4165-8698-2DFC7D29A6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72585"/>
      </p:ext>
    </p:extLst>
  </p:cSld>
  <p:clrMapOvr>
    <a:masterClrMapping/>
  </p:clrMapOvr>
  <p:transition>
    <p:fade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EEF82B-0793-4889-B485-7E017537ED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828439"/>
      </p:ext>
    </p:extLst>
  </p:cSld>
  <p:clrMapOvr>
    <a:masterClrMapping/>
  </p:clrMapOvr>
  <p:transition>
    <p:fade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947738"/>
            <a:ext cx="8499475" cy="538797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5D8A06-B11E-4FD8-B898-15DD556B34A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3245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86A4E-CABE-4475-944F-5CDDE1F28B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39206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ess Logo 50506A v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763" y="812800"/>
            <a:ext cx="2455862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180975" y="2730500"/>
            <a:ext cx="88138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80975" y="4706938"/>
            <a:ext cx="88138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2681288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algn="ctr">
              <a:defRPr sz="32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404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903788"/>
            <a:ext cx="6400800" cy="90646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40519059"/>
      </p:ext>
    </p:extLst>
  </p:cSld>
  <p:clrMapOvr>
    <a:masterClrMapping/>
  </p:clrMapOvr>
  <p:transition>
    <p:fade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8FE196-A86D-49DD-A6DB-25A8AFBE201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207991"/>
      </p:ext>
    </p:extLst>
  </p:cSld>
  <p:clrMapOvr>
    <a:masterClrMapping/>
  </p:clrMapOvr>
  <p:transition>
    <p:fade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B5300-28F5-4567-971F-10C333F5419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444619"/>
      </p:ext>
    </p:extLst>
  </p:cSld>
  <p:clrMapOvr>
    <a:masterClrMapping/>
  </p:clrMapOvr>
  <p:transition>
    <p:fade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47738"/>
            <a:ext cx="4173538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947738"/>
            <a:ext cx="4173537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95737A-5BE0-4935-AF90-43A8BEFD3C8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269096"/>
      </p:ext>
    </p:extLst>
  </p:cSld>
  <p:clrMapOvr>
    <a:masterClrMapping/>
  </p:clrMapOvr>
  <p:transition>
    <p:fade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11FB0-C41F-4A6A-9C7C-96B2376A452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825039"/>
      </p:ext>
    </p:extLst>
  </p:cSld>
  <p:clrMapOvr>
    <a:masterClrMapping/>
  </p:clrMapOvr>
  <p:transition>
    <p:fade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8BB047-3122-47E2-B9F3-60BC3305045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80200"/>
      </p:ext>
    </p:extLst>
  </p:cSld>
  <p:clrMapOvr>
    <a:masterClrMapping/>
  </p:clrMapOvr>
  <p:transition>
    <p:fade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075B3-43EA-490B-B24F-2582FD154FC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635268"/>
      </p:ext>
    </p:extLst>
  </p:cSld>
  <p:clrMapOvr>
    <a:masterClrMapping/>
  </p:clrMapOvr>
  <p:transition>
    <p:fade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81000" y="947738"/>
            <a:ext cx="8499475" cy="538797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CF2AC0-8339-4B08-B0C3-2CBDC5D86EE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481779"/>
      </p:ext>
    </p:extLst>
  </p:cSld>
  <p:clrMapOvr>
    <a:masterClrMapping/>
  </p:clrMapOvr>
  <p:transition>
    <p:fade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947738"/>
            <a:ext cx="4173538" cy="5387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947738"/>
            <a:ext cx="4173537" cy="5387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A19057-9B22-485F-9B10-CE913A9BBC4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799388"/>
      </p:ext>
    </p:extLst>
  </p:cSld>
  <p:clrMapOvr>
    <a:masterClrMapping/>
  </p:clrMapOvr>
  <p:transition>
    <p:fade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C7CE54-C059-4E8D-AC48-964888EAC43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14652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17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4.xml"/><Relationship Id="rId16" Type="http://schemas.openxmlformats.org/officeDocument/2006/relationships/slideLayout" Target="../slideLayouts/slideLayout58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2.xml"/><Relationship Id="rId19" Type="http://schemas.openxmlformats.org/officeDocument/2006/relationships/image" Target="../media/image13.jpeg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17" Type="http://schemas.openxmlformats.org/officeDocument/2006/relationships/image" Target="../media/image13.jpeg"/><Relationship Id="rId2" Type="http://schemas.openxmlformats.org/officeDocument/2006/relationships/slideLayout" Target="../slideLayouts/slideLayout61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image" Target="../media/image1.wmf"/><Relationship Id="rId2" Type="http://schemas.openxmlformats.org/officeDocument/2006/relationships/slideLayout" Target="../slideLayouts/slideLayout76.xml"/><Relationship Id="rId16" Type="http://schemas.openxmlformats.org/officeDocument/2006/relationships/theme" Target="../theme/theme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8" descr="Refined Hess Logo 50506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900" y="195263"/>
            <a:ext cx="896938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84138"/>
            <a:ext cx="746283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47738"/>
            <a:ext cx="8499475" cy="538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2469" name="Line 4"/>
          <p:cNvSpPr>
            <a:spLocks noChangeShapeType="1"/>
          </p:cNvSpPr>
          <p:nvPr/>
        </p:nvSpPr>
        <p:spPr bwMode="auto">
          <a:xfrm>
            <a:off x="352425" y="866775"/>
            <a:ext cx="85344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83413" y="6530975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rgbClr val="000000"/>
                </a:solidFill>
                <a:ea typeface="MS PGothic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 Page No.    </a:t>
            </a:r>
          </a:p>
        </p:txBody>
      </p:sp>
    </p:spTree>
    <p:extLst>
      <p:ext uri="{BB962C8B-B14F-4D97-AF65-F5344CB8AC3E}">
        <p14:creationId xmlns:p14="http://schemas.microsoft.com/office/powerpoint/2010/main" val="233954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82563" indent="-182563" algn="l" rtl="0" eaLnBrk="0" fontAlgn="base" hangingPunct="0">
        <a:spcBef>
          <a:spcPct val="50000"/>
        </a:spcBef>
        <a:spcAft>
          <a:spcPct val="0"/>
        </a:spcAft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541338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98525" indent="-1778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257300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8" descr="Refined Hess Logo 50506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900" y="195263"/>
            <a:ext cx="896938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84138"/>
            <a:ext cx="746283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47738"/>
            <a:ext cx="8499475" cy="538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7045" name="Line 4"/>
          <p:cNvSpPr>
            <a:spLocks noChangeShapeType="1"/>
          </p:cNvSpPr>
          <p:nvPr/>
        </p:nvSpPr>
        <p:spPr bwMode="auto">
          <a:xfrm>
            <a:off x="352425" y="866775"/>
            <a:ext cx="85344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83413" y="6530975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807E41-A263-4E5D-967D-63F814E65D9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914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82563" indent="-182563" algn="l" rtl="0" eaLnBrk="0" fontAlgn="base" hangingPunct="0">
        <a:spcBef>
          <a:spcPct val="50000"/>
        </a:spcBef>
        <a:spcAft>
          <a:spcPct val="0"/>
        </a:spcAft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541338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98525" indent="-1778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257300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4" name="Picture 8" descr="Refined Hess Logo 50506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900" y="195263"/>
            <a:ext cx="896938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4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84138"/>
            <a:ext cx="746283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47738"/>
            <a:ext cx="8499475" cy="538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5477" name="Line 4"/>
          <p:cNvSpPr>
            <a:spLocks noChangeShapeType="1"/>
          </p:cNvSpPr>
          <p:nvPr/>
        </p:nvSpPr>
        <p:spPr bwMode="auto">
          <a:xfrm>
            <a:off x="352425" y="866775"/>
            <a:ext cx="85344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83413" y="6530975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51A976-EAE1-4D31-BCC6-4A2AD7AC43E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833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82563" indent="-182563" algn="l" rtl="0" eaLnBrk="0" fontAlgn="base" hangingPunct="0">
        <a:spcBef>
          <a:spcPct val="50000"/>
        </a:spcBef>
        <a:spcAft>
          <a:spcPct val="0"/>
        </a:spcAft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541338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98525" indent="-1778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257300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55638"/>
            <a:ext cx="9144000" cy="620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6050" y="228600"/>
            <a:ext cx="899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latin typeface="Calibri" pitchFamily="34" charset="0"/>
              <a:ea typeface="MS PGothic" pitchFamily="34" charset="-128"/>
            </a:endParaRPr>
          </a:p>
        </p:txBody>
      </p:sp>
      <p:pic>
        <p:nvPicPr>
          <p:cNvPr id="1029" name="Picture 13" descr="HessLogo_green_167x100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3725" y="38100"/>
            <a:ext cx="84613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B5D4FED-2D61-473A-81BC-BC25BEA1D476}" type="slidenum">
              <a:rPr lang="en-US" b="1">
                <a:solidFill>
                  <a:srgbClr val="000000"/>
                </a:solidFill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b="1" dirty="0">
              <a:solidFill>
                <a:srgbClr val="00000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2616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SzPct val="130000"/>
        <a:buFont typeface="Arial" pitchFamily="34" charset="0"/>
        <a:buChar char="•"/>
        <a:defRPr sz="1600" b="1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SzPct val="50000"/>
        <a:buFont typeface="Franklin Gothic Medium" pitchFamily="34" charset="0"/>
        <a:buChar char="▬"/>
        <a:defRPr sz="16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55638"/>
            <a:ext cx="9144000" cy="620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6050" y="228600"/>
            <a:ext cx="899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latin typeface="Calibri" pitchFamily="34" charset="0"/>
              <a:ea typeface="MS PGothic" pitchFamily="34" charset="-128"/>
            </a:endParaRPr>
          </a:p>
        </p:txBody>
      </p:sp>
      <p:pic>
        <p:nvPicPr>
          <p:cNvPr id="1029" name="Picture 13" descr="HessLogo_green_167x100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3725" y="38100"/>
            <a:ext cx="84613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E9BFA4-3934-485B-BA78-DD1195AF11D6}" type="slidenum">
              <a:rPr lang="en-US" b="1">
                <a:solidFill>
                  <a:srgbClr val="000000"/>
                </a:solidFill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b="1" dirty="0">
              <a:solidFill>
                <a:srgbClr val="00000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6365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SzPct val="130000"/>
        <a:buFont typeface="Arial" pitchFamily="34" charset="0"/>
        <a:buChar char="•"/>
        <a:defRPr sz="1600" b="1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SzPct val="50000"/>
        <a:buFont typeface="Franklin Gothic Medium" pitchFamily="34" charset="0"/>
        <a:buChar char="▬"/>
        <a:defRPr sz="16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Refined Hess Logo 50506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900" y="195263"/>
            <a:ext cx="896938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84138"/>
            <a:ext cx="746283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47738"/>
            <a:ext cx="8499475" cy="538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Line 4"/>
          <p:cNvSpPr>
            <a:spLocks noChangeShapeType="1"/>
          </p:cNvSpPr>
          <p:nvPr/>
        </p:nvSpPr>
        <p:spPr bwMode="auto">
          <a:xfrm>
            <a:off x="352425" y="866775"/>
            <a:ext cx="85344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83413" y="6530975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3D55962-C3B6-4C35-A57D-19B215874BD4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26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</p:sldLayoutIdLst>
  <p:transition>
    <p:fade/>
  </p:transition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82563" indent="-182563" algn="l" rtl="0" eaLnBrk="0" fontAlgn="base" hangingPunct="0">
        <a:spcBef>
          <a:spcPct val="5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898525" indent="-1778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cs typeface="+mn-cs"/>
        </a:defRPr>
      </a:lvl3pPr>
      <a:lvl4pPr marL="1257300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Refined Hess Logo 50506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900" y="195263"/>
            <a:ext cx="896938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84138"/>
            <a:ext cx="746283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47738"/>
            <a:ext cx="8499475" cy="538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Line 4"/>
          <p:cNvSpPr>
            <a:spLocks noChangeShapeType="1"/>
          </p:cNvSpPr>
          <p:nvPr/>
        </p:nvSpPr>
        <p:spPr bwMode="auto">
          <a:xfrm>
            <a:off x="352425" y="866775"/>
            <a:ext cx="85344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96100" y="6500812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</a:rPr>
              <a:t>Page | </a:t>
            </a:r>
            <a:fld id="{48D6FE4B-0CF7-40D8-918C-2C5511393BC0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61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9" r:id="rId7"/>
    <p:sldLayoutId id="2147483801" r:id="rId8"/>
    <p:sldLayoutId id="2147483802" r:id="rId9"/>
    <p:sldLayoutId id="2147483803" r:id="rId10"/>
    <p:sldLayoutId id="2147483804" r:id="rId11"/>
  </p:sldLayoutIdLst>
  <p:transition>
    <p:fade/>
  </p:transition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82563" indent="-182563" algn="l" rtl="0" eaLnBrk="0" fontAlgn="base" hangingPunct="0">
        <a:spcBef>
          <a:spcPct val="5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898525" indent="-1778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cs typeface="+mn-cs"/>
        </a:defRPr>
      </a:lvl3pPr>
      <a:lvl4pPr marL="1257300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E890E-FAE0-4667-84BF-C53E5D8725CE}" type="datetimeFigureOut">
              <a:rPr lang="en-US" smtClean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 Page No.   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0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0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6600" y="2590800"/>
            <a:ext cx="5715000" cy="15240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6632"/>
                </a:solidFill>
              </a:rPr>
              <a:t>Oil Industry Segment Update</a:t>
            </a:r>
            <a:br>
              <a:rPr lang="en-US" dirty="0">
                <a:solidFill>
                  <a:srgbClr val="006632"/>
                </a:solidFill>
              </a:rPr>
            </a:br>
            <a:br>
              <a:rPr lang="en-US" sz="2200" b="1" dirty="0">
                <a:solidFill>
                  <a:srgbClr val="006632"/>
                </a:solidFill>
              </a:rPr>
            </a:br>
            <a:br>
              <a:rPr lang="en-US" sz="2200" dirty="0">
                <a:solidFill>
                  <a:srgbClr val="006632"/>
                </a:solidFill>
              </a:rPr>
            </a:br>
            <a:r>
              <a:rPr lang="en-US" sz="2200" b="1" dirty="0">
                <a:solidFill>
                  <a:srgbClr val="006632"/>
                </a:solidFill>
              </a:rPr>
              <a:t>Lee K. Johnson</a:t>
            </a:r>
            <a:br>
              <a:rPr lang="en-US" sz="2200" dirty="0">
                <a:solidFill>
                  <a:srgbClr val="006632"/>
                </a:solidFill>
              </a:rPr>
            </a:br>
            <a:r>
              <a:rPr lang="en-US" sz="1300" b="1" dirty="0">
                <a:solidFill>
                  <a:srgbClr val="006632"/>
                </a:solidFill>
              </a:rPr>
              <a:t>Hess Corporation</a:t>
            </a:r>
            <a:br>
              <a:rPr lang="en-US" sz="1300" b="1" dirty="0">
                <a:solidFill>
                  <a:srgbClr val="006632"/>
                </a:solidFill>
              </a:rPr>
            </a:br>
            <a:br>
              <a:rPr lang="en-US" sz="1300" b="1" dirty="0">
                <a:solidFill>
                  <a:srgbClr val="006632"/>
                </a:solidFill>
              </a:rPr>
            </a:br>
            <a:br>
              <a:rPr lang="en-US" sz="1300" b="1" dirty="0">
                <a:solidFill>
                  <a:srgbClr val="006632"/>
                </a:solidFill>
              </a:rPr>
            </a:br>
            <a:br>
              <a:rPr lang="en-US" sz="1300" b="1" dirty="0">
                <a:solidFill>
                  <a:srgbClr val="006632"/>
                </a:solidFill>
              </a:rPr>
            </a:br>
            <a:br>
              <a:rPr lang="en-US" sz="2700" dirty="0">
                <a:solidFill>
                  <a:srgbClr val="006632"/>
                </a:solidFill>
              </a:rPr>
            </a:br>
            <a:endParaRPr lang="en-US" sz="2700" dirty="0">
              <a:solidFill>
                <a:srgbClr val="00663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4343400"/>
            <a:ext cx="5943600" cy="23622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000" b="1" dirty="0">
                <a:solidFill>
                  <a:srgbClr val="006632"/>
                </a:solidFill>
                <a:latin typeface="+mj-lt"/>
              </a:rPr>
              <a:t>Rail Energy Transportation Advisory Committee</a:t>
            </a:r>
          </a:p>
          <a:p>
            <a:pPr>
              <a:spcBef>
                <a:spcPct val="0"/>
              </a:spcBef>
            </a:pPr>
            <a:r>
              <a:rPr lang="en-US" sz="2000" b="1" dirty="0">
                <a:solidFill>
                  <a:srgbClr val="006632"/>
                </a:solidFill>
                <a:latin typeface="+mj-lt"/>
              </a:rPr>
              <a:t>Surface Transportation Board</a:t>
            </a:r>
          </a:p>
          <a:p>
            <a:pPr>
              <a:spcBef>
                <a:spcPct val="0"/>
              </a:spcBef>
            </a:pPr>
            <a:endParaRPr lang="en-US" sz="1600" b="1" dirty="0">
              <a:solidFill>
                <a:srgbClr val="006632"/>
              </a:solidFill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b="1" dirty="0">
                <a:solidFill>
                  <a:srgbClr val="006632"/>
                </a:solidFill>
                <a:latin typeface="+mj-lt"/>
              </a:rPr>
              <a:t>April 17, 2024</a:t>
            </a:r>
          </a:p>
        </p:txBody>
      </p:sp>
    </p:spTree>
    <p:extLst>
      <p:ext uri="{BB962C8B-B14F-4D97-AF65-F5344CB8AC3E}">
        <p14:creationId xmlns:p14="http://schemas.microsoft.com/office/powerpoint/2010/main" val="23604813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Global Production and Consumption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Major Producing Countries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29D27A-B768-483D-B3BD-5F472B402C4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29EC13-8294-4C70-A1D3-DD695371B13D}"/>
              </a:ext>
            </a:extLst>
          </p:cNvPr>
          <p:cNvSpPr txBox="1"/>
          <p:nvPr/>
        </p:nvSpPr>
        <p:spPr>
          <a:xfrm>
            <a:off x="6705600" y="39624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u="sng" dirty="0"/>
          </a:p>
          <a:p>
            <a:pPr algn="ctr"/>
            <a:endParaRPr lang="en-US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E6F096-964E-4DE6-A8C3-6EAF31738793}"/>
              </a:ext>
            </a:extLst>
          </p:cNvPr>
          <p:cNvSpPr txBox="1"/>
          <p:nvPr/>
        </p:nvSpPr>
        <p:spPr>
          <a:xfrm>
            <a:off x="609600" y="6356350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EIA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512BEAD-7A83-9D29-01B6-05009AEECC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524141"/>
              </p:ext>
            </p:extLst>
          </p:nvPr>
        </p:nvGraphicFramePr>
        <p:xfrm>
          <a:off x="609600" y="4267200"/>
          <a:ext cx="4800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4952779-2EC2-AAAC-8F73-248230F5B9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1530665"/>
              </p:ext>
            </p:extLst>
          </p:nvPr>
        </p:nvGraphicFramePr>
        <p:xfrm>
          <a:off x="457200" y="4572000"/>
          <a:ext cx="60198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A197A51D-9392-4C22-8212-9ACCB52B33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2209" y="4419601"/>
            <a:ext cx="3761792" cy="1752600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79FA7542-4E85-26A1-47E6-CA3997C39D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838201"/>
            <a:ext cx="8886825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7637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0E9A6-31B8-43C9-A05B-E6C568B97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/>
              <a:t>Total US Refinery Capacity, Input &amp; Crude Oil Production</a:t>
            </a:r>
            <a:br>
              <a:rPr lang="en-US" sz="2800" dirty="0"/>
            </a:br>
            <a:r>
              <a:rPr lang="en-US" sz="2000" dirty="0"/>
              <a:t>MBPD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DDFD34-BE20-411F-AFDF-7DFA06A0D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EE1C34-69FD-4514-A723-DC72157BDFC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F76DF1-8F9F-4085-A0AA-13C828DCBEE1}"/>
              </a:ext>
            </a:extLst>
          </p:cNvPr>
          <p:cNvSpPr txBox="1"/>
          <p:nvPr/>
        </p:nvSpPr>
        <p:spPr>
          <a:xfrm>
            <a:off x="609600" y="6400800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EIA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5B34EF6-6B5C-144D-0B4D-2C65B10F34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8516529"/>
              </p:ext>
            </p:extLst>
          </p:nvPr>
        </p:nvGraphicFramePr>
        <p:xfrm>
          <a:off x="457200" y="1143000"/>
          <a:ext cx="8229600" cy="4983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85D03D5-003B-45BC-8E32-C0BA7D0D5652}"/>
              </a:ext>
            </a:extLst>
          </p:cNvPr>
          <p:cNvSpPr txBox="1"/>
          <p:nvPr/>
        </p:nvSpPr>
        <p:spPr>
          <a:xfrm>
            <a:off x="4419600" y="6096000"/>
            <a:ext cx="426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   PA WV                 ND OK         TX NM &amp; Fed-OS      CO MT UT WY         AK CA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E7C1FB-1BF6-C8EA-FCE4-3BD41F316B16}"/>
              </a:ext>
            </a:extLst>
          </p:cNvPr>
          <p:cNvSpPr txBox="1"/>
          <p:nvPr/>
        </p:nvSpPr>
        <p:spPr>
          <a:xfrm>
            <a:off x="533400" y="6096000"/>
            <a:ext cx="3962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PADD – Petroleum Administration Defense Districts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20A28C-DC71-41DF-CC9B-D077CC6355C8}"/>
              </a:ext>
            </a:extLst>
          </p:cNvPr>
          <p:cNvSpPr txBox="1"/>
          <p:nvPr/>
        </p:nvSpPr>
        <p:spPr>
          <a:xfrm>
            <a:off x="5105400" y="6324600"/>
            <a:ext cx="2438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                      Major Producing States</a:t>
            </a:r>
          </a:p>
        </p:txBody>
      </p:sp>
    </p:spTree>
    <p:extLst>
      <p:ext uri="{BB962C8B-B14F-4D97-AF65-F5344CB8AC3E}">
        <p14:creationId xmlns:p14="http://schemas.microsoft.com/office/powerpoint/2010/main" val="3556055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E65E5-6775-7BDC-9487-BCB84FBB8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800" dirty="0"/>
              <a:t>North American Crude By Rail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9D32F-6350-6440-6346-AD855848C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914401"/>
            <a:ext cx="4495800" cy="38099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2000" b="0" dirty="0"/>
              <a:t> </a:t>
            </a:r>
            <a:r>
              <a:rPr lang="en-US" sz="2200" b="0" dirty="0"/>
              <a:t>US Class 1 Railroad Carloads 2019 - 2023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3E1B06-E62C-8ADD-6B4F-B2BA5BE6A2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762000"/>
            <a:ext cx="4041775" cy="6858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2200" b="0" dirty="0"/>
              <a:t>Origins and Destinations 2023</a:t>
            </a:r>
          </a:p>
          <a:p>
            <a:pPr algn="ctr"/>
            <a:r>
              <a:rPr lang="en-US" sz="1900" b="0" dirty="0"/>
              <a:t>Annual Barrels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4C92C1-8B32-6B2B-D9BC-880CD6026C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1447800"/>
            <a:ext cx="3965575" cy="4678363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Total 97.3 million barrels</a:t>
            </a:r>
          </a:p>
          <a:p>
            <a:pPr lvl="1"/>
            <a:r>
              <a:rPr lang="en-US" sz="1600" dirty="0"/>
              <a:t>Intra-US 65.2	MM   	     66.9%</a:t>
            </a:r>
          </a:p>
          <a:p>
            <a:pPr lvl="1"/>
            <a:r>
              <a:rPr lang="en-US" sz="1600" dirty="0"/>
              <a:t>Canada to US 32.1MM	     33.1%</a:t>
            </a:r>
          </a:p>
          <a:p>
            <a:pPr marL="57150" indent="0">
              <a:buNone/>
            </a:pPr>
            <a:r>
              <a:rPr lang="en-US" sz="2000" dirty="0"/>
              <a:t> </a:t>
            </a:r>
          </a:p>
          <a:p>
            <a:pPr marL="400050"/>
            <a:r>
              <a:rPr lang="en-US" sz="2000" dirty="0"/>
              <a:t>Intra-US OD’s – 62.5MM</a:t>
            </a:r>
          </a:p>
          <a:p>
            <a:pPr marL="800100" lvl="1"/>
            <a:r>
              <a:rPr lang="en-US" sz="1600" dirty="0"/>
              <a:t>From PADD 2 48.4MM 	     74.3%</a:t>
            </a:r>
          </a:p>
          <a:p>
            <a:pPr marL="1200150" lvl="2"/>
            <a:r>
              <a:rPr lang="en-US" sz="1400" dirty="0"/>
              <a:t>To PADD 1 - 6.7MM      13.9%</a:t>
            </a:r>
          </a:p>
          <a:p>
            <a:pPr marL="1200150" lvl="2"/>
            <a:r>
              <a:rPr lang="en-US" sz="1400" dirty="0"/>
              <a:t>To PADD 5 – 41.7MM    86.1%</a:t>
            </a:r>
          </a:p>
          <a:p>
            <a:pPr marL="800100" lvl="1"/>
            <a:r>
              <a:rPr lang="en-US" sz="1600" dirty="0"/>
              <a:t>From PADD 4 – 16.7MM      25.7%</a:t>
            </a:r>
          </a:p>
          <a:p>
            <a:pPr marL="1200150" lvl="2"/>
            <a:r>
              <a:rPr lang="en-US" sz="1400" dirty="0"/>
              <a:t>To PADD 2 – 0.6MM        3.8%</a:t>
            </a:r>
          </a:p>
          <a:p>
            <a:pPr marL="1200150" lvl="2"/>
            <a:r>
              <a:rPr lang="en-US" sz="1400" dirty="0"/>
              <a:t>To PADD 3 – 16.1MM     96.2%</a:t>
            </a:r>
          </a:p>
          <a:p>
            <a:pPr marL="400050"/>
            <a:endParaRPr lang="en-US" sz="2000" dirty="0"/>
          </a:p>
          <a:p>
            <a:pPr marL="400050"/>
            <a:r>
              <a:rPr lang="en-US" sz="2000" dirty="0"/>
              <a:t>Canada to US – 32.1MM</a:t>
            </a:r>
          </a:p>
          <a:p>
            <a:pPr marL="1200150" lvl="2"/>
            <a:r>
              <a:rPr lang="en-US" sz="1400" dirty="0"/>
              <a:t>To PADD 1 – 2.4MM	       7.4%</a:t>
            </a:r>
          </a:p>
          <a:p>
            <a:pPr marL="1200150" lvl="2"/>
            <a:r>
              <a:rPr lang="en-US" sz="1400" dirty="0"/>
              <a:t>To PADD 2 – 0.6MM          2.1%</a:t>
            </a:r>
          </a:p>
          <a:p>
            <a:pPr marL="1200150" lvl="2"/>
            <a:r>
              <a:rPr lang="en-US" sz="1400" dirty="0"/>
              <a:t>To PADD 3 - 24.3MM       75.5% </a:t>
            </a:r>
          </a:p>
          <a:p>
            <a:pPr marL="1200150" lvl="2"/>
            <a:r>
              <a:rPr lang="en-US" sz="1400" dirty="0"/>
              <a:t>To PADD 5 – 4.8MM        15.0%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153BC7-658F-15DE-08A8-90A1EB930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AED7CD-189E-49A8-ADB2-E1DE883A2B2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35F39C2F-703F-18AE-E2F0-AD00524771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95669439"/>
              </p:ext>
            </p:extLst>
          </p:nvPr>
        </p:nvGraphicFramePr>
        <p:xfrm>
          <a:off x="228600" y="1524000"/>
          <a:ext cx="4268788" cy="4602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652A451-EBD3-2751-1541-E25DAE2897DF}"/>
              </a:ext>
            </a:extLst>
          </p:cNvPr>
          <p:cNvSpPr txBox="1"/>
          <p:nvPr/>
        </p:nvSpPr>
        <p:spPr>
          <a:xfrm>
            <a:off x="5257800" y="63246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EIA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58D099-5642-8D88-047D-D03247D1422D}"/>
              </a:ext>
            </a:extLst>
          </p:cNvPr>
          <p:cNvSpPr txBox="1"/>
          <p:nvPr/>
        </p:nvSpPr>
        <p:spPr>
          <a:xfrm>
            <a:off x="609600" y="6324600"/>
            <a:ext cx="304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Association of American Railroads</a:t>
            </a:r>
          </a:p>
        </p:txBody>
      </p:sp>
    </p:spTree>
    <p:extLst>
      <p:ext uri="{BB962C8B-B14F-4D97-AF65-F5344CB8AC3E}">
        <p14:creationId xmlns:p14="http://schemas.microsoft.com/office/powerpoint/2010/main" val="4186051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D73BD-8704-1746-14F9-81D151DF3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sz="2700" dirty="0"/>
              <a:t>ND Production &amp; Modal Share</a:t>
            </a:r>
            <a:br>
              <a:rPr lang="en-US" sz="6000" dirty="0"/>
            </a:br>
            <a:r>
              <a:rPr lang="en-US" sz="2000" dirty="0"/>
              <a:t>MBPD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047F30-B3DD-869B-3DCD-6BDD29CD6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9BAC9-5C6F-4CF2-AD09-D5CB210BA2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4F6D7D-F73C-D198-630D-069545C8ABAC}"/>
              </a:ext>
            </a:extLst>
          </p:cNvPr>
          <p:cNvSpPr txBox="1"/>
          <p:nvPr/>
        </p:nvSpPr>
        <p:spPr>
          <a:xfrm>
            <a:off x="533400" y="6324600"/>
            <a:ext cx="2057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Source: North Dakota Pipeline Authority </a:t>
            </a:r>
          </a:p>
        </p:txBody>
      </p:sp>
      <p:graphicFrame>
        <p:nvGraphicFramePr>
          <p:cNvPr id="19" name="Content Placeholder 18">
            <a:extLst>
              <a:ext uri="{FF2B5EF4-FFF2-40B4-BE49-F238E27FC236}">
                <a16:creationId xmlns:a16="http://schemas.microsoft.com/office/drawing/2014/main" id="{95B3442F-6DEA-3B51-23EF-C418424801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7782839"/>
              </p:ext>
            </p:extLst>
          </p:nvPr>
        </p:nvGraphicFramePr>
        <p:xfrm>
          <a:off x="457200" y="990600"/>
          <a:ext cx="82296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8969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57FF7-8E62-A0FD-479F-427DEBFCD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/>
              <a:t>Products of Petroleum Refining</a:t>
            </a:r>
            <a:br>
              <a:rPr lang="en-US" sz="2800" dirty="0"/>
            </a:br>
            <a:r>
              <a:rPr lang="en-US" sz="2000" dirty="0"/>
              <a:t>Class 1 Railroad Carloads 2019 - 2023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4C800F-B22E-1885-954C-66DA13576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9BAC9-5C6F-4CF2-AD09-D5CB210BA28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BFDA8B-AA24-9289-ED4C-25CCB8D17E84}"/>
              </a:ext>
            </a:extLst>
          </p:cNvPr>
          <p:cNvSpPr txBox="1"/>
          <p:nvPr/>
        </p:nvSpPr>
        <p:spPr>
          <a:xfrm>
            <a:off x="609600" y="61722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Association of American Railroads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534F0BF3-6770-3B7D-6A93-2616ED949A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70277"/>
              </p:ext>
            </p:extLst>
          </p:nvPr>
        </p:nvGraphicFramePr>
        <p:xfrm>
          <a:off x="457200" y="1219200"/>
          <a:ext cx="8229600" cy="490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0830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2800" dirty="0">
                <a:cs typeface="Arial" panose="020B0604020202020204" pitchFamily="34" charset="0"/>
              </a:rPr>
              <a:t>Suggested Take Aways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181600"/>
          </a:xfrm>
        </p:spPr>
        <p:txBody>
          <a:bodyPr rtlCol="0"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Global crude oil production and consumption continues to grow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– EIA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US  remains the #1 global crude oil producer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– EIA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US refinery capacity has declined 600 KBPD from 2019 level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– EIA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PADD 3 contributed 72.9% of US crude oil production in 2023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 EIA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US domestic and Canada to US CBR grew modestly in 2023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 EIA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PADD 2 contributed 74.3% of US CBR in 2023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– EIA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Rail shipment of refined product grew 6.3% 2022 to 2023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– AAR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Refined product carloads average of nearly 500K annually.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 AAR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Refined product rail returned to pre-pandemic levels in 2023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 AAR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05600" y="6324600"/>
            <a:ext cx="2133600" cy="357188"/>
          </a:xfrm>
        </p:spPr>
        <p:txBody>
          <a:bodyPr/>
          <a:lstStyle/>
          <a:p>
            <a:pPr>
              <a:defRPr/>
            </a:pPr>
            <a:fld id="{CB69BAC9-5C6F-4CF2-AD09-D5CB210BA28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56_master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80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AAC0AA"/>
      </a:accent5>
      <a:accent6>
        <a:srgbClr val="0000E7"/>
      </a:accent6>
      <a:hlink>
        <a:srgbClr val="FF0000"/>
      </a:hlink>
      <a:folHlink>
        <a:srgbClr val="FFFF00"/>
      </a:folHlink>
    </a:clrScheme>
    <a:fontScheme name="master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>
            <a:alpha val="40000"/>
          </a:schemeClr>
        </a:solidFill>
        <a:ln w="9525" algn="ctr">
          <a:solidFill>
            <a:schemeClr val="tx1"/>
          </a:solidFill>
          <a:round/>
          <a:headEnd/>
          <a:tailEnd/>
        </a:ln>
      </a:spPr>
      <a:bodyPr anchor="ctr"/>
      <a:lstStyle>
        <a:defPPr algn="ctr">
          <a:defRPr sz="1200" b="0" dirty="0" err="1"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aste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0066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88454"/>
        </a:accent1>
        <a:accent2>
          <a:srgbClr val="2B5681"/>
        </a:accent2>
        <a:accent3>
          <a:srgbClr val="FFFFFF"/>
        </a:accent3>
        <a:accent4>
          <a:srgbClr val="000000"/>
        </a:accent4>
        <a:accent5>
          <a:srgbClr val="ACC2B3"/>
        </a:accent5>
        <a:accent6>
          <a:srgbClr val="264D74"/>
        </a:accent6>
        <a:hlink>
          <a:srgbClr val="E57B11"/>
        </a:hlink>
        <a:folHlink>
          <a:srgbClr val="B426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9_master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80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AAC0AA"/>
      </a:accent5>
      <a:accent6>
        <a:srgbClr val="0000E7"/>
      </a:accent6>
      <a:hlink>
        <a:srgbClr val="FF0000"/>
      </a:hlink>
      <a:folHlink>
        <a:srgbClr val="FFFF00"/>
      </a:folHlink>
    </a:clrScheme>
    <a:fontScheme name="master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aste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0066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88454"/>
        </a:accent1>
        <a:accent2>
          <a:srgbClr val="2B5681"/>
        </a:accent2>
        <a:accent3>
          <a:srgbClr val="FFFFFF"/>
        </a:accent3>
        <a:accent4>
          <a:srgbClr val="000000"/>
        </a:accent4>
        <a:accent5>
          <a:srgbClr val="ACC2B3"/>
        </a:accent5>
        <a:accent6>
          <a:srgbClr val="264D74"/>
        </a:accent6>
        <a:hlink>
          <a:srgbClr val="E57B11"/>
        </a:hlink>
        <a:folHlink>
          <a:srgbClr val="B426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95_master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80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AAC0AA"/>
      </a:accent5>
      <a:accent6>
        <a:srgbClr val="0000E7"/>
      </a:accent6>
      <a:hlink>
        <a:srgbClr val="FF0000"/>
      </a:hlink>
      <a:folHlink>
        <a:srgbClr val="FFFF00"/>
      </a:folHlink>
    </a:clrScheme>
    <a:fontScheme name="master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aste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0066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88454"/>
        </a:accent1>
        <a:accent2>
          <a:srgbClr val="2B5681"/>
        </a:accent2>
        <a:accent3>
          <a:srgbClr val="FFFFFF"/>
        </a:accent3>
        <a:accent4>
          <a:srgbClr val="000000"/>
        </a:accent4>
        <a:accent5>
          <a:srgbClr val="ACC2B3"/>
        </a:accent5>
        <a:accent6>
          <a:srgbClr val="264D74"/>
        </a:accent6>
        <a:hlink>
          <a:srgbClr val="E57B11"/>
        </a:hlink>
        <a:folHlink>
          <a:srgbClr val="B426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aster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80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AAC0AA"/>
      </a:accent5>
      <a:accent6>
        <a:srgbClr val="0000E7"/>
      </a:accent6>
      <a:hlink>
        <a:srgbClr val="FF0000"/>
      </a:hlink>
      <a:folHlink>
        <a:srgbClr val="FFFF00"/>
      </a:folHlink>
    </a:clrScheme>
    <a:fontScheme name="master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aste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0066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88454"/>
        </a:accent1>
        <a:accent2>
          <a:srgbClr val="2B5681"/>
        </a:accent2>
        <a:accent3>
          <a:srgbClr val="FFFFFF"/>
        </a:accent3>
        <a:accent4>
          <a:srgbClr val="000000"/>
        </a:accent4>
        <a:accent5>
          <a:srgbClr val="ACC2B3"/>
        </a:accent5>
        <a:accent6>
          <a:srgbClr val="264D74"/>
        </a:accent6>
        <a:hlink>
          <a:srgbClr val="E57B11"/>
        </a:hlink>
        <a:folHlink>
          <a:srgbClr val="B426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master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80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AAC0AA"/>
      </a:accent5>
      <a:accent6>
        <a:srgbClr val="0000E7"/>
      </a:accent6>
      <a:hlink>
        <a:srgbClr val="FF0000"/>
      </a:hlink>
      <a:folHlink>
        <a:srgbClr val="FFFF00"/>
      </a:folHlink>
    </a:clrScheme>
    <a:fontScheme name="master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aste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0066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88454"/>
        </a:accent1>
        <a:accent2>
          <a:srgbClr val="2B5681"/>
        </a:accent2>
        <a:accent3>
          <a:srgbClr val="FFFFFF"/>
        </a:accent3>
        <a:accent4>
          <a:srgbClr val="000000"/>
        </a:accent4>
        <a:accent5>
          <a:srgbClr val="ACC2B3"/>
        </a:accent5>
        <a:accent6>
          <a:srgbClr val="264D74"/>
        </a:accent6>
        <a:hlink>
          <a:srgbClr val="E57B11"/>
        </a:hlink>
        <a:folHlink>
          <a:srgbClr val="B426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spe:Receivers xmlns:spe="http://schemas.microsoft.com/sharepoint/events">
  <Receiver>
    <Name/>
    <Type>10001</Type>
    <SequenceNumber>10000</SequenceNumber>
    <Assembly>Hess.SharePoint.HessConnect.Groups.Provisioning, Version=1.0.0.0, Culture=neutral, PublicKeyToken=3bbf667502b72835</Assembly>
    <Class>Hess.SharePoint.EventReceivers.GroupUpdatesEventReceiver</Class>
    <Data/>
    <Filter/>
  </Receiver>
  <Receiver>
    <Name/>
    <Type>10002</Type>
    <SequenceNumber>10001</SequenceNumber>
    <Assembly>Hess.SharePoint.HessConnect.Groups.Provisioning, Version=1.0.0.0, Culture=neutral, PublicKeyToken=3bbf667502b72835</Assembly>
    <Class>Hess.SharePoint.EventReceivers.GroupUpdatesEventReceiver</Class>
    <Data/>
    <Filter/>
  </Receiver>
  <Receiver>
    <Name/>
    <Type>3</Type>
    <SequenceNumber>10002</SequenceNumber>
    <Assembly>Hess.SharePoint.HessConnect.Groups.Provisioning, Version=1.0.0.0, Culture=neutral, PublicKeyToken=3bbf667502b72835</Assembly>
    <Class>Hess.SharePoint.EventReceivers.GroupUpdatesEventReceiver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8DD69A1B085B45B3DD74A6EC38685F" ma:contentTypeVersion="1" ma:contentTypeDescription="Create a new document." ma:contentTypeScope="" ma:versionID="2f1644168827dda242f7eb77aca1a41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e96cd673890ad8defac2addd4e3fc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616662-F53B-4643-9581-F0F2EA105B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DE8173-46A2-4833-BD07-445A27C66DCB}">
  <ds:schemaRefs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978588C4-97B9-40FD-B13F-EF431D71E97D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2ECC2A31-2263-42FB-881C-42BAA21CBA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191354</TotalTime>
  <Words>378</Words>
  <Application>Microsoft Office PowerPoint</Application>
  <PresentationFormat>On-screen Show (4:3)</PresentationFormat>
  <Paragraphs>63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7</vt:i4>
      </vt:variant>
    </vt:vector>
  </HeadingPairs>
  <TitlesOfParts>
    <vt:vector size="20" baseType="lpstr">
      <vt:lpstr>MS PGothic</vt:lpstr>
      <vt:lpstr>MS PGothic</vt:lpstr>
      <vt:lpstr>Arial</vt:lpstr>
      <vt:lpstr>Calibri</vt:lpstr>
      <vt:lpstr>Franklin Gothic Medium</vt:lpstr>
      <vt:lpstr>56_master template</vt:lpstr>
      <vt:lpstr>79_master template</vt:lpstr>
      <vt:lpstr>95_master template</vt:lpstr>
      <vt:lpstr>1_Default Design</vt:lpstr>
      <vt:lpstr>2_Default Design</vt:lpstr>
      <vt:lpstr>master template</vt:lpstr>
      <vt:lpstr>3_master template</vt:lpstr>
      <vt:lpstr>Office Theme</vt:lpstr>
      <vt:lpstr>Oil Industry Segment Update   Lee K. Johnson Hess Corporation     </vt:lpstr>
      <vt:lpstr>Global Production and Consumption Major Producing Countries</vt:lpstr>
      <vt:lpstr>Total US Refinery Capacity, Input &amp; Crude Oil Production MBPD</vt:lpstr>
      <vt:lpstr>North American Crude By Rail</vt:lpstr>
      <vt:lpstr>ND Production &amp; Modal Share MBPD</vt:lpstr>
      <vt:lpstr>Products of Petroleum Refining Class 1 Railroad Carloads 2019 - 2023</vt:lpstr>
      <vt:lpstr>Suggested Take Aways</vt:lpstr>
    </vt:vector>
  </TitlesOfParts>
  <Company>Hess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thomas.dransfield@hess.com</dc:creator>
  <cp:lastModifiedBy>Lee Johnson</cp:lastModifiedBy>
  <cp:revision>2205</cp:revision>
  <cp:lastPrinted>2024-04-09T19:08:03Z</cp:lastPrinted>
  <dcterms:created xsi:type="dcterms:W3CDTF">2012-11-07T18:31:18Z</dcterms:created>
  <dcterms:modified xsi:type="dcterms:W3CDTF">2024-04-12T18:01:44Z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0x010100E48DD69A1B085B45B3DD74A6EC38685F</vt:lpwstr>
  </property>
</Properties>
</file>