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theme/theme5.xml" ContentType="application/vnd.openxmlformats-officedocument.theme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6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theme/theme7.xml" ContentType="application/vnd.openxmlformats-officedocument.theme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5"/>
    <p:sldMasterId id="2147483675" r:id="rId6"/>
    <p:sldMasterId id="2147483690" r:id="rId7"/>
    <p:sldMasterId id="2147483705" r:id="rId8"/>
    <p:sldMasterId id="2147483725" r:id="rId9"/>
    <p:sldMasterId id="2147483741" r:id="rId10"/>
    <p:sldMasterId id="2147483789" r:id="rId11"/>
    <p:sldMasterId id="2147483805" r:id="rId12"/>
  </p:sldMasterIdLst>
  <p:notesMasterIdLst>
    <p:notesMasterId r:id="rId22"/>
  </p:notesMasterIdLst>
  <p:handoutMasterIdLst>
    <p:handoutMasterId r:id="rId23"/>
  </p:handoutMasterIdLst>
  <p:sldIdLst>
    <p:sldId id="299" r:id="rId13"/>
    <p:sldId id="367" r:id="rId14"/>
    <p:sldId id="379" r:id="rId15"/>
    <p:sldId id="384" r:id="rId16"/>
    <p:sldId id="380" r:id="rId17"/>
    <p:sldId id="382" r:id="rId18"/>
    <p:sldId id="381" r:id="rId19"/>
    <p:sldId id="385" r:id="rId20"/>
    <p:sldId id="312" r:id="rId21"/>
  </p:sldIdLst>
  <p:sldSz cx="9144000" cy="6858000" type="screen4x3"/>
  <p:notesSz cx="9313863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150B06F-A291-4D79-B8CD-920F0AF206A9}">
          <p14:sldIdLst>
            <p14:sldId id="299"/>
          </p14:sldIdLst>
        </p14:section>
        <p14:section name="Untitled Section" id="{72D2DA2B-1542-4935-828E-54A07C456FDB}">
          <p14:sldIdLst>
            <p14:sldId id="367"/>
            <p14:sldId id="379"/>
            <p14:sldId id="384"/>
            <p14:sldId id="380"/>
            <p14:sldId id="382"/>
            <p14:sldId id="381"/>
            <p14:sldId id="385"/>
            <p14:sldId id="31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46"/>
    <a:srgbClr val="FF6600"/>
    <a:srgbClr val="9BBB59"/>
    <a:srgbClr val="C0504D"/>
    <a:srgbClr val="8064A2"/>
    <a:srgbClr val="008246"/>
    <a:srgbClr val="007846"/>
    <a:srgbClr val="0066CC"/>
    <a:srgbClr val="006646"/>
    <a:srgbClr val="75C9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07" autoAdjust="0"/>
    <p:restoredTop sz="88688" autoAdjust="0"/>
  </p:normalViewPr>
  <p:slideViewPr>
    <p:cSldViewPr>
      <p:cViewPr varScale="1">
        <p:scale>
          <a:sx n="141" d="100"/>
          <a:sy n="141" d="100"/>
        </p:scale>
        <p:origin x="248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3.xml"/><Relationship Id="rId12" Type="http://schemas.openxmlformats.org/officeDocument/2006/relationships/slideMaster" Target="slideMasters/slideMaster8.xml"/><Relationship Id="rId17" Type="http://schemas.openxmlformats.org/officeDocument/2006/relationships/slide" Target="slides/slide5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Master" Target="slideMasters/slideMaster7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3.xml"/><Relationship Id="rId23" Type="http://schemas.openxmlformats.org/officeDocument/2006/relationships/handoutMaster" Target="handoutMasters/handoutMaster1.xml"/><Relationship Id="rId10" Type="http://schemas.openxmlformats.org/officeDocument/2006/relationships/slideMaster" Target="slideMasters/slideMaster6.xml"/><Relationship Id="rId19" Type="http://schemas.openxmlformats.org/officeDocument/2006/relationships/slide" Target="slides/slide7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slide" Target="slides/slide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Chart%20in%20Microsoft%20PowerPoint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USA</c:v>
                </c:pt>
                <c:pt idx="1">
                  <c:v>Russia</c:v>
                </c:pt>
                <c:pt idx="2">
                  <c:v>Saudia Arabia</c:v>
                </c:pt>
                <c:pt idx="3">
                  <c:v>Canada</c:v>
                </c:pt>
                <c:pt idx="4">
                  <c:v>Iraq</c:v>
                </c:pt>
              </c:strCache>
            </c:strRef>
          </c:cat>
          <c:val>
            <c:numRef>
              <c:f>Sheet1!$B$2:$B$6</c:f>
              <c:numCache>
                <c:formatCode>0.0</c:formatCode>
                <c:ptCount val="5"/>
                <c:pt idx="0">
                  <c:v>12.25</c:v>
                </c:pt>
                <c:pt idx="1">
                  <c:v>10.85</c:v>
                </c:pt>
                <c:pt idx="2">
                  <c:v>9.7799999999999994</c:v>
                </c:pt>
                <c:pt idx="3">
                  <c:v>4.41</c:v>
                </c:pt>
                <c:pt idx="4">
                  <c:v>4.72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E1-4CCC-919D-AC56EB69087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USA</c:v>
                </c:pt>
                <c:pt idx="1">
                  <c:v>Russia</c:v>
                </c:pt>
                <c:pt idx="2">
                  <c:v>Saudia Arabia</c:v>
                </c:pt>
                <c:pt idx="3">
                  <c:v>Canada</c:v>
                </c:pt>
                <c:pt idx="4">
                  <c:v>Iraq</c:v>
                </c:pt>
              </c:strCache>
            </c:strRef>
          </c:cat>
          <c:val>
            <c:numRef>
              <c:f>Sheet1!$C$2:$C$6</c:f>
              <c:numCache>
                <c:formatCode>0.0</c:formatCode>
                <c:ptCount val="5"/>
                <c:pt idx="0">
                  <c:v>11.31</c:v>
                </c:pt>
                <c:pt idx="1">
                  <c:v>9.8699999999999992</c:v>
                </c:pt>
                <c:pt idx="2">
                  <c:v>9.2100000000000009</c:v>
                </c:pt>
                <c:pt idx="3">
                  <c:v>4.18</c:v>
                </c:pt>
                <c:pt idx="4">
                  <c:v>4.09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E1-4CCC-919D-AC56EB69087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USA</c:v>
                </c:pt>
                <c:pt idx="1">
                  <c:v>Russia</c:v>
                </c:pt>
                <c:pt idx="2">
                  <c:v>Saudia Arabia</c:v>
                </c:pt>
                <c:pt idx="3">
                  <c:v>Canada</c:v>
                </c:pt>
                <c:pt idx="4">
                  <c:v>Iraq</c:v>
                </c:pt>
              </c:strCache>
            </c:strRef>
          </c:cat>
          <c:val>
            <c:numRef>
              <c:f>Sheet1!$D$2:$D$6</c:f>
              <c:numCache>
                <c:formatCode>0.0</c:formatCode>
                <c:ptCount val="5"/>
                <c:pt idx="0">
                  <c:v>11.25</c:v>
                </c:pt>
                <c:pt idx="1">
                  <c:v>10.11</c:v>
                </c:pt>
                <c:pt idx="2">
                  <c:v>9.1300000000000008</c:v>
                </c:pt>
                <c:pt idx="3">
                  <c:v>4.4000000000000004</c:v>
                </c:pt>
                <c:pt idx="4">
                  <c:v>4.08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E1-4CCC-919D-AC56EB69087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2022 YTD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USA</c:v>
                </c:pt>
                <c:pt idx="1">
                  <c:v>Russia</c:v>
                </c:pt>
                <c:pt idx="2">
                  <c:v>Saudia Arabia</c:v>
                </c:pt>
                <c:pt idx="3">
                  <c:v>Canada</c:v>
                </c:pt>
                <c:pt idx="4">
                  <c:v>Iraq</c:v>
                </c:pt>
              </c:strCache>
            </c:strRef>
          </c:cat>
          <c:val>
            <c:numRef>
              <c:f>Sheet1!$E$2:$E$6</c:f>
              <c:numCache>
                <c:formatCode>0.0</c:formatCode>
                <c:ptCount val="5"/>
                <c:pt idx="0">
                  <c:v>11.66</c:v>
                </c:pt>
                <c:pt idx="1">
                  <c:v>10.95</c:v>
                </c:pt>
                <c:pt idx="2">
                  <c:v>10.19</c:v>
                </c:pt>
                <c:pt idx="3">
                  <c:v>5.6</c:v>
                </c:pt>
                <c:pt idx="4">
                  <c:v>4.3600000000000003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3E1-4CCC-919D-AC56EB6908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44375344"/>
        <c:axId val="1744373680"/>
      </c:barChart>
      <c:catAx>
        <c:axId val="1744375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4373680"/>
        <c:crosses val="autoZero"/>
        <c:auto val="1"/>
        <c:lblAlgn val="ctr"/>
        <c:lblOffset val="100"/>
        <c:noMultiLvlLbl val="0"/>
      </c:catAx>
      <c:valAx>
        <c:axId val="1744373680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44375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60670648927504"/>
          <c:y val="3.0866359269839369E-2"/>
          <c:w val="0.89216897456783417"/>
          <c:h val="0.758541994267297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Refinery Input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10"/>
              <c:tx>
                <c:rich>
                  <a:bodyPr/>
                  <a:lstStyle/>
                  <a:p>
                    <a:r>
                      <a:rPr lang="en-US"/>
                      <a:t>15.49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B4D-4340-AE27-B8C74018676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3Q'22</c:v>
                </c:pt>
              </c:strCache>
            </c:strRef>
          </c:cat>
          <c:val>
            <c:numRef>
              <c:f>Sheet1!$B$4:$B$16</c:f>
              <c:numCache>
                <c:formatCode>General</c:formatCode>
                <c:ptCount val="13"/>
                <c:pt idx="0">
                  <c:v>17.27</c:v>
                </c:pt>
                <c:pt idx="1">
                  <c:v>16.190000000000001</c:v>
                </c:pt>
                <c:pt idx="2">
                  <c:v>16.28</c:v>
                </c:pt>
                <c:pt idx="3">
                  <c:v>13.33</c:v>
                </c:pt>
                <c:pt idx="4">
                  <c:v>14.13</c:v>
                </c:pt>
                <c:pt idx="5">
                  <c:v>13.76</c:v>
                </c:pt>
                <c:pt idx="6">
                  <c:v>13.81</c:v>
                </c:pt>
                <c:pt idx="7">
                  <c:v>15.24</c:v>
                </c:pt>
                <c:pt idx="8">
                  <c:v>15.78</c:v>
                </c:pt>
                <c:pt idx="9">
                  <c:v>15.39</c:v>
                </c:pt>
                <c:pt idx="10" formatCode="d\-mmm">
                  <c:v>15.49</c:v>
                </c:pt>
                <c:pt idx="11">
                  <c:v>15.92</c:v>
                </c:pt>
                <c:pt idx="12">
                  <c:v>16.27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62-435F-877E-4FB35128D44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Production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3Q'22</c:v>
                </c:pt>
              </c:strCache>
            </c:strRef>
          </c:cat>
          <c:val>
            <c:numRef>
              <c:f>Sheet1!$C$4:$C$16</c:f>
              <c:numCache>
                <c:formatCode>0.00</c:formatCode>
                <c:ptCount val="13"/>
                <c:pt idx="0">
                  <c:v>12.571999999999999</c:v>
                </c:pt>
                <c:pt idx="1">
                  <c:v>12.91</c:v>
                </c:pt>
                <c:pt idx="2">
                  <c:v>12.816000000000001</c:v>
                </c:pt>
                <c:pt idx="3">
                  <c:v>10.42</c:v>
                </c:pt>
                <c:pt idx="4">
                  <c:v>10.868</c:v>
                </c:pt>
                <c:pt idx="5">
                  <c:v>11.084</c:v>
                </c:pt>
                <c:pt idx="6">
                  <c:v>11.16</c:v>
                </c:pt>
                <c:pt idx="7">
                  <c:v>11.288</c:v>
                </c:pt>
                <c:pt idx="8">
                  <c:v>10.851000000000001</c:v>
                </c:pt>
                <c:pt idx="9">
                  <c:v>11.567</c:v>
                </c:pt>
                <c:pt idx="10">
                  <c:v>11.46</c:v>
                </c:pt>
                <c:pt idx="11">
                  <c:v>11.7</c:v>
                </c:pt>
                <c:pt idx="12">
                  <c:v>12.06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62-435F-877E-4FB35128D44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TX/NM/OK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3Q'22</c:v>
                </c:pt>
              </c:strCache>
            </c:strRef>
          </c:cat>
          <c:val>
            <c:numRef>
              <c:f>Sheet1!$D$4:$D$16</c:f>
              <c:numCache>
                <c:formatCode>0.00</c:formatCode>
                <c:ptCount val="13"/>
                <c:pt idx="0">
                  <c:v>6.8369999999999997</c:v>
                </c:pt>
                <c:pt idx="1">
                  <c:v>7.0380000000000003</c:v>
                </c:pt>
                <c:pt idx="2">
                  <c:v>7.0970000000000004</c:v>
                </c:pt>
                <c:pt idx="3">
                  <c:v>6.0350000000000001</c:v>
                </c:pt>
                <c:pt idx="4">
                  <c:v>6.0830000000000002</c:v>
                </c:pt>
                <c:pt idx="5">
                  <c:v>6.0919999999999996</c:v>
                </c:pt>
                <c:pt idx="6">
                  <c:v>6.3040000000000003</c:v>
                </c:pt>
                <c:pt idx="7">
                  <c:v>6.4409999999999998</c:v>
                </c:pt>
                <c:pt idx="8">
                  <c:v>6.734</c:v>
                </c:pt>
                <c:pt idx="9">
                  <c:v>6.7469999999999999</c:v>
                </c:pt>
                <c:pt idx="10">
                  <c:v>6.69</c:v>
                </c:pt>
                <c:pt idx="11">
                  <c:v>6.91</c:v>
                </c:pt>
                <c:pt idx="12">
                  <c:v>6.97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62-435F-877E-4FB35128D449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Off Shore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3Q'22</c:v>
                </c:pt>
              </c:strCache>
            </c:strRef>
          </c:cat>
          <c:val>
            <c:numRef>
              <c:f>Sheet1!$E$4:$E$16</c:f>
              <c:numCache>
                <c:formatCode>0.00</c:formatCode>
                <c:ptCount val="13"/>
                <c:pt idx="0">
                  <c:v>1.913</c:v>
                </c:pt>
                <c:pt idx="1">
                  <c:v>1.98</c:v>
                </c:pt>
                <c:pt idx="2">
                  <c:v>1.9750000000000001</c:v>
                </c:pt>
                <c:pt idx="3">
                  <c:v>1.5169999999999999</c:v>
                </c:pt>
                <c:pt idx="4">
                  <c:v>1.5089999999999999</c:v>
                </c:pt>
                <c:pt idx="5">
                  <c:v>1.778</c:v>
                </c:pt>
                <c:pt idx="6">
                  <c:v>1.8540000000000001</c:v>
                </c:pt>
                <c:pt idx="7">
                  <c:v>1.7909999999999999</c:v>
                </c:pt>
                <c:pt idx="8">
                  <c:v>1.0620000000000001</c:v>
                </c:pt>
                <c:pt idx="9">
                  <c:v>1.7130000000000001</c:v>
                </c:pt>
                <c:pt idx="10">
                  <c:v>1.68</c:v>
                </c:pt>
                <c:pt idx="11">
                  <c:v>1.73</c:v>
                </c:pt>
                <c:pt idx="12">
                  <c:v>1.77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762-435F-877E-4FB35128D449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2EC-462E-9758-F49AE496CACA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2EC-462E-9758-F49AE496CACA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2EC-462E-9758-F49AE496CACA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2EC-462E-9758-F49AE496CACA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2EC-462E-9758-F49AE496CACA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2EC-462E-9758-F49AE496CACA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2EC-462E-9758-F49AE496CACA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2EC-462E-9758-F49AE496CACA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2EC-462E-9758-F49AE496CACA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2EC-462E-9758-F49AE496CACA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2EC-462E-9758-F49AE496CACA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98-417A-A3B1-9D2C800C5E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3Q'22</c:v>
                </c:pt>
              </c:strCache>
            </c:strRef>
          </c:cat>
          <c:val>
            <c:numRef>
              <c:f>Sheet1!$F$4:$F$16</c:f>
              <c:numCache>
                <c:formatCode>0.00</c:formatCode>
                <c:ptCount val="13"/>
                <c:pt idx="0">
                  <c:v>1.4259999999999999</c:v>
                </c:pt>
                <c:pt idx="1">
                  <c:v>1.458</c:v>
                </c:pt>
                <c:pt idx="2">
                  <c:v>1.4159999999999999</c:v>
                </c:pt>
                <c:pt idx="3">
                  <c:v>0.88500000000000001</c:v>
                </c:pt>
                <c:pt idx="4">
                  <c:v>1.2330000000000001</c:v>
                </c:pt>
                <c:pt idx="5">
                  <c:v>1.1910000000000001</c:v>
                </c:pt>
                <c:pt idx="6">
                  <c:v>1.03</c:v>
                </c:pt>
                <c:pt idx="7">
                  <c:v>1.071</c:v>
                </c:pt>
                <c:pt idx="8">
                  <c:v>1.1020000000000001</c:v>
                </c:pt>
                <c:pt idx="9">
                  <c:v>1.1279999999999999</c:v>
                </c:pt>
                <c:pt idx="10">
                  <c:v>1.0900000000000001</c:v>
                </c:pt>
                <c:pt idx="11">
                  <c:v>1.01</c:v>
                </c:pt>
                <c:pt idx="12">
                  <c:v>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762-435F-877E-4FB35128D449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AK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3Q'22</c:v>
                </c:pt>
              </c:strCache>
            </c:strRef>
          </c:cat>
          <c:val>
            <c:numRef>
              <c:f>Sheet1!$G$4:$G$16</c:f>
              <c:numCache>
                <c:formatCode>0.00</c:formatCode>
                <c:ptCount val="13"/>
                <c:pt idx="0">
                  <c:v>0.89900000000000002</c:v>
                </c:pt>
                <c:pt idx="1">
                  <c:v>0.96199999999999997</c:v>
                </c:pt>
                <c:pt idx="2">
                  <c:v>0.93899999999999995</c:v>
                </c:pt>
                <c:pt idx="3">
                  <c:v>0.72199999999999998</c:v>
                </c:pt>
                <c:pt idx="4">
                  <c:v>0.88300000000000001</c:v>
                </c:pt>
                <c:pt idx="5">
                  <c:v>0.92600000000000005</c:v>
                </c:pt>
                <c:pt idx="6">
                  <c:v>0.90700000000000003</c:v>
                </c:pt>
                <c:pt idx="7">
                  <c:v>0.88</c:v>
                </c:pt>
                <c:pt idx="8">
                  <c:v>0.86</c:v>
                </c:pt>
                <c:pt idx="9">
                  <c:v>0.90300000000000002</c:v>
                </c:pt>
                <c:pt idx="10">
                  <c:v>0.44</c:v>
                </c:pt>
                <c:pt idx="11">
                  <c:v>0.43</c:v>
                </c:pt>
                <c:pt idx="12">
                  <c:v>0.43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4762-435F-877E-4FB35128D449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CO/UT/WY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3Q'22</c:v>
                </c:pt>
              </c:strCache>
            </c:strRef>
          </c:cat>
          <c:val>
            <c:numRef>
              <c:f>Sheet1!$H$4:$H$16</c:f>
              <c:numCache>
                <c:formatCode>0.00</c:formatCode>
                <c:ptCount val="13"/>
                <c:pt idx="0">
                  <c:v>0.92400000000000004</c:v>
                </c:pt>
                <c:pt idx="1">
                  <c:v>0.96</c:v>
                </c:pt>
                <c:pt idx="2">
                  <c:v>0.89900000000000002</c:v>
                </c:pt>
                <c:pt idx="3">
                  <c:v>0.748</c:v>
                </c:pt>
                <c:pt idx="4">
                  <c:v>0.747</c:v>
                </c:pt>
                <c:pt idx="5">
                  <c:v>0.70499999999999996</c:v>
                </c:pt>
                <c:pt idx="6">
                  <c:v>0.68600000000000005</c:v>
                </c:pt>
                <c:pt idx="7">
                  <c:v>0.72</c:v>
                </c:pt>
                <c:pt idx="8">
                  <c:v>0.73499999999999999</c:v>
                </c:pt>
                <c:pt idx="9">
                  <c:v>0.745</c:v>
                </c:pt>
                <c:pt idx="10">
                  <c:v>0.77</c:v>
                </c:pt>
                <c:pt idx="11">
                  <c:v>0.8</c:v>
                </c:pt>
                <c:pt idx="12">
                  <c:v>0.79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4762-435F-877E-4FB35128D449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Other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3Q'22</c:v>
                </c:pt>
              </c:strCache>
            </c:strRef>
          </c:cat>
          <c:val>
            <c:numRef>
              <c:f>Sheet1!$I$4:$I$16</c:f>
              <c:numCache>
                <c:formatCode>0.00</c:formatCode>
                <c:ptCount val="13"/>
                <c:pt idx="0">
                  <c:v>0.56999999999999995</c:v>
                </c:pt>
                <c:pt idx="1">
                  <c:v>0.51300000000000001</c:v>
                </c:pt>
                <c:pt idx="2">
                  <c:v>0.49099999999999999</c:v>
                </c:pt>
                <c:pt idx="3">
                  <c:v>0.51200000000000001</c:v>
                </c:pt>
                <c:pt idx="4">
                  <c:v>0.41</c:v>
                </c:pt>
                <c:pt idx="5">
                  <c:v>0.39</c:v>
                </c:pt>
                <c:pt idx="6">
                  <c:v>0.37</c:v>
                </c:pt>
                <c:pt idx="7">
                  <c:v>0.38900000000000001</c:v>
                </c:pt>
                <c:pt idx="8">
                  <c:v>0.35399999999999998</c:v>
                </c:pt>
                <c:pt idx="9">
                  <c:v>0.33300000000000002</c:v>
                </c:pt>
                <c:pt idx="10">
                  <c:v>0.79</c:v>
                </c:pt>
                <c:pt idx="11">
                  <c:v>0.82</c:v>
                </c:pt>
                <c:pt idx="12">
                  <c:v>0.81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C98-417A-A3B1-9D2C800C5E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222767"/>
        <c:axId val="841218607"/>
      </c:lineChart>
      <c:catAx>
        <c:axId val="84122276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1218607"/>
        <c:crosses val="autoZero"/>
        <c:auto val="1"/>
        <c:lblAlgn val="ctr"/>
        <c:lblOffset val="100"/>
        <c:noMultiLvlLbl val="0"/>
      </c:catAx>
      <c:valAx>
        <c:axId val="84121860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122276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Exports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3Q '19</c:v>
                </c:pt>
                <c:pt idx="1">
                  <c:v>4Q '19</c:v>
                </c:pt>
                <c:pt idx="2">
                  <c:v>1Q '20</c:v>
                </c:pt>
                <c:pt idx="3">
                  <c:v>2Q '20</c:v>
                </c:pt>
                <c:pt idx="4">
                  <c:v>3Q '20</c:v>
                </c:pt>
                <c:pt idx="5">
                  <c:v>4Q '20</c:v>
                </c:pt>
                <c:pt idx="6">
                  <c:v>1Q '21</c:v>
                </c:pt>
                <c:pt idx="7">
                  <c:v>2Q '21</c:v>
                </c:pt>
                <c:pt idx="8">
                  <c:v>3Q '21</c:v>
                </c:pt>
                <c:pt idx="9">
                  <c:v>4Q '21</c:v>
                </c:pt>
                <c:pt idx="10">
                  <c:v>1Q '22</c:v>
                </c:pt>
                <c:pt idx="11">
                  <c:v>2Q '22</c:v>
                </c:pt>
                <c:pt idx="12">
                  <c:v>July '22</c:v>
                </c:pt>
              </c:strCache>
            </c:strRef>
          </c:cat>
          <c:val>
            <c:numRef>
              <c:f>Sheet1!$B$2:$B$14</c:f>
              <c:numCache>
                <c:formatCode>0.00</c:formatCode>
                <c:ptCount val="13"/>
                <c:pt idx="0">
                  <c:v>8.4</c:v>
                </c:pt>
                <c:pt idx="1">
                  <c:v>9.0399999999999991</c:v>
                </c:pt>
                <c:pt idx="2">
                  <c:v>9.4499999999999993</c:v>
                </c:pt>
                <c:pt idx="3">
                  <c:v>7.69</c:v>
                </c:pt>
                <c:pt idx="4">
                  <c:v>8.4499999999999993</c:v>
                </c:pt>
                <c:pt idx="5">
                  <c:v>8.74</c:v>
                </c:pt>
                <c:pt idx="6">
                  <c:v>7.87</c:v>
                </c:pt>
                <c:pt idx="7">
                  <c:v>8.84</c:v>
                </c:pt>
                <c:pt idx="8">
                  <c:v>8.36</c:v>
                </c:pt>
                <c:pt idx="9">
                  <c:v>9.0399999999999991</c:v>
                </c:pt>
                <c:pt idx="10">
                  <c:v>9.1</c:v>
                </c:pt>
                <c:pt idx="11">
                  <c:v>9.58</c:v>
                </c:pt>
                <c:pt idx="12">
                  <c:v>9.6199999999999992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499-403C-8B62-1AC4CA1CC9B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Imports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499-403C-8B62-1AC4CA1CC9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3Q '19</c:v>
                </c:pt>
                <c:pt idx="1">
                  <c:v>4Q '19</c:v>
                </c:pt>
                <c:pt idx="2">
                  <c:v>1Q '20</c:v>
                </c:pt>
                <c:pt idx="3">
                  <c:v>2Q '20</c:v>
                </c:pt>
                <c:pt idx="4">
                  <c:v>3Q '20</c:v>
                </c:pt>
                <c:pt idx="5">
                  <c:v>4Q '20</c:v>
                </c:pt>
                <c:pt idx="6">
                  <c:v>1Q '21</c:v>
                </c:pt>
                <c:pt idx="7">
                  <c:v>2Q '21</c:v>
                </c:pt>
                <c:pt idx="8">
                  <c:v>3Q '21</c:v>
                </c:pt>
                <c:pt idx="9">
                  <c:v>4Q '21</c:v>
                </c:pt>
                <c:pt idx="10">
                  <c:v>1Q '22</c:v>
                </c:pt>
                <c:pt idx="11">
                  <c:v>2Q '22</c:v>
                </c:pt>
                <c:pt idx="12">
                  <c:v>July '22</c:v>
                </c:pt>
              </c:strCache>
            </c:strRef>
          </c:cat>
          <c:val>
            <c:numRef>
              <c:f>Sheet1!$C$2:$C$14</c:f>
              <c:numCache>
                <c:formatCode>0.00</c:formatCode>
                <c:ptCount val="13"/>
                <c:pt idx="0">
                  <c:v>9.23</c:v>
                </c:pt>
                <c:pt idx="1">
                  <c:v>8.6199999999999992</c:v>
                </c:pt>
                <c:pt idx="2">
                  <c:v>8.4700000000000006</c:v>
                </c:pt>
                <c:pt idx="3">
                  <c:v>7.79</c:v>
                </c:pt>
                <c:pt idx="4">
                  <c:v>7.62</c:v>
                </c:pt>
                <c:pt idx="5">
                  <c:v>7.58</c:v>
                </c:pt>
                <c:pt idx="6">
                  <c:v>7.96</c:v>
                </c:pt>
                <c:pt idx="7">
                  <c:v>8.7100000000000009</c:v>
                </c:pt>
                <c:pt idx="8">
                  <c:v>8.6199999999999992</c:v>
                </c:pt>
                <c:pt idx="9">
                  <c:v>8.39</c:v>
                </c:pt>
                <c:pt idx="10">
                  <c:v>8.36</c:v>
                </c:pt>
                <c:pt idx="11">
                  <c:v>8.4</c:v>
                </c:pt>
                <c:pt idx="12">
                  <c:v>8.7200000000000006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499-403C-8B62-1AC4CA1CC9B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3Q '19</c:v>
                </c:pt>
                <c:pt idx="1">
                  <c:v>4Q '19</c:v>
                </c:pt>
                <c:pt idx="2">
                  <c:v>1Q '20</c:v>
                </c:pt>
                <c:pt idx="3">
                  <c:v>2Q '20</c:v>
                </c:pt>
                <c:pt idx="4">
                  <c:v>3Q '20</c:v>
                </c:pt>
                <c:pt idx="5">
                  <c:v>4Q '20</c:v>
                </c:pt>
                <c:pt idx="6">
                  <c:v>1Q '21</c:v>
                </c:pt>
                <c:pt idx="7">
                  <c:v>2Q '21</c:v>
                </c:pt>
                <c:pt idx="8">
                  <c:v>3Q '21</c:v>
                </c:pt>
                <c:pt idx="9">
                  <c:v>4Q '21</c:v>
                </c:pt>
                <c:pt idx="10">
                  <c:v>1Q '22</c:v>
                </c:pt>
                <c:pt idx="11">
                  <c:v>2Q '22</c:v>
                </c:pt>
                <c:pt idx="12">
                  <c:v>July '22</c:v>
                </c:pt>
              </c:strCache>
            </c:strRef>
          </c:cat>
          <c:val>
            <c:numRef>
              <c:f>Sheet1!$D$2:$D$14</c:f>
              <c:numCache>
                <c:formatCode>0.00</c:formatCode>
                <c:ptCount val="13"/>
                <c:pt idx="0">
                  <c:v>4.22</c:v>
                </c:pt>
                <c:pt idx="1">
                  <c:v>4.6399999999999997</c:v>
                </c:pt>
                <c:pt idx="2">
                  <c:v>4.5</c:v>
                </c:pt>
                <c:pt idx="3">
                  <c:v>3.84</c:v>
                </c:pt>
                <c:pt idx="4">
                  <c:v>3.93</c:v>
                </c:pt>
                <c:pt idx="5">
                  <c:v>4.22</c:v>
                </c:pt>
                <c:pt idx="6">
                  <c:v>4.43</c:v>
                </c:pt>
                <c:pt idx="7">
                  <c:v>4.2699999999999996</c:v>
                </c:pt>
                <c:pt idx="8">
                  <c:v>4.2300000000000004</c:v>
                </c:pt>
                <c:pt idx="9">
                  <c:v>4.47</c:v>
                </c:pt>
                <c:pt idx="10">
                  <c:v>4.55</c:v>
                </c:pt>
                <c:pt idx="11">
                  <c:v>4.2300000000000004</c:v>
                </c:pt>
                <c:pt idx="12">
                  <c:v>4.37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499-403C-8B62-1AC4CA1CC9B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Non-OPEC less Canada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3Q '19</c:v>
                </c:pt>
                <c:pt idx="1">
                  <c:v>4Q '19</c:v>
                </c:pt>
                <c:pt idx="2">
                  <c:v>1Q '20</c:v>
                </c:pt>
                <c:pt idx="3">
                  <c:v>2Q '20</c:v>
                </c:pt>
                <c:pt idx="4">
                  <c:v>3Q '20</c:v>
                </c:pt>
                <c:pt idx="5">
                  <c:v>4Q '20</c:v>
                </c:pt>
                <c:pt idx="6">
                  <c:v>1Q '21</c:v>
                </c:pt>
                <c:pt idx="7">
                  <c:v>2Q '21</c:v>
                </c:pt>
                <c:pt idx="8">
                  <c:v>3Q '21</c:v>
                </c:pt>
                <c:pt idx="9">
                  <c:v>4Q '21</c:v>
                </c:pt>
                <c:pt idx="10">
                  <c:v>1Q '22</c:v>
                </c:pt>
                <c:pt idx="11">
                  <c:v>2Q '22</c:v>
                </c:pt>
                <c:pt idx="12">
                  <c:v>July '22</c:v>
                </c:pt>
              </c:strCache>
            </c:strRef>
          </c:cat>
          <c:val>
            <c:numRef>
              <c:f>Sheet1!$E$2:$E$14</c:f>
              <c:numCache>
                <c:formatCode>0.00</c:formatCode>
                <c:ptCount val="13"/>
                <c:pt idx="0">
                  <c:v>3.45</c:v>
                </c:pt>
                <c:pt idx="1">
                  <c:v>2.64</c:v>
                </c:pt>
                <c:pt idx="2">
                  <c:v>3.06</c:v>
                </c:pt>
                <c:pt idx="3">
                  <c:v>2.67</c:v>
                </c:pt>
                <c:pt idx="4">
                  <c:v>2.92</c:v>
                </c:pt>
                <c:pt idx="5">
                  <c:v>2.61</c:v>
                </c:pt>
                <c:pt idx="6">
                  <c:v>2.82</c:v>
                </c:pt>
                <c:pt idx="7">
                  <c:v>3.43</c:v>
                </c:pt>
                <c:pt idx="8">
                  <c:v>3.51</c:v>
                </c:pt>
                <c:pt idx="9">
                  <c:v>2.89</c:v>
                </c:pt>
                <c:pt idx="10">
                  <c:v>2.74</c:v>
                </c:pt>
                <c:pt idx="11">
                  <c:v>2.79</c:v>
                </c:pt>
                <c:pt idx="12">
                  <c:v>2.86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499-403C-8B62-1AC4CA1CC9B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OPEC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Sheet1!$A$2:$A$14</c:f>
              <c:strCache>
                <c:ptCount val="13"/>
                <c:pt idx="0">
                  <c:v>3Q '19</c:v>
                </c:pt>
                <c:pt idx="1">
                  <c:v>4Q '19</c:v>
                </c:pt>
                <c:pt idx="2">
                  <c:v>1Q '20</c:v>
                </c:pt>
                <c:pt idx="3">
                  <c:v>2Q '20</c:v>
                </c:pt>
                <c:pt idx="4">
                  <c:v>3Q '20</c:v>
                </c:pt>
                <c:pt idx="5">
                  <c:v>4Q '20</c:v>
                </c:pt>
                <c:pt idx="6">
                  <c:v>1Q '21</c:v>
                </c:pt>
                <c:pt idx="7">
                  <c:v>2Q '21</c:v>
                </c:pt>
                <c:pt idx="8">
                  <c:v>3Q '21</c:v>
                </c:pt>
                <c:pt idx="9">
                  <c:v>4Q '21</c:v>
                </c:pt>
                <c:pt idx="10">
                  <c:v>1Q '22</c:v>
                </c:pt>
                <c:pt idx="11">
                  <c:v>2Q '22</c:v>
                </c:pt>
                <c:pt idx="12">
                  <c:v>July '22</c:v>
                </c:pt>
              </c:strCache>
            </c:strRef>
          </c:cat>
          <c:val>
            <c:numRef>
              <c:f>Sheet1!$F$2:$F$14</c:f>
              <c:numCache>
                <c:formatCode>0.00</c:formatCode>
                <c:ptCount val="13"/>
                <c:pt idx="0">
                  <c:v>1.56</c:v>
                </c:pt>
                <c:pt idx="1">
                  <c:v>1.34</c:v>
                </c:pt>
                <c:pt idx="2">
                  <c:v>0.91</c:v>
                </c:pt>
                <c:pt idx="3">
                  <c:v>1.27</c:v>
                </c:pt>
                <c:pt idx="4">
                  <c:v>0.76</c:v>
                </c:pt>
                <c:pt idx="5">
                  <c:v>0.59</c:v>
                </c:pt>
                <c:pt idx="6">
                  <c:v>0.72</c:v>
                </c:pt>
                <c:pt idx="7">
                  <c:v>1.01</c:v>
                </c:pt>
                <c:pt idx="8">
                  <c:v>1.08</c:v>
                </c:pt>
                <c:pt idx="9">
                  <c:v>1.03</c:v>
                </c:pt>
                <c:pt idx="10">
                  <c:v>1.06</c:v>
                </c:pt>
                <c:pt idx="11">
                  <c:v>1.37</c:v>
                </c:pt>
                <c:pt idx="12">
                  <c:v>1.49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499-403C-8B62-1AC4CA1CC9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6328784"/>
        <c:axId val="1966341264"/>
      </c:lineChart>
      <c:catAx>
        <c:axId val="196632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6341264"/>
        <c:crosses val="autoZero"/>
        <c:auto val="1"/>
        <c:lblAlgn val="ctr"/>
        <c:lblOffset val="100"/>
        <c:noMultiLvlLbl val="0"/>
      </c:catAx>
      <c:valAx>
        <c:axId val="1966341264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66328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26577233401381E-2"/>
          <c:y val="2.532498489369071E-2"/>
          <c:w val="0.88441773725652717"/>
          <c:h val="0.85454379076100861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1A-4F58-87CE-847A6AE3E1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3Q'22</c:v>
                </c:pt>
              </c:strCache>
            </c:strRef>
          </c:cat>
          <c:val>
            <c:numRef>
              <c:f>Sheet1!$B$4:$B$16</c:f>
              <c:numCache>
                <c:formatCode>0</c:formatCode>
                <c:ptCount val="13"/>
                <c:pt idx="0">
                  <c:v>711</c:v>
                </c:pt>
                <c:pt idx="1">
                  <c:v>670</c:v>
                </c:pt>
                <c:pt idx="2">
                  <c:v>574</c:v>
                </c:pt>
                <c:pt idx="3">
                  <c:v>189</c:v>
                </c:pt>
                <c:pt idx="4">
                  <c:v>187</c:v>
                </c:pt>
                <c:pt idx="5">
                  <c:v>271</c:v>
                </c:pt>
                <c:pt idx="6">
                  <c:v>334</c:v>
                </c:pt>
                <c:pt idx="7">
                  <c:v>385</c:v>
                </c:pt>
                <c:pt idx="8">
                  <c:v>439</c:v>
                </c:pt>
                <c:pt idx="9">
                  <c:v>490</c:v>
                </c:pt>
                <c:pt idx="10">
                  <c:v>510</c:v>
                </c:pt>
                <c:pt idx="11" formatCode="General">
                  <c:v>564</c:v>
                </c:pt>
                <c:pt idx="12" formatCode="General">
                  <c:v>600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74BC-4833-A754-85F1E63AC7A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TX/NM/OK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1A-4F58-87CE-847A6AE3E1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3Q'22</c:v>
                </c:pt>
              </c:strCache>
            </c:strRef>
          </c:cat>
          <c:val>
            <c:numRef>
              <c:f>Sheet1!$C$4:$C$16</c:f>
              <c:numCache>
                <c:formatCode>0</c:formatCode>
                <c:ptCount val="13"/>
                <c:pt idx="0">
                  <c:v>593</c:v>
                </c:pt>
                <c:pt idx="1">
                  <c:v>561</c:v>
                </c:pt>
                <c:pt idx="2">
                  <c:v>516</c:v>
                </c:pt>
                <c:pt idx="3">
                  <c:v>172</c:v>
                </c:pt>
                <c:pt idx="4">
                  <c:v>166</c:v>
                </c:pt>
                <c:pt idx="5">
                  <c:v>243</c:v>
                </c:pt>
                <c:pt idx="6">
                  <c:v>298</c:v>
                </c:pt>
                <c:pt idx="7">
                  <c:v>323</c:v>
                </c:pt>
                <c:pt idx="8">
                  <c:v>365</c:v>
                </c:pt>
                <c:pt idx="9">
                  <c:v>420</c:v>
                </c:pt>
                <c:pt idx="10">
                  <c:v>379</c:v>
                </c:pt>
                <c:pt idx="11">
                  <c:v>421</c:v>
                </c:pt>
                <c:pt idx="12">
                  <c:v>538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74BC-4833-A754-85F1E63AC7A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4BC-4833-A754-85F1E63AC7A7}"/>
                </c:ext>
              </c:extLst>
            </c:dLbl>
            <c:dLbl>
              <c:idx val="1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4BC-4833-A754-85F1E63AC7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3Q'22</c:v>
                </c:pt>
              </c:strCache>
            </c:strRef>
          </c:cat>
          <c:val>
            <c:numRef>
              <c:f>Sheet1!$D$4:$D$16</c:f>
              <c:numCache>
                <c:formatCode>0</c:formatCode>
                <c:ptCount val="13"/>
                <c:pt idx="0">
                  <c:v>56</c:v>
                </c:pt>
                <c:pt idx="1">
                  <c:v>57</c:v>
                </c:pt>
                <c:pt idx="2">
                  <c:v>12</c:v>
                </c:pt>
                <c:pt idx="3">
                  <c:v>12</c:v>
                </c:pt>
                <c:pt idx="4">
                  <c:v>15</c:v>
                </c:pt>
                <c:pt idx="5">
                  <c:v>15</c:v>
                </c:pt>
                <c:pt idx="6">
                  <c:v>18</c:v>
                </c:pt>
                <c:pt idx="7">
                  <c:v>24</c:v>
                </c:pt>
                <c:pt idx="8">
                  <c:v>35</c:v>
                </c:pt>
                <c:pt idx="9">
                  <c:v>34</c:v>
                </c:pt>
                <c:pt idx="10">
                  <c:v>31</c:v>
                </c:pt>
                <c:pt idx="11">
                  <c:v>36</c:v>
                </c:pt>
                <c:pt idx="12">
                  <c:v>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74BC-4833-A754-85F1E63AC7A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4BC-4833-A754-85F1E63AC7A7}"/>
                </c:ext>
              </c:extLst>
            </c:dLbl>
            <c:dLbl>
              <c:idx val="12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4BC-4833-A754-85F1E63AC7A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3Q'22</c:v>
                </c:pt>
              </c:strCache>
            </c:strRef>
          </c:cat>
          <c:val>
            <c:numRef>
              <c:f>Sheet1!$E$4:$E$16</c:f>
              <c:numCache>
                <c:formatCode>0</c:formatCode>
                <c:ptCount val="13"/>
                <c:pt idx="0">
                  <c:v>62</c:v>
                </c:pt>
                <c:pt idx="1">
                  <c:v>52</c:v>
                </c:pt>
                <c:pt idx="2">
                  <c:v>46</c:v>
                </c:pt>
                <c:pt idx="3">
                  <c:v>5</c:v>
                </c:pt>
                <c:pt idx="4">
                  <c:v>6</c:v>
                </c:pt>
                <c:pt idx="5">
                  <c:v>13</c:v>
                </c:pt>
                <c:pt idx="6">
                  <c:v>18</c:v>
                </c:pt>
                <c:pt idx="7">
                  <c:v>38</c:v>
                </c:pt>
                <c:pt idx="8">
                  <c:v>39</c:v>
                </c:pt>
                <c:pt idx="9">
                  <c:v>36</c:v>
                </c:pt>
                <c:pt idx="10">
                  <c:v>100</c:v>
                </c:pt>
                <c:pt idx="11">
                  <c:v>107</c:v>
                </c:pt>
                <c:pt idx="12">
                  <c:v>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74BC-4833-A754-85F1E63AC7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11526863"/>
        <c:axId val="1911523951"/>
      </c:lineChart>
      <c:catAx>
        <c:axId val="1911526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1523951"/>
        <c:crosses val="autoZero"/>
        <c:auto val="1"/>
        <c:lblAlgn val="ctr"/>
        <c:lblOffset val="100"/>
        <c:noMultiLvlLbl val="0"/>
      </c:catAx>
      <c:valAx>
        <c:axId val="1911523951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15268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b" anchorCtr="0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AE-4E10-BCCB-903FA9C91C4B}"/>
                </c:ext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E8B-4F77-8B55-1C970EEEFB84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E8B-4F77-8B55-1C970EEEFB84}"/>
                </c:ext>
              </c:extLst>
            </c:dLbl>
            <c:dLbl>
              <c:idx val="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E8B-4F77-8B55-1C970EEEFB84}"/>
                </c:ext>
              </c:extLst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1AE-4E10-BCCB-903FA9C91C4B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1AE-4E10-BCCB-903FA9C91C4B}"/>
                </c:ext>
              </c:extLst>
            </c:dLbl>
            <c:dLbl>
              <c:idx val="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1AE-4E10-BCCB-903FA9C91C4B}"/>
                </c:ext>
              </c:extLst>
            </c:dLbl>
            <c:dLbl>
              <c:idx val="7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E8B-4F77-8B55-1C970EEEFB84}"/>
                </c:ext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E8B-4F77-8B55-1C970EEEFB84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E8B-4F77-8B55-1C970EEEFB84}"/>
                </c:ext>
              </c:extLst>
            </c:dLbl>
            <c:dLbl>
              <c:idx val="1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E8B-4F77-8B55-1C970EEEFB84}"/>
                </c:ext>
              </c:extLst>
            </c:dLbl>
            <c:dLbl>
              <c:idx val="1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E8B-4F77-8B55-1C970EEEFB84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1AE-4E10-BCCB-903FA9C91C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July'22</c:v>
                </c:pt>
              </c:strCache>
            </c:strRef>
          </c:cat>
          <c:val>
            <c:numRef>
              <c:f>Sheet1!$B$4:$B$16</c:f>
              <c:numCache>
                <c:formatCode>0.00</c:formatCode>
                <c:ptCount val="13"/>
                <c:pt idx="0">
                  <c:v>1.425</c:v>
                </c:pt>
                <c:pt idx="1">
                  <c:v>1.4570000000000001</c:v>
                </c:pt>
                <c:pt idx="2">
                  <c:v>1.4159999999999999</c:v>
                </c:pt>
                <c:pt idx="3">
                  <c:v>0.88900000000000001</c:v>
                </c:pt>
                <c:pt idx="4">
                  <c:v>1.2050000000000001</c:v>
                </c:pt>
                <c:pt idx="5">
                  <c:v>1.1719999999999999</c:v>
                </c:pt>
                <c:pt idx="6">
                  <c:v>1.0960000000000001</c:v>
                </c:pt>
                <c:pt idx="7">
                  <c:v>1.1140000000000001</c:v>
                </c:pt>
                <c:pt idx="8">
                  <c:v>1.0920000000000001</c:v>
                </c:pt>
                <c:pt idx="9">
                  <c:v>1.1459999999999999</c:v>
                </c:pt>
                <c:pt idx="10">
                  <c:v>1.1539999999999999</c:v>
                </c:pt>
                <c:pt idx="11">
                  <c:v>1.0900000000000001</c:v>
                </c:pt>
                <c:pt idx="12">
                  <c:v>1.07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1AE-4E10-BCCB-903FA9C91C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Pipeline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F1AE-4E10-BCCB-903FA9C91C4B}"/>
                </c:ext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E8B-4F77-8B55-1C970EEEFB84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E8B-4F77-8B55-1C970EEEFB84}"/>
                </c:ext>
              </c:extLst>
            </c:dLbl>
            <c:dLbl>
              <c:idx val="3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E8B-4F77-8B55-1C970EEEFB84}"/>
                </c:ext>
              </c:extLst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E8B-4F77-8B55-1C970EEEFB84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1AE-4E10-BCCB-903FA9C91C4B}"/>
                </c:ext>
              </c:extLst>
            </c:dLbl>
            <c:dLbl>
              <c:idx val="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E8B-4F77-8B55-1C970EEEFB84}"/>
                </c:ext>
              </c:extLst>
            </c:dLbl>
            <c:dLbl>
              <c:idx val="7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E8B-4F77-8B55-1C970EEEFB84}"/>
                </c:ext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E8B-4F77-8B55-1C970EEEFB84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E8B-4F77-8B55-1C970EEEFB84}"/>
                </c:ext>
              </c:extLst>
            </c:dLbl>
            <c:dLbl>
              <c:idx val="1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E8B-4F77-8B55-1C970EEEFB84}"/>
                </c:ext>
              </c:extLst>
            </c:dLbl>
            <c:dLbl>
              <c:idx val="1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E8B-4F77-8B55-1C970EEEFB84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F1AE-4E10-BCCB-903FA9C91C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July'22</c:v>
                </c:pt>
              </c:strCache>
            </c:strRef>
          </c:cat>
          <c:val>
            <c:numRef>
              <c:f>Sheet1!$C$4:$C$16</c:f>
              <c:numCache>
                <c:formatCode>0.00</c:formatCode>
                <c:ptCount val="13"/>
                <c:pt idx="0">
                  <c:v>1.026</c:v>
                </c:pt>
                <c:pt idx="1">
                  <c:v>0.97599999999999998</c:v>
                </c:pt>
                <c:pt idx="2">
                  <c:v>0.93500000000000005</c:v>
                </c:pt>
                <c:pt idx="3">
                  <c:v>0.64</c:v>
                </c:pt>
                <c:pt idx="4">
                  <c:v>0.91600000000000004</c:v>
                </c:pt>
                <c:pt idx="5">
                  <c:v>0.91400000000000003</c:v>
                </c:pt>
                <c:pt idx="6">
                  <c:v>0.83299999999999996</c:v>
                </c:pt>
                <c:pt idx="7">
                  <c:v>0.86899999999999999</c:v>
                </c:pt>
                <c:pt idx="8">
                  <c:v>0.85199999999999998</c:v>
                </c:pt>
                <c:pt idx="9">
                  <c:v>0.90500000000000003</c:v>
                </c:pt>
                <c:pt idx="10">
                  <c:v>0.94599999999999995</c:v>
                </c:pt>
                <c:pt idx="11">
                  <c:v>0.83</c:v>
                </c:pt>
                <c:pt idx="12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F1AE-4E10-BCCB-903FA9C91C4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Railroad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F1AE-4E10-BCCB-903FA9C91C4B}"/>
                </c:ext>
              </c:extLst>
            </c:dLbl>
            <c:dLbl>
              <c:idx val="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E8B-4F77-8B55-1C970EEEFB84}"/>
                </c:ext>
              </c:extLst>
            </c:dLbl>
            <c:dLbl>
              <c:idx val="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E8B-4F77-8B55-1C970EEEFB84}"/>
                </c:ext>
              </c:extLst>
            </c:dLbl>
            <c:dLbl>
              <c:idx val="3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E8B-4F77-8B55-1C970EEEFB84}"/>
                </c:ext>
              </c:extLst>
            </c:dLbl>
            <c:dLbl>
              <c:idx val="4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E8B-4F77-8B55-1C970EEEFB84}"/>
                </c:ext>
              </c:extLst>
            </c:dLbl>
            <c:dLbl>
              <c:idx val="5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E8B-4F77-8B55-1C970EEEFB84}"/>
                </c:ext>
              </c:extLst>
            </c:dLbl>
            <c:dLbl>
              <c:idx val="6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7E8B-4F77-8B55-1C970EEEFB84}"/>
                </c:ext>
              </c:extLst>
            </c:dLbl>
            <c:dLbl>
              <c:idx val="7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E8B-4F77-8B55-1C970EEEFB84}"/>
                </c:ext>
              </c:extLst>
            </c:dLbl>
            <c:dLbl>
              <c:idx val="8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E8B-4F77-8B55-1C970EEEFB84}"/>
                </c:ext>
              </c:extLst>
            </c:dLbl>
            <c:dLbl>
              <c:idx val="9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7E8B-4F77-8B55-1C970EEEFB84}"/>
                </c:ext>
              </c:extLst>
            </c:dLbl>
            <c:dLbl>
              <c:idx val="1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7E8B-4F77-8B55-1C970EEEFB84}"/>
                </c:ext>
              </c:extLst>
            </c:dLbl>
            <c:dLbl>
              <c:idx val="11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7E8B-4F77-8B55-1C970EEEFB84}"/>
                </c:ext>
              </c:extLst>
            </c:dLbl>
            <c:dLbl>
              <c:idx val="12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F1AE-4E10-BCCB-903FA9C91C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July'22</c:v>
                </c:pt>
              </c:strCache>
            </c:strRef>
          </c:cat>
          <c:val>
            <c:numRef>
              <c:f>Sheet1!$D$4:$D$16</c:f>
              <c:numCache>
                <c:formatCode>0.00</c:formatCode>
                <c:ptCount val="13"/>
                <c:pt idx="0">
                  <c:v>0.22800000000000001</c:v>
                </c:pt>
                <c:pt idx="1">
                  <c:v>0.27700000000000002</c:v>
                </c:pt>
                <c:pt idx="2">
                  <c:v>0.26900000000000002</c:v>
                </c:pt>
                <c:pt idx="3">
                  <c:v>0.14199999999999999</c:v>
                </c:pt>
                <c:pt idx="4">
                  <c:v>0.18099999999999999</c:v>
                </c:pt>
                <c:pt idx="5">
                  <c:v>0.16400000000000001</c:v>
                </c:pt>
                <c:pt idx="6">
                  <c:v>0.17499999999999999</c:v>
                </c:pt>
                <c:pt idx="7">
                  <c:v>0.156</c:v>
                </c:pt>
                <c:pt idx="8">
                  <c:v>0.153</c:v>
                </c:pt>
                <c:pt idx="9">
                  <c:v>0.17199999999999999</c:v>
                </c:pt>
                <c:pt idx="10">
                  <c:v>0.13800000000000001</c:v>
                </c:pt>
                <c:pt idx="11">
                  <c:v>0.11</c:v>
                </c:pt>
                <c:pt idx="12">
                  <c:v>6.4000000000000001E-2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F1AE-4E10-BCCB-903FA9C91C4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Refinery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l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F1AE-4E10-BCCB-903FA9C91C4B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>
                  <c15:layout>
                    <c:manualLayout>
                      <c:w val="4.1589506172839505E-2"/>
                      <c:h val="7.291486916707007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25-7E8B-4F77-8B55-1C970EEEFB84}"/>
                </c:ext>
              </c:extLst>
            </c:dLbl>
            <c:dLbl>
              <c:idx val="12"/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F1AE-4E10-BCCB-903FA9C91C4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l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July'22</c:v>
                </c:pt>
              </c:strCache>
            </c:strRef>
          </c:cat>
          <c:val>
            <c:numRef>
              <c:f>Sheet1!$E$4:$E$16</c:f>
              <c:numCache>
                <c:formatCode>0.00</c:formatCode>
                <c:ptCount val="13"/>
                <c:pt idx="0">
                  <c:v>8.5999999999999993E-2</c:v>
                </c:pt>
                <c:pt idx="1">
                  <c:v>8.6999999999999994E-2</c:v>
                </c:pt>
                <c:pt idx="2">
                  <c:v>7.0999999999999994E-2</c:v>
                </c:pt>
                <c:pt idx="3">
                  <c:v>5.2999999999999999E-2</c:v>
                </c:pt>
                <c:pt idx="4">
                  <c:v>0.06</c:v>
                </c:pt>
                <c:pt idx="5">
                  <c:v>5.8999999999999997E-2</c:v>
                </c:pt>
                <c:pt idx="6">
                  <c:v>5.5E-2</c:v>
                </c:pt>
                <c:pt idx="7">
                  <c:v>6.7000000000000004E-2</c:v>
                </c:pt>
                <c:pt idx="8">
                  <c:v>6.6000000000000003E-2</c:v>
                </c:pt>
                <c:pt idx="9">
                  <c:v>6.9000000000000006E-2</c:v>
                </c:pt>
                <c:pt idx="10">
                  <c:v>6.9000000000000006E-2</c:v>
                </c:pt>
                <c:pt idx="11">
                  <c:v>0.06</c:v>
                </c:pt>
                <c:pt idx="12">
                  <c:v>6.4000000000000001E-2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F1AE-4E10-BCCB-903FA9C91C4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Canada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Sheet1!$A$4:$A$16</c:f>
              <c:strCache>
                <c:ptCount val="13"/>
                <c:pt idx="0">
                  <c:v>3Q'19</c:v>
                </c:pt>
                <c:pt idx="1">
                  <c:v>4Q'19</c:v>
                </c:pt>
                <c:pt idx="2">
                  <c:v>1Q'20</c:v>
                </c:pt>
                <c:pt idx="3">
                  <c:v>2Q'20</c:v>
                </c:pt>
                <c:pt idx="4">
                  <c:v>3Q'20</c:v>
                </c:pt>
                <c:pt idx="5">
                  <c:v>4Q'20</c:v>
                </c:pt>
                <c:pt idx="6">
                  <c:v>1Q'21</c:v>
                </c:pt>
                <c:pt idx="7">
                  <c:v>2Q'21</c:v>
                </c:pt>
                <c:pt idx="8">
                  <c:v>3Q'21</c:v>
                </c:pt>
                <c:pt idx="9">
                  <c:v>4Q'21</c:v>
                </c:pt>
                <c:pt idx="10">
                  <c:v>1Q'22</c:v>
                </c:pt>
                <c:pt idx="11">
                  <c:v>2Q'22</c:v>
                </c:pt>
                <c:pt idx="12">
                  <c:v>July'22</c:v>
                </c:pt>
              </c:strCache>
            </c:strRef>
          </c:cat>
          <c:val>
            <c:numRef>
              <c:f>Sheet1!$F$4:$F$16</c:f>
              <c:numCache>
                <c:formatCode>0.00</c:formatCode>
                <c:ptCount val="13"/>
                <c:pt idx="0">
                  <c:v>8.5999999999999993E-2</c:v>
                </c:pt>
                <c:pt idx="1">
                  <c:v>0.11700000000000001</c:v>
                </c:pt>
                <c:pt idx="2">
                  <c:v>0.14199999999999999</c:v>
                </c:pt>
                <c:pt idx="3">
                  <c:v>5.2999999999999999E-2</c:v>
                </c:pt>
                <c:pt idx="4">
                  <c:v>4.8000000000000001E-2</c:v>
                </c:pt>
                <c:pt idx="5">
                  <c:v>3.5000000000000003E-2</c:v>
                </c:pt>
                <c:pt idx="6">
                  <c:v>3.3000000000000002E-2</c:v>
                </c:pt>
                <c:pt idx="7">
                  <c:v>2.1999999999999999E-2</c:v>
                </c:pt>
                <c:pt idx="8">
                  <c:v>2.1999999999999999E-2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F1AE-4E10-BCCB-903FA9C91C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28727999"/>
        <c:axId val="1928720927"/>
      </c:lineChart>
      <c:catAx>
        <c:axId val="192872799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8720927"/>
        <c:crosses val="autoZero"/>
        <c:auto val="1"/>
        <c:lblAlgn val="ctr"/>
        <c:lblOffset val="100"/>
        <c:noMultiLvlLbl val="0"/>
      </c:catAx>
      <c:valAx>
        <c:axId val="1928720927"/>
        <c:scaling>
          <c:orientation val="minMax"/>
        </c:scaling>
        <c:delete val="0"/>
        <c:axPos val="l"/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872799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'[Chart in Microsoft PowerPoint]Sheet1'!$B$1</c:f>
              <c:strCache>
                <c:ptCount val="1"/>
                <c:pt idx="0">
                  <c:v>Total USA/Canada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PowerPoint]Sheet1'!$A$2:$A$8</c:f>
              <c:strCach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 YTD</c:v>
                </c:pt>
              </c:strCache>
            </c:strRef>
          </c:cat>
          <c:val>
            <c:numRef>
              <c:f>'[Chart in Microsoft PowerPoint]Sheet1'!$B$2:$B$8</c:f>
              <c:numCache>
                <c:formatCode>General</c:formatCode>
                <c:ptCount val="7"/>
                <c:pt idx="0">
                  <c:v>0.48</c:v>
                </c:pt>
                <c:pt idx="1">
                  <c:v>0.38</c:v>
                </c:pt>
                <c:pt idx="2">
                  <c:v>0.55000000000000004</c:v>
                </c:pt>
                <c:pt idx="3">
                  <c:v>0.69</c:v>
                </c:pt>
                <c:pt idx="4">
                  <c:v>0.43</c:v>
                </c:pt>
                <c:pt idx="5">
                  <c:v>0.32</c:v>
                </c:pt>
                <c:pt idx="6">
                  <c:v>0.25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E53-4359-84EE-624E4C309B85}"/>
            </c:ext>
          </c:extLst>
        </c:ser>
        <c:ser>
          <c:idx val="1"/>
          <c:order val="1"/>
          <c:tx>
            <c:strRef>
              <c:f>'[Chart in Microsoft PowerPoint]Sheet1'!$C$1</c:f>
              <c:strCache>
                <c:ptCount val="1"/>
                <c:pt idx="0">
                  <c:v>Within USA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PowerPoint]Sheet1'!$A$2:$A$8</c:f>
              <c:strCach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 YTD</c:v>
                </c:pt>
              </c:strCache>
            </c:strRef>
          </c:cat>
          <c:val>
            <c:numRef>
              <c:f>'[Chart in Microsoft PowerPoint]Sheet1'!$C$2:$C$8</c:f>
              <c:numCache>
                <c:formatCode>General</c:formatCode>
                <c:ptCount val="7"/>
                <c:pt idx="0">
                  <c:v>0.39</c:v>
                </c:pt>
                <c:pt idx="1">
                  <c:v>0.24</c:v>
                </c:pt>
                <c:pt idx="2">
                  <c:v>0.31</c:v>
                </c:pt>
                <c:pt idx="3">
                  <c:v>0.39</c:v>
                </c:pt>
                <c:pt idx="4">
                  <c:v>0.26</c:v>
                </c:pt>
                <c:pt idx="5">
                  <c:v>0.17</c:v>
                </c:pt>
                <c:pt idx="6">
                  <c:v>0.13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E53-4359-84EE-624E4C309B85}"/>
            </c:ext>
          </c:extLst>
        </c:ser>
        <c:ser>
          <c:idx val="2"/>
          <c:order val="2"/>
          <c:tx>
            <c:strRef>
              <c:f>'[Chart in Microsoft PowerPoint]Sheet1'!$D$1</c:f>
              <c:strCache>
                <c:ptCount val="1"/>
                <c:pt idx="0">
                  <c:v>Canada to USA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'[Chart in Microsoft PowerPoint]Sheet1'!$A$2:$A$8</c:f>
              <c:strCach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 YTD</c:v>
                </c:pt>
              </c:strCache>
            </c:strRef>
          </c:cat>
          <c:val>
            <c:numRef>
              <c:f>'[Chart in Microsoft PowerPoint]Sheet1'!$D$2:$D$8</c:f>
              <c:numCache>
                <c:formatCode>General</c:formatCode>
                <c:ptCount val="7"/>
                <c:pt idx="0">
                  <c:v>0.09</c:v>
                </c:pt>
                <c:pt idx="1">
                  <c:v>0.14000000000000001</c:v>
                </c:pt>
                <c:pt idx="2">
                  <c:v>0.24</c:v>
                </c:pt>
                <c:pt idx="3" formatCode="0.00">
                  <c:v>0.3</c:v>
                </c:pt>
                <c:pt idx="4">
                  <c:v>0.17</c:v>
                </c:pt>
                <c:pt idx="5">
                  <c:v>0.15</c:v>
                </c:pt>
                <c:pt idx="6">
                  <c:v>0.12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E53-4359-84EE-624E4C309B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84997440"/>
        <c:axId val="1284996608"/>
      </c:lineChart>
      <c:catAx>
        <c:axId val="128499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4996608"/>
        <c:crosses val="autoZero"/>
        <c:auto val="1"/>
        <c:lblAlgn val="ctr"/>
        <c:lblOffset val="100"/>
        <c:noMultiLvlLbl val="0"/>
      </c:catAx>
      <c:valAx>
        <c:axId val="12849966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499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West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AB1-4A7F-9E08-FCF53CFB7C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 YTD</c:v>
                </c:pt>
              </c:strCache>
            </c:strRef>
          </c:cat>
          <c:val>
            <c:numRef>
              <c:f>Sheet1!$B$2:$H$2</c:f>
              <c:numCache>
                <c:formatCode>0.0%</c:formatCode>
                <c:ptCount val="7"/>
                <c:pt idx="0">
                  <c:v>0.39</c:v>
                </c:pt>
                <c:pt idx="1">
                  <c:v>0.625</c:v>
                </c:pt>
                <c:pt idx="2">
                  <c:v>0.622</c:v>
                </c:pt>
                <c:pt idx="3">
                  <c:v>0.52600000000000002</c:v>
                </c:pt>
                <c:pt idx="4">
                  <c:v>0.58499999999999996</c:v>
                </c:pt>
                <c:pt idx="5">
                  <c:v>0.75</c:v>
                </c:pt>
                <c:pt idx="6">
                  <c:v>0.745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AB1-4A7F-9E08-FCF53CFB7C1B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East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 YTD</c:v>
                </c:pt>
              </c:strCache>
            </c:strRef>
          </c:cat>
          <c:val>
            <c:numRef>
              <c:f>Sheet1!$B$3:$H$3</c:f>
              <c:numCache>
                <c:formatCode>0.0%</c:formatCode>
                <c:ptCount val="7"/>
                <c:pt idx="0">
                  <c:v>0.47099999999999997</c:v>
                </c:pt>
                <c:pt idx="1">
                  <c:v>0.32</c:v>
                </c:pt>
                <c:pt idx="2">
                  <c:v>0.33100000000000002</c:v>
                </c:pt>
                <c:pt idx="3">
                  <c:v>0.377</c:v>
                </c:pt>
                <c:pt idx="4">
                  <c:v>0.36699999999999999</c:v>
                </c:pt>
                <c:pt idx="5">
                  <c:v>0.24099999999999999</c:v>
                </c:pt>
                <c:pt idx="6">
                  <c:v>0.24399999999999999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AB1-4A7F-9E08-FCF53CFB7C1B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Gulf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Sheet1!$B$1:$H$1</c:f>
              <c:strCach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 YTD</c:v>
                </c:pt>
              </c:strCache>
            </c:strRef>
          </c:cat>
          <c:val>
            <c:numRef>
              <c:f>Sheet1!$B$4:$H$4</c:f>
              <c:numCache>
                <c:formatCode>0.0%</c:formatCode>
                <c:ptCount val="7"/>
                <c:pt idx="0">
                  <c:v>0.126</c:v>
                </c:pt>
                <c:pt idx="1">
                  <c:v>4.9000000000000002E-2</c:v>
                </c:pt>
                <c:pt idx="2">
                  <c:v>4.3999999999999997E-2</c:v>
                </c:pt>
                <c:pt idx="3">
                  <c:v>0.01</c:v>
                </c:pt>
                <c:pt idx="4">
                  <c:v>3.4000000000000002E-2</c:v>
                </c:pt>
                <c:pt idx="5">
                  <c:v>1E-3</c:v>
                </c:pt>
                <c:pt idx="6">
                  <c:v>1.11E-2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AB1-4A7F-9E08-FCF53CFB7C1B}"/>
            </c:ext>
          </c:extLst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340828351"/>
        <c:axId val="340829183"/>
      </c:lineChart>
      <c:catAx>
        <c:axId val="340828351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829183"/>
        <c:crosses val="autoZero"/>
        <c:auto val="1"/>
        <c:lblAlgn val="ctr"/>
        <c:lblOffset val="100"/>
        <c:noMultiLvlLbl val="0"/>
      </c:catAx>
      <c:valAx>
        <c:axId val="340829183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08283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0.24691</cdr:x>
      <cdr:y>0</cdr:y>
    </cdr:from>
    <cdr:to>
      <cdr:x>1</cdr:x>
      <cdr:y>0.11765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2E8B030-AF17-5C7F-2575-074163066FEC}"/>
            </a:ext>
          </a:extLst>
        </cdr:cNvPr>
        <cdr:cNvSpPr txBox="1"/>
      </cdr:nvSpPr>
      <cdr:spPr>
        <a:xfrm xmlns:a="http://schemas.openxmlformats.org/drawingml/2006/main">
          <a:off x="1524000" y="0"/>
          <a:ext cx="4648200" cy="3048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dirty="0"/>
            <a:t>Top Five Global Crude Oil Producers – Average MBPD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0.90741</cdr:x>
      <cdr:y>0.72396</cdr:y>
    </cdr:from>
    <cdr:to>
      <cdr:x>0.94444</cdr:x>
      <cdr:y>0.75763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4210859-A6DA-2537-63FE-DEA7F64A599F}"/>
            </a:ext>
          </a:extLst>
        </cdr:cNvPr>
        <cdr:cNvSpPr txBox="1"/>
      </cdr:nvSpPr>
      <cdr:spPr>
        <a:xfrm xmlns:a="http://schemas.openxmlformats.org/drawingml/2006/main">
          <a:off x="7467600" y="3276600"/>
          <a:ext cx="30480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0.09259</cdr:x>
      <cdr:y>0.69028</cdr:y>
    </cdr:from>
    <cdr:to>
      <cdr:x>0.14815</cdr:x>
      <cdr:y>0.74079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55A1DEB-2C5A-A5DD-DBC3-AB683EEDC65C}"/>
            </a:ext>
          </a:extLst>
        </cdr:cNvPr>
        <cdr:cNvSpPr txBox="1"/>
      </cdr:nvSpPr>
      <cdr:spPr>
        <a:xfrm xmlns:a="http://schemas.openxmlformats.org/drawingml/2006/main">
          <a:off x="762000" y="3124200"/>
          <a:ext cx="4572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900" dirty="0"/>
        </a:p>
      </cdr:txBody>
    </cdr:sp>
  </cdr:relSizeAnchor>
  <cdr:relSizeAnchor xmlns:cdr="http://schemas.openxmlformats.org/drawingml/2006/chartDrawing">
    <cdr:from>
      <cdr:x>0.88889</cdr:x>
      <cdr:y>0.70712</cdr:y>
    </cdr:from>
    <cdr:to>
      <cdr:x>0.94444</cdr:x>
      <cdr:y>0.77292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E3A57A75-D937-9830-AE26-3201C0F97353}"/>
            </a:ext>
          </a:extLst>
        </cdr:cNvPr>
        <cdr:cNvSpPr txBox="1"/>
      </cdr:nvSpPr>
      <cdr:spPr>
        <a:xfrm xmlns:a="http://schemas.openxmlformats.org/drawingml/2006/main">
          <a:off x="7315209" y="3415929"/>
          <a:ext cx="457191" cy="3178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9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0.26316</cdr:x>
      <cdr:y>0.38229</cdr:y>
    </cdr:from>
    <cdr:to>
      <cdr:x>0.35088</cdr:x>
      <cdr:y>0.44345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A19C7A7-2FFE-4110-9A26-2AC52088A782}"/>
            </a:ext>
          </a:extLst>
        </cdr:cNvPr>
        <cdr:cNvSpPr txBox="1"/>
      </cdr:nvSpPr>
      <cdr:spPr>
        <a:xfrm xmlns:a="http://schemas.openxmlformats.org/drawingml/2006/main">
          <a:off x="1143000" y="1905000"/>
          <a:ext cx="381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4036851" cy="343135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4906" y="0"/>
            <a:ext cx="4036851" cy="343135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20A2C07C-2B5B-4818-8CA6-57FAA6B9E97A}" type="datetimeFigureOut">
              <a:rPr lang="en-US" smtClean="0"/>
              <a:pPr/>
              <a:t>10/21/2022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6513698"/>
            <a:ext cx="4036851" cy="34313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4906" y="6513698"/>
            <a:ext cx="4036851" cy="343135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AA191B0C-A55D-491D-BDA3-E5E41D2871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11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036007" cy="342900"/>
          </a:xfrm>
          <a:prstGeom prst="rect">
            <a:avLst/>
          </a:prstGeom>
        </p:spPr>
        <p:txBody>
          <a:bodyPr vert="horz" lIns="93157" tIns="46579" rIns="93157" bIns="4657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5703" y="0"/>
            <a:ext cx="4036007" cy="342900"/>
          </a:xfrm>
          <a:prstGeom prst="rect">
            <a:avLst/>
          </a:prstGeom>
        </p:spPr>
        <p:txBody>
          <a:bodyPr vert="horz" lIns="93157" tIns="46579" rIns="93157" bIns="46579" rtlCol="0"/>
          <a:lstStyle>
            <a:lvl1pPr algn="r">
              <a:defRPr sz="1200"/>
            </a:lvl1pPr>
          </a:lstStyle>
          <a:p>
            <a:fld id="{061C639A-EAF1-493D-A1B7-68F47CF50C55}" type="datetimeFigureOut">
              <a:rPr lang="en-US" smtClean="0"/>
              <a:pPr/>
              <a:t>10/21/2022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41638" y="514350"/>
            <a:ext cx="3430587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7" tIns="46579" rIns="93157" bIns="4657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1387" y="3257550"/>
            <a:ext cx="7451090" cy="3086100"/>
          </a:xfrm>
          <a:prstGeom prst="rect">
            <a:avLst/>
          </a:prstGeom>
        </p:spPr>
        <p:txBody>
          <a:bodyPr vert="horz" lIns="93157" tIns="46579" rIns="93157" bIns="465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513910"/>
            <a:ext cx="4036007" cy="342900"/>
          </a:xfrm>
          <a:prstGeom prst="rect">
            <a:avLst/>
          </a:prstGeom>
        </p:spPr>
        <p:txBody>
          <a:bodyPr vert="horz" lIns="93157" tIns="46579" rIns="93157" bIns="465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5703" y="6513910"/>
            <a:ext cx="4036007" cy="342900"/>
          </a:xfrm>
          <a:prstGeom prst="rect">
            <a:avLst/>
          </a:prstGeom>
        </p:spPr>
        <p:txBody>
          <a:bodyPr vert="horz" lIns="93157" tIns="46579" rIns="93157" bIns="46579" rtlCol="0" anchor="b"/>
          <a:lstStyle>
            <a:lvl1pPr algn="r">
              <a:defRPr sz="1200"/>
            </a:lvl1pPr>
          </a:lstStyle>
          <a:p>
            <a:fld id="{B4B7F163-237E-4997-A5B7-129D55952B9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13978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7F163-237E-4997-A5B7-129D55952B9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61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7F163-237E-4997-A5B7-129D55952B9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332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B7F163-237E-4997-A5B7-129D55952B9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6194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B7F163-237E-4997-A5B7-129D55952B9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179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pn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8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ess Logo 50506A v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0378" y="685800"/>
            <a:ext cx="1551622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3352801" y="2730500"/>
            <a:ext cx="5641974" cy="0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3352801" y="4706938"/>
            <a:ext cx="5641974" cy="0"/>
          </a:xfrm>
          <a:prstGeom prst="line">
            <a:avLst/>
          </a:prstGeom>
          <a:noFill/>
          <a:ln w="3810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6812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algn="ctr"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3788"/>
            <a:ext cx="6400800" cy="9064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pic>
        <p:nvPicPr>
          <p:cNvPr id="7" name="Picture 4" descr="North Dakota Fields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2397666"/>
            <a:ext cx="1444458" cy="962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Tioga Rail Terminal"/>
          <p:cNvPicPr preferRelativeResize="0">
            <a:picLocks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175417"/>
            <a:ext cx="1444752" cy="212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9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3452239"/>
            <a:ext cx="1444459" cy="957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0" descr="Tioga Rail Terminal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6" y="4513903"/>
            <a:ext cx="1444458" cy="110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4" descr="Tioga Gas Plant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175416"/>
            <a:ext cx="1448711" cy="9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8" descr="Drilling in North Dakota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3450547"/>
            <a:ext cx="1444457" cy="216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0" descr="Tioga Gas Plant Expansion Site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5705475"/>
            <a:ext cx="1444456" cy="96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2" descr="Working at Pumpjacks in North Dakota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1209675"/>
            <a:ext cx="1444459" cy="215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4" descr="North Dakota Man Camp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6" y="5705474"/>
            <a:ext cx="1444458" cy="95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54026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66CEA-3B0F-4021-875C-586C08C52F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341160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947738"/>
            <a:ext cx="8499475" cy="53879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76666B-7304-447C-A987-D19488B96E1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552462"/>
      </p:ext>
    </p:extLst>
  </p:cSld>
  <p:clrMapOvr>
    <a:masterClrMapping/>
  </p:clrMapOvr>
  <p:transition>
    <p:fade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0A667-68CD-4570-8D98-C834C4A20749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4" descr="North Dakota Field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2397666"/>
            <a:ext cx="1444458" cy="962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Tioga Rail Terminal"/>
          <p:cNvPicPr preferRelativeResize="0"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175417"/>
            <a:ext cx="1444752" cy="2121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9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3452239"/>
            <a:ext cx="1444459" cy="957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0" descr="Tioga Rail Terminal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6" y="4513903"/>
            <a:ext cx="1444458" cy="110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4" descr="Tioga Gas Plant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175416"/>
            <a:ext cx="1448711" cy="95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8" descr="Drilling in North Dakota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3450547"/>
            <a:ext cx="1444457" cy="216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0" descr="Tioga Gas Plant Expansion Site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375" y="5705475"/>
            <a:ext cx="1444456" cy="960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2" descr="Working at Pumpjacks in North Dakota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5" y="1209675"/>
            <a:ext cx="1444459" cy="215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4" descr="North Dakota Man Camp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76" y="5705474"/>
            <a:ext cx="1444458" cy="951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1148CB-098D-45AA-A1F5-A838D2BF715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10/21/2022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E1C34-69FD-4514-A723-DC72157BDF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10/21/2022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AED7CD-189E-49A8-ADB2-E1DE883A2B2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10/21/2022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29D27A-B768-483D-B3BD-5F472B402C4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10/21/2022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110F65-D9CE-43D9-8471-26E94D71E1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10/21/2022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F57266-007E-4B28-BFF1-2025A7600E8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10/21/2022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D86A4E-CABE-4475-944F-5CDDE1F28BF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6400" y="84138"/>
            <a:ext cx="2124075" cy="6251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84138"/>
            <a:ext cx="6223000" cy="6251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27800-F50B-4FFD-B4D4-9742E824D4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279689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66CEA-3B0F-4021-875C-586C08C52F0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890E-FAE0-4667-84BF-C53E5D8725CE}" type="datetimeFigureOut">
              <a:rPr lang="en-US" smtClean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627800-F50B-4FFD-B4D4-9742E824D41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6938" y="947738"/>
            <a:ext cx="4173537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6938" y="3717925"/>
            <a:ext cx="4173537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4B551E-05E4-4DD7-BC8F-368EAA124B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54483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706938" y="947738"/>
            <a:ext cx="4173537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5D0C59-111D-448C-86C5-2271FD9A6FB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3300990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8499475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717925"/>
            <a:ext cx="8499475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26A93-3C5C-4424-9590-DEDAAE0E57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8142586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ess Logo 50506A v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812800"/>
            <a:ext cx="2455862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80975" y="2730500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80975" y="4706938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6812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algn="ctr"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3788"/>
            <a:ext cx="6400800" cy="9064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2243722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DFBA3-B0AE-4FAF-9A80-B983BEDA0E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02981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1B3D9-4791-4624-8969-6C790E8A7F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73925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96383-2E54-44EF-8CDA-43B341D9C9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948064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FDB9C-3005-4AE5-9228-75318C9B98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54756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9BAC9-5C6F-4CF2-AD09-D5CB210BA2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185397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CE48B-B8A5-4A68-A126-4DEFD66063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853594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2BD83-F091-4F87-B36C-11E6D6B076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4934492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3C0713-9ECF-4998-9845-2C7F0075918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42081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22298-5FED-427A-995C-C6D6C68017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441540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42CAAA-92F4-43F5-B46F-7397693039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065741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6400" y="84138"/>
            <a:ext cx="2124075" cy="6251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84138"/>
            <a:ext cx="6223000" cy="6251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203D0-5CF3-456E-8A99-48616D0BED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87025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6938" y="947738"/>
            <a:ext cx="4173537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6938" y="3717925"/>
            <a:ext cx="4173537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FC520-FD75-49F7-A18D-AA03D9D355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765972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706938" y="947738"/>
            <a:ext cx="4173537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56F637-3BB2-4FEA-AF63-58E8D301043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903845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8499475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717925"/>
            <a:ext cx="8499475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51EBB-9750-4B62-BF47-37BC15A28B4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3994228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ess Logo 50506A v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812800"/>
            <a:ext cx="2455862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80975" y="2730500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80975" y="4706938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 dirty="0">
              <a:solidFill>
                <a:srgbClr val="000000"/>
              </a:solidFill>
              <a:ea typeface="ＭＳ Ｐゴシック" charset="0"/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6812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algn="ctr"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3788"/>
            <a:ext cx="6400800" cy="9064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9412938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148CB-098D-45AA-A1F5-A838D2BF71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475603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63A3BB-E2C7-4B24-8660-9113338E6A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598614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A46855-5E19-4D96-8413-AE1D3A3E03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409834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83D1D-C802-4029-9D4B-BBD4551796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921423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0E262B-6E50-45CD-BDEF-B162C0A70C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26601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C6189-A614-4E3A-B6A2-F185C33B3A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892405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389862-BD1E-4290-A131-EE23188D62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724642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27370-EA6A-4E0D-AF81-FC1422CFAA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47692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4EED8C-C4AF-4D93-B658-7D74A54BAB6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348832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9B358-3009-4F2E-9599-E9287FCC45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392520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6400" y="84138"/>
            <a:ext cx="2124075" cy="6251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84138"/>
            <a:ext cx="6223000" cy="6251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EA89D-561A-41D6-A8DE-DE510CD3DB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33300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E1C34-69FD-4514-A723-DC72157BDF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120804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06938" y="947738"/>
            <a:ext cx="4173537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6938" y="3717925"/>
            <a:ext cx="4173537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FA06D-7697-4B0E-A7C5-DD2F9D0C2F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733977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47738"/>
            <a:ext cx="4173538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81000" y="3717925"/>
            <a:ext cx="4173538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706938" y="947738"/>
            <a:ext cx="4173537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B5D86-DD3D-4E38-8A5D-658AA5F46F1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261326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8499475" cy="2617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3717925"/>
            <a:ext cx="8499475" cy="26177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62E5FB-BA80-46C5-A9D4-822DF8DD1C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4724141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ovworld_bk 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19213"/>
            <a:ext cx="6840538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HessLogo_green_167x10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25" y="457200"/>
            <a:ext cx="2190750" cy="131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35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 smtClean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13537276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A99A69-1DBE-4575-9FEA-8DF2945143F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84758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61FE45-A9D0-4B0A-84F1-FECFEF9E02C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70255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84238"/>
            <a:ext cx="4229100" cy="5440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84238"/>
            <a:ext cx="4229100" cy="5440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6BA61E-DB6F-44DA-85A4-8DF91DBAA63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8267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AC3A0E-EB84-4036-86BF-4FAC8B37838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277040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08382B-AE81-4902-8C7E-5E7EA5AFBDD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8192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D85C8-3F7D-410E-8E4C-7F20678B69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9863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ED7CD-189E-49A8-ADB2-E1DE883A2B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845915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7B7F3-E521-4CE8-9251-344584C1326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612486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CE5186-D7DF-49B2-BDAE-DD3FC7F9B07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527714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E33F72-A76A-4AE4-A184-BED66A858B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689332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9750" y="228600"/>
            <a:ext cx="22479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50" y="228600"/>
            <a:ext cx="65913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244C60-09EE-4BCA-BB5C-9CEDD2AD66A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352763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84238"/>
            <a:ext cx="4229100" cy="5440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84238"/>
            <a:ext cx="4229100" cy="5440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18337B-4258-4F65-98CA-241BC949BA2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48917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884238"/>
            <a:ext cx="8610600" cy="5440362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98BD2D-B1DD-4989-A1F1-2274B2B1B9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512290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796C9E-6247-48FB-9D87-9A0080AB2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446437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655638"/>
            <a:ext cx="4495800" cy="302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0" y="3832225"/>
            <a:ext cx="4495800" cy="3025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48200" y="655638"/>
            <a:ext cx="4495800" cy="6202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1516B8-3B4A-4F39-84FC-EE7DCEAA76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827074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81000" y="947738"/>
            <a:ext cx="8499475" cy="53879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83413" y="6530975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E65A5943-3599-4EC1-AA9C-ECCF3CD5B3C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632233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1_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0" y="655638"/>
            <a:ext cx="9144000" cy="620236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3A5AD3A-A1AB-4D5E-AB93-CC7EB3C427A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49504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9D27A-B768-483D-B3BD-5F472B402C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223346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ovworld_bk 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lum bright="2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19213"/>
            <a:ext cx="6840538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3" descr="HessLogo_green_167x100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5525" y="457200"/>
            <a:ext cx="2190750" cy="131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5352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 smtClean="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5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000" smtClean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6254497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3C7A4-1781-4418-BA2A-EBCDDA93B34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422501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ECB88-9556-4379-BCEB-40F84CABFC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585289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884238"/>
            <a:ext cx="4229100" cy="5440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84238"/>
            <a:ext cx="4229100" cy="5440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DF79B-1511-4107-9F12-CD938C4BAF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751900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48EBD-50D2-4C32-B389-EE4EA44B74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973298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BC6E4E-EBF5-443F-91FC-180FC5D0294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954042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B8CD9-DDEC-4B3B-93B0-8145E1EE6F3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817345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6FEAC-39ED-448C-B2D5-60CD739C318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869393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56EB8-6AD4-4747-8B59-35B7130A8F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170509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E45C3-7363-41D9-A781-6D2DF658CB9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23738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10F65-D9CE-43D9-8471-26E94D71E1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89412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9750" y="228600"/>
            <a:ext cx="224790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6050" y="228600"/>
            <a:ext cx="659130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2BFE4F-4805-459B-B2F9-CBAC2406384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061819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884238"/>
            <a:ext cx="4229100" cy="5440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84238"/>
            <a:ext cx="4229100" cy="5440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DD8AE6-937F-44D0-A9C3-F6484C86FCC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5668900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28600" y="884238"/>
            <a:ext cx="8610600" cy="5440362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FE189-F031-406D-8103-B410F39481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241581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F3DEA1-7E57-46AD-A46F-989441238F6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9872501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6050" y="228600"/>
            <a:ext cx="8991600" cy="381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655638"/>
            <a:ext cx="4495800" cy="3024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0" y="3832225"/>
            <a:ext cx="4495800" cy="3025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3"/>
          </p:nvPr>
        </p:nvSpPr>
        <p:spPr>
          <a:xfrm>
            <a:off x="4648200" y="655638"/>
            <a:ext cx="4495800" cy="62023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B7CF7-224F-4F5C-A0EE-DB65A8B692D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619732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ess Logo 50506A v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812800"/>
            <a:ext cx="2455862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80975" y="2730500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80975" y="4706938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6812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algn="ctr"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3788"/>
            <a:ext cx="6400800" cy="9064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71874070"/>
      </p:ext>
    </p:extLst>
  </p:cSld>
  <p:clrMapOvr>
    <a:masterClrMapping/>
  </p:clrMapOvr>
  <p:transition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072007-6824-469B-96C8-FA4B4D88933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756718"/>
      </p:ext>
    </p:extLst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C8C17F-284B-4ACD-8FFA-329EF2D1F0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464959"/>
      </p:ext>
    </p:extLst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F9CDBA-6E75-4F31-B6E0-1E2CE9783C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83464"/>
      </p:ext>
    </p:extLst>
  </p:cSld>
  <p:clrMapOvr>
    <a:masterClrMapping/>
  </p:clrMapOvr>
  <p:transition>
    <p:fade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5AD94E-FA8C-4469-B228-07210130DAF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85765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57266-007E-4B28-BFF1-2025A7600E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1315845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C31D2B-1374-45D5-8667-9ECFDA20A27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538413"/>
      </p:ext>
    </p:extLst>
  </p:cSld>
  <p:clrMapOvr>
    <a:masterClrMapping/>
  </p:clrMapOvr>
  <p:transition>
    <p:fade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610C3C-57E4-4C06-BF0D-46E3B29601F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1313349"/>
      </p:ext>
    </p:extLst>
  </p:cSld>
  <p:clrMapOvr>
    <a:masterClrMapping/>
  </p:clrMapOvr>
  <p:transition>
    <p:fade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245E84-D17B-4B39-AE41-3657B0597C7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681444"/>
      </p:ext>
    </p:extLst>
  </p:cSld>
  <p:clrMapOvr>
    <a:masterClrMapping/>
  </p:clrMapOvr>
  <p:transition>
    <p:fade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133EF9-6D3B-47A3-8F91-2A26178829A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434356"/>
      </p:ext>
    </p:extLst>
  </p:cSld>
  <p:clrMapOvr>
    <a:masterClrMapping/>
  </p:clrMapOvr>
  <p:transition>
    <p:fade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C4528E-2EB4-4399-8378-D035AE75E78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412603"/>
      </p:ext>
    </p:extLst>
  </p:cSld>
  <p:clrMapOvr>
    <a:masterClrMapping/>
  </p:clrMapOvr>
  <p:transition>
    <p:fade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6400" y="84138"/>
            <a:ext cx="2124075" cy="6251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84138"/>
            <a:ext cx="6223000" cy="6251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8C823F-F419-47C8-8314-32255DC829E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065486"/>
      </p:ext>
    </p:extLst>
  </p:cSld>
  <p:clrMapOvr>
    <a:masterClrMapping/>
  </p:clrMapOvr>
  <p:transition>
    <p:fade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81000" y="947738"/>
            <a:ext cx="8499475" cy="53879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E5AEE-318A-4B01-A0B2-EB6ED80DF5E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249382"/>
      </p:ext>
    </p:extLst>
  </p:cSld>
  <p:clrMapOvr>
    <a:masterClrMapping/>
  </p:clrMapOvr>
  <p:transition>
    <p:fade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AB1491-9BDC-4165-8698-2DFC7D29A69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72585"/>
      </p:ext>
    </p:extLst>
  </p:cSld>
  <p:clrMapOvr>
    <a:masterClrMapping/>
  </p:clrMapOvr>
  <p:transition>
    <p:fade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EEF82B-0793-4889-B485-7E017537ED2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828439"/>
      </p:ext>
    </p:extLst>
  </p:cSld>
  <p:clrMapOvr>
    <a:masterClrMapping/>
  </p:clrMapOvr>
  <p:transition>
    <p:fade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81000" y="947738"/>
            <a:ext cx="8499475" cy="53879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5D8A06-B11E-4FD8-B898-15DD556B34A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3245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86A4E-CABE-4475-944F-5CDDE1F28B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39206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ess Logo 50506A v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3" y="812800"/>
            <a:ext cx="2455862" cy="148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180975" y="2730500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180975" y="4706938"/>
            <a:ext cx="88138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440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4213" y="2681288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algn="ctr">
              <a:defRPr sz="32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44041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903788"/>
            <a:ext cx="6400800" cy="906462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rIns="91440"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40519059"/>
      </p:ext>
    </p:extLst>
  </p:cSld>
  <p:clrMapOvr>
    <a:masterClrMapping/>
  </p:clrMapOvr>
  <p:transition>
    <p:fade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8FE196-A86D-49DD-A6DB-25A8AFBE201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1207991"/>
      </p:ext>
    </p:extLst>
  </p:cSld>
  <p:clrMapOvr>
    <a:masterClrMapping/>
  </p:clrMapOvr>
  <p:transition>
    <p:fade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7B5300-28F5-4567-971F-10C333F5419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444619"/>
      </p:ext>
    </p:extLst>
  </p:cSld>
  <p:clrMapOvr>
    <a:masterClrMapping/>
  </p:clrMapOvr>
  <p:transition>
    <p:fade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95737A-5BE0-4935-AF90-43A8BEFD3C8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69096"/>
      </p:ext>
    </p:extLst>
  </p:cSld>
  <p:clrMapOvr>
    <a:masterClrMapping/>
  </p:clrMapOvr>
  <p:transition>
    <p:fade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11FB0-C41F-4A6A-9C7C-96B2376A452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825039"/>
      </p:ext>
    </p:extLst>
  </p:cSld>
  <p:clrMapOvr>
    <a:masterClrMapping/>
  </p:clrMapOvr>
  <p:transition>
    <p:fade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8BB047-3122-47E2-B9F3-60BC3305045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780200"/>
      </p:ext>
    </p:extLst>
  </p:cSld>
  <p:clrMapOvr>
    <a:masterClrMapping/>
  </p:clrMapOvr>
  <p:transition>
    <p:fade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075B3-43EA-490B-B24F-2582FD154F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635268"/>
      </p:ext>
    </p:extLst>
  </p:cSld>
  <p:clrMapOvr>
    <a:masterClrMapping/>
  </p:clrMapOvr>
  <p:transition>
    <p:fade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381000" y="947738"/>
            <a:ext cx="8499475" cy="5387975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CF2AC0-8339-4B08-B0C3-2CBDC5D86EE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481779"/>
      </p:ext>
    </p:extLst>
  </p:cSld>
  <p:clrMapOvr>
    <a:masterClrMapping/>
  </p:clrMapOvr>
  <p:transition>
    <p:fade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4138"/>
            <a:ext cx="7462838" cy="7159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947738"/>
            <a:ext cx="4173538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938" y="947738"/>
            <a:ext cx="4173537" cy="5387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A19057-9B22-485F-9B10-CE913A9BBC4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799388"/>
      </p:ext>
    </p:extLst>
  </p:cSld>
  <p:clrMapOvr>
    <a:masterClrMapping/>
  </p:clrMapOvr>
  <p:transition>
    <p:fade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C7CE54-C059-4E8D-AC48-964888EAC43E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14652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1.wmf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17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4.xml"/><Relationship Id="rId16" Type="http://schemas.openxmlformats.org/officeDocument/2006/relationships/slideLayout" Target="../slideLayouts/slideLayout58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52.xml"/><Relationship Id="rId19" Type="http://schemas.openxmlformats.org/officeDocument/2006/relationships/image" Target="../media/image13.jpeg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17" Type="http://schemas.openxmlformats.org/officeDocument/2006/relationships/image" Target="../media/image13.jpeg"/><Relationship Id="rId2" Type="http://schemas.openxmlformats.org/officeDocument/2006/relationships/slideLayout" Target="../slideLayouts/slideLayout61.xml"/><Relationship Id="rId16" Type="http://schemas.openxmlformats.org/officeDocument/2006/relationships/theme" Target="../theme/theme5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2.xml"/><Relationship Id="rId13" Type="http://schemas.openxmlformats.org/officeDocument/2006/relationships/slideLayout" Target="../slideLayouts/slideLayout87.xml"/><Relationship Id="rId3" Type="http://schemas.openxmlformats.org/officeDocument/2006/relationships/slideLayout" Target="../slideLayouts/slideLayout77.xml"/><Relationship Id="rId7" Type="http://schemas.openxmlformats.org/officeDocument/2006/relationships/slideLayout" Target="../slideLayouts/slideLayout81.xml"/><Relationship Id="rId12" Type="http://schemas.openxmlformats.org/officeDocument/2006/relationships/slideLayout" Target="../slideLayouts/slideLayout86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76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75.xml"/><Relationship Id="rId6" Type="http://schemas.openxmlformats.org/officeDocument/2006/relationships/slideLayout" Target="../slideLayouts/slideLayout80.xml"/><Relationship Id="rId11" Type="http://schemas.openxmlformats.org/officeDocument/2006/relationships/slideLayout" Target="../slideLayouts/slideLayout85.xml"/><Relationship Id="rId5" Type="http://schemas.openxmlformats.org/officeDocument/2006/relationships/slideLayout" Target="../slideLayouts/slideLayout79.xml"/><Relationship Id="rId15" Type="http://schemas.openxmlformats.org/officeDocument/2006/relationships/slideLayout" Target="../slideLayouts/slideLayout89.xml"/><Relationship Id="rId10" Type="http://schemas.openxmlformats.org/officeDocument/2006/relationships/slideLayout" Target="../slideLayouts/slideLayout84.xml"/><Relationship Id="rId4" Type="http://schemas.openxmlformats.org/officeDocument/2006/relationships/slideLayout" Target="../slideLayouts/slideLayout78.xml"/><Relationship Id="rId9" Type="http://schemas.openxmlformats.org/officeDocument/2006/relationships/slideLayout" Target="../slideLayouts/slideLayout83.xml"/><Relationship Id="rId14" Type="http://schemas.openxmlformats.org/officeDocument/2006/relationships/slideLayout" Target="../slideLayouts/slideLayout8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8.xml"/><Relationship Id="rId3" Type="http://schemas.openxmlformats.org/officeDocument/2006/relationships/slideLayout" Target="../slideLayouts/slideLayout103.xml"/><Relationship Id="rId7" Type="http://schemas.openxmlformats.org/officeDocument/2006/relationships/slideLayout" Target="../slideLayouts/slideLayout107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102.xml"/><Relationship Id="rId1" Type="http://schemas.openxmlformats.org/officeDocument/2006/relationships/slideLayout" Target="../slideLayouts/slideLayout101.xml"/><Relationship Id="rId6" Type="http://schemas.openxmlformats.org/officeDocument/2006/relationships/slideLayout" Target="../slideLayouts/slideLayout106.xml"/><Relationship Id="rId11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05.xml"/><Relationship Id="rId10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4.xml"/><Relationship Id="rId9" Type="http://schemas.openxmlformats.org/officeDocument/2006/relationships/slideLayout" Target="../slideLayouts/slideLayout10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8" descr="Refined Hess Logo 50506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195263"/>
            <a:ext cx="8969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4138"/>
            <a:ext cx="746283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47738"/>
            <a:ext cx="8499475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2469" name="Line 4"/>
          <p:cNvSpPr>
            <a:spLocks noChangeShapeType="1"/>
          </p:cNvSpPr>
          <p:nvPr/>
        </p:nvSpPr>
        <p:spPr bwMode="auto">
          <a:xfrm>
            <a:off x="352425" y="866775"/>
            <a:ext cx="85344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3413" y="6530975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rgbClr val="000000"/>
                </a:solidFill>
                <a:ea typeface="MS PGothic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 Page No.    </a:t>
            </a:r>
          </a:p>
        </p:txBody>
      </p:sp>
    </p:spTree>
    <p:extLst>
      <p:ext uri="{BB962C8B-B14F-4D97-AF65-F5344CB8AC3E}">
        <p14:creationId xmlns:p14="http://schemas.microsoft.com/office/powerpoint/2010/main" val="233954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2563" indent="-182563" algn="l" rtl="0" eaLnBrk="0" fontAlgn="base" hangingPunct="0">
        <a:spcBef>
          <a:spcPct val="50000"/>
        </a:spcBef>
        <a:spcAft>
          <a:spcPct val="0"/>
        </a:spcAft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541338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98525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257300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8" descr="Refined Hess Logo 50506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195263"/>
            <a:ext cx="8969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4138"/>
            <a:ext cx="746283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47738"/>
            <a:ext cx="8499475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7045" name="Line 4"/>
          <p:cNvSpPr>
            <a:spLocks noChangeShapeType="1"/>
          </p:cNvSpPr>
          <p:nvPr/>
        </p:nvSpPr>
        <p:spPr bwMode="auto">
          <a:xfrm>
            <a:off x="352425" y="866775"/>
            <a:ext cx="85344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3413" y="6530975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807E41-A263-4E5D-967D-63F814E65D9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914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2563" indent="-182563" algn="l" rtl="0" eaLnBrk="0" fontAlgn="base" hangingPunct="0">
        <a:spcBef>
          <a:spcPct val="50000"/>
        </a:spcBef>
        <a:spcAft>
          <a:spcPct val="0"/>
        </a:spcAft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541338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98525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257300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474" name="Picture 8" descr="Refined Hess Logo 50506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195263"/>
            <a:ext cx="8969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4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4138"/>
            <a:ext cx="746283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47738"/>
            <a:ext cx="8499475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5477" name="Line 4"/>
          <p:cNvSpPr>
            <a:spLocks noChangeShapeType="1"/>
          </p:cNvSpPr>
          <p:nvPr/>
        </p:nvSpPr>
        <p:spPr bwMode="auto">
          <a:xfrm>
            <a:off x="352425" y="866775"/>
            <a:ext cx="85344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3413" y="6530975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rgbClr val="000000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51A976-EAE1-4D31-BCC6-4A2AD7AC43E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83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2563" indent="-182563" algn="l" rtl="0" eaLnBrk="0" fontAlgn="base" hangingPunct="0">
        <a:spcBef>
          <a:spcPct val="50000"/>
        </a:spcBef>
        <a:spcAft>
          <a:spcPct val="0"/>
        </a:spcAft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541338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898525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257300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55638"/>
            <a:ext cx="9144000" cy="620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6050" y="228600"/>
            <a:ext cx="899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  <p:pic>
        <p:nvPicPr>
          <p:cNvPr id="1029" name="Picture 13" descr="HessLogo_green_167x100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725" y="38100"/>
            <a:ext cx="8461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5D4FED-2D61-473A-81BC-BC25BEA1D476}" type="slidenum">
              <a:rPr lang="en-US" b="1">
                <a:solidFill>
                  <a:srgbClr val="000000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b="1" dirty="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02616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SzPct val="130000"/>
        <a:buFont typeface="Arial" pitchFamily="34" charset="0"/>
        <a:buChar char="•"/>
        <a:defRPr sz="1600" b="1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SzPct val="50000"/>
        <a:buFont typeface="Franklin Gothic Medium" pitchFamily="34" charset="0"/>
        <a:buChar char="▬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655638"/>
            <a:ext cx="9144000" cy="620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6050" y="228600"/>
            <a:ext cx="89916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0" y="609600"/>
            <a:ext cx="9144000" cy="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latin typeface="Calibri" pitchFamily="34" charset="0"/>
              <a:ea typeface="MS PGothic" pitchFamily="34" charset="-128"/>
            </a:endParaRPr>
          </a:p>
        </p:txBody>
      </p:sp>
      <p:pic>
        <p:nvPicPr>
          <p:cNvPr id="1029" name="Picture 13" descr="HessLogo_green_167x100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3725" y="38100"/>
            <a:ext cx="846138" cy="50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E9BFA4-3934-485B-BA78-DD1195AF11D6}" type="slidenum">
              <a:rPr lang="en-US" b="1">
                <a:solidFill>
                  <a:srgbClr val="000000"/>
                </a:solidFill>
                <a:ea typeface="MS PGothic" pitchFamily="34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b="1" dirty="0">
              <a:solidFill>
                <a:srgbClr val="000000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636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  <a:ea typeface="MS PGothic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SzPct val="130000"/>
        <a:buFont typeface="Arial" pitchFamily="34" charset="0"/>
        <a:buChar char="•"/>
        <a:defRPr sz="1600" b="1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SzPct val="50000"/>
        <a:buFont typeface="Franklin Gothic Medium" pitchFamily="34" charset="0"/>
        <a:buChar char="▬"/>
        <a:defRPr sz="16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5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Refined Hess Logo 50506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195263"/>
            <a:ext cx="8969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4138"/>
            <a:ext cx="746283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47738"/>
            <a:ext cx="8499475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Line 4"/>
          <p:cNvSpPr>
            <a:spLocks noChangeShapeType="1"/>
          </p:cNvSpPr>
          <p:nvPr/>
        </p:nvSpPr>
        <p:spPr bwMode="auto">
          <a:xfrm>
            <a:off x="352425" y="866775"/>
            <a:ext cx="85344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3413" y="6530975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D55962-C3B6-4C35-A57D-19B215874BD4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26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</p:sldLayoutIdLst>
  <p:transition>
    <p:fade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2563" indent="-182563" algn="l" rtl="0" eaLnBrk="0" fontAlgn="base" hangingPunct="0">
        <a:spcBef>
          <a:spcPct val="5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898525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cs typeface="+mn-cs"/>
        </a:defRPr>
      </a:lvl3pPr>
      <a:lvl4pPr marL="1257300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Refined Hess Logo 5050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900" y="195263"/>
            <a:ext cx="896938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84138"/>
            <a:ext cx="7462838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47738"/>
            <a:ext cx="8499475" cy="538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Line 4"/>
          <p:cNvSpPr>
            <a:spLocks noChangeShapeType="1"/>
          </p:cNvSpPr>
          <p:nvPr/>
        </p:nvSpPr>
        <p:spPr bwMode="auto">
          <a:xfrm>
            <a:off x="352425" y="866775"/>
            <a:ext cx="8534400" cy="0"/>
          </a:xfrm>
          <a:prstGeom prst="line">
            <a:avLst/>
          </a:prstGeom>
          <a:noFill/>
          <a:ln w="38100">
            <a:solidFill>
              <a:srgbClr val="007A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96100" y="6500812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Page | </a:t>
            </a:r>
            <a:fld id="{48D6FE4B-0CF7-40D8-918C-2C5511393BC0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614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9" r:id="rId7"/>
    <p:sldLayoutId id="2147483801" r:id="rId8"/>
    <p:sldLayoutId id="2147483802" r:id="rId9"/>
    <p:sldLayoutId id="2147483803" r:id="rId10"/>
    <p:sldLayoutId id="2147483804" r:id="rId11"/>
  </p:sldLayoutIdLst>
  <p:transition>
    <p:fade/>
  </p:transition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182563" indent="-182563" algn="l" rtl="0" eaLnBrk="0" fontAlgn="base" hangingPunct="0">
        <a:spcBef>
          <a:spcPct val="50000"/>
        </a:spcBef>
        <a:spcAft>
          <a:spcPct val="0"/>
        </a:spcAft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41338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898525" indent="-17780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cs typeface="+mn-cs"/>
        </a:defRPr>
      </a:lvl3pPr>
      <a:lvl4pPr marL="1257300" indent="-179388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E890E-FAE0-4667-84BF-C53E5D8725CE}" type="datetimeFigureOut">
              <a:rPr lang="en-US" smtClean="0"/>
              <a:pPr/>
              <a:t>10/21/2022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/>
              <a:t> Page No.   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0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0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0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0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0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6600" y="2590800"/>
            <a:ext cx="5715000" cy="2209800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rgbClr val="006632"/>
                </a:solidFill>
              </a:rPr>
              <a:t>Oil Industry Segment Update</a:t>
            </a:r>
            <a:br>
              <a:rPr lang="en-US" dirty="0">
                <a:solidFill>
                  <a:srgbClr val="006632"/>
                </a:solidFill>
              </a:rPr>
            </a:br>
            <a:br>
              <a:rPr lang="en-US" dirty="0">
                <a:solidFill>
                  <a:srgbClr val="006632"/>
                </a:solidFill>
              </a:rPr>
            </a:br>
            <a:r>
              <a:rPr lang="en-US" sz="2200" b="1" dirty="0">
                <a:solidFill>
                  <a:srgbClr val="006632"/>
                </a:solidFill>
              </a:rPr>
              <a:t>Lee K. Johnson</a:t>
            </a:r>
            <a:br>
              <a:rPr lang="en-US" sz="2200" dirty="0">
                <a:solidFill>
                  <a:srgbClr val="006632"/>
                </a:solidFill>
              </a:rPr>
            </a:br>
            <a:r>
              <a:rPr lang="en-US" sz="1300" b="1" dirty="0">
                <a:solidFill>
                  <a:srgbClr val="006632"/>
                </a:solidFill>
              </a:rPr>
              <a:t>Hess Corporation</a:t>
            </a:r>
            <a:br>
              <a:rPr lang="en-US" sz="2700" b="1" dirty="0">
                <a:solidFill>
                  <a:srgbClr val="006632"/>
                </a:solidFill>
              </a:rPr>
            </a:br>
            <a:br>
              <a:rPr lang="en-US" sz="2700" dirty="0">
                <a:solidFill>
                  <a:srgbClr val="006632"/>
                </a:solidFill>
              </a:rPr>
            </a:br>
            <a:endParaRPr lang="en-US" sz="2700" dirty="0">
              <a:solidFill>
                <a:srgbClr val="00663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5257800"/>
            <a:ext cx="5943600" cy="14478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006632"/>
                </a:solidFill>
                <a:latin typeface="+mj-lt"/>
              </a:rPr>
              <a:t>Rail Energy Transportation Advisory Committee</a:t>
            </a:r>
          </a:p>
          <a:p>
            <a:pPr>
              <a:spcBef>
                <a:spcPct val="0"/>
              </a:spcBef>
            </a:pPr>
            <a:r>
              <a:rPr lang="en-US" sz="2000" b="1" dirty="0">
                <a:solidFill>
                  <a:srgbClr val="006632"/>
                </a:solidFill>
                <a:latin typeface="+mj-lt"/>
              </a:rPr>
              <a:t>Surface Transportation Board</a:t>
            </a:r>
          </a:p>
          <a:p>
            <a:pPr>
              <a:spcBef>
                <a:spcPct val="0"/>
              </a:spcBef>
            </a:pPr>
            <a:endParaRPr lang="en-US" sz="1600" b="1" dirty="0">
              <a:solidFill>
                <a:srgbClr val="006632"/>
              </a:solidFill>
              <a:latin typeface="+mj-lt"/>
            </a:endParaRPr>
          </a:p>
          <a:p>
            <a:pPr>
              <a:spcBef>
                <a:spcPct val="0"/>
              </a:spcBef>
            </a:pPr>
            <a:r>
              <a:rPr lang="en-US" sz="1600" b="1" dirty="0">
                <a:solidFill>
                  <a:srgbClr val="006632"/>
                </a:solidFill>
                <a:latin typeface="+mj-lt"/>
              </a:rPr>
              <a:t>October 26, 2022</a:t>
            </a:r>
          </a:p>
        </p:txBody>
      </p:sp>
    </p:spTree>
    <p:extLst>
      <p:ext uri="{BB962C8B-B14F-4D97-AF65-F5344CB8AC3E}">
        <p14:creationId xmlns:p14="http://schemas.microsoft.com/office/powerpoint/2010/main" val="23604813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Global Production and Consumption</a:t>
            </a:r>
            <a:b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Top Five Producers and WTI Pricing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29D27A-B768-483D-B3BD-5F472B402C4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29EC13-8294-4C70-A1D3-DD695371B13D}"/>
              </a:ext>
            </a:extLst>
          </p:cNvPr>
          <p:cNvSpPr txBox="1"/>
          <p:nvPr/>
        </p:nvSpPr>
        <p:spPr>
          <a:xfrm>
            <a:off x="6934200" y="4114800"/>
            <a:ext cx="1905000" cy="2500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200" b="1" u="sng" dirty="0"/>
              <a:t>WTI Prices</a:t>
            </a:r>
            <a:endParaRPr lang="en-US" sz="1100" dirty="0"/>
          </a:p>
          <a:p>
            <a:pPr algn="ctr">
              <a:lnSpc>
                <a:spcPct val="150000"/>
              </a:lnSpc>
            </a:pPr>
            <a:r>
              <a:rPr lang="en-US" sz="1100" u="sng" dirty="0"/>
              <a:t>Monthly Averages</a:t>
            </a:r>
            <a:endParaRPr lang="en-US" sz="1100" dirty="0"/>
          </a:p>
          <a:p>
            <a:r>
              <a:rPr lang="en-US" sz="1100" dirty="0"/>
              <a:t>September 2019       $56.95</a:t>
            </a:r>
          </a:p>
          <a:p>
            <a:r>
              <a:rPr lang="en-US" sz="1100" dirty="0"/>
              <a:t>September 2020       $39.63</a:t>
            </a:r>
          </a:p>
          <a:p>
            <a:r>
              <a:rPr lang="en-US" sz="1100" dirty="0"/>
              <a:t>September 2021       $71.65</a:t>
            </a:r>
            <a:endParaRPr lang="en-US" sz="1100" dirty="0">
              <a:solidFill>
                <a:srgbClr val="006E46"/>
              </a:solidFill>
            </a:endParaRPr>
          </a:p>
          <a:p>
            <a:r>
              <a:rPr lang="en-US" sz="1100" dirty="0">
                <a:solidFill>
                  <a:srgbClr val="006E46"/>
                </a:solidFill>
              </a:rPr>
              <a:t>March 2022	      $108.50</a:t>
            </a:r>
          </a:p>
          <a:p>
            <a:r>
              <a:rPr lang="en-US" sz="1100" dirty="0">
                <a:solidFill>
                  <a:srgbClr val="006E46"/>
                </a:solidFill>
              </a:rPr>
              <a:t>April 2022	      $101.78</a:t>
            </a:r>
          </a:p>
          <a:p>
            <a:r>
              <a:rPr lang="en-US" sz="1100" dirty="0">
                <a:solidFill>
                  <a:srgbClr val="006E46"/>
                </a:solidFill>
              </a:rPr>
              <a:t>May 2022	      $109.55</a:t>
            </a:r>
          </a:p>
          <a:p>
            <a:r>
              <a:rPr lang="en-US" sz="1100" dirty="0">
                <a:solidFill>
                  <a:srgbClr val="006E46"/>
                </a:solidFill>
              </a:rPr>
              <a:t>June 2022	      $114.84</a:t>
            </a:r>
          </a:p>
          <a:p>
            <a:r>
              <a:rPr lang="en-US" sz="1100" dirty="0">
                <a:solidFill>
                  <a:srgbClr val="006E46"/>
                </a:solidFill>
              </a:rPr>
              <a:t>July 2022	      $101.62</a:t>
            </a:r>
          </a:p>
          <a:p>
            <a:r>
              <a:rPr lang="en-US" sz="1100" dirty="0">
                <a:solidFill>
                  <a:srgbClr val="006E46"/>
                </a:solidFill>
              </a:rPr>
              <a:t>August 2022	        $93.67</a:t>
            </a:r>
          </a:p>
          <a:p>
            <a:r>
              <a:rPr lang="en-US" sz="1100" dirty="0">
                <a:solidFill>
                  <a:srgbClr val="006E46"/>
                </a:solidFill>
              </a:rPr>
              <a:t>September 2022       $84.26</a:t>
            </a:r>
          </a:p>
          <a:p>
            <a:endParaRPr lang="en-US" sz="12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E6F096-964E-4DE6-A8C3-6EAF31738793}"/>
              </a:ext>
            </a:extLst>
          </p:cNvPr>
          <p:cNvSpPr txBox="1"/>
          <p:nvPr/>
        </p:nvSpPr>
        <p:spPr>
          <a:xfrm>
            <a:off x="609600" y="6356350"/>
            <a:ext cx="838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Source: EIA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A512BEAD-7A83-9D29-01B6-05009AEECC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642461"/>
              </p:ext>
            </p:extLst>
          </p:nvPr>
        </p:nvGraphicFramePr>
        <p:xfrm>
          <a:off x="609600" y="4114800"/>
          <a:ext cx="61722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>
            <a:extLst>
              <a:ext uri="{FF2B5EF4-FFF2-40B4-BE49-F238E27FC236}">
                <a16:creationId xmlns:a16="http://schemas.microsoft.com/office/drawing/2014/main" id="{A03168AC-DFCC-2770-9060-4798D3CEAD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81075"/>
            <a:ext cx="8229600" cy="2981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7637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0E9A6-31B8-43C9-A05B-E6C568B97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Total US Refinery Input and Crude Oil Production</a:t>
            </a:r>
            <a:br>
              <a:rPr lang="en-US" sz="2800" dirty="0"/>
            </a:br>
            <a:r>
              <a:rPr lang="en-US" sz="2000" dirty="0"/>
              <a:t>MBPD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7437E54-AF4B-4369-98E8-154B5D2000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055418"/>
              </p:ext>
            </p:extLst>
          </p:nvPr>
        </p:nvGraphicFramePr>
        <p:xfrm>
          <a:off x="457200" y="1295400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DDFD34-BE20-411F-AFDF-7DFA06A0D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E1C34-69FD-4514-A723-DC72157BDFC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3F76DF1-8F9F-4085-A0AA-13C828DCBEE1}"/>
              </a:ext>
            </a:extLst>
          </p:cNvPr>
          <p:cNvSpPr txBox="1"/>
          <p:nvPr/>
        </p:nvSpPr>
        <p:spPr>
          <a:xfrm>
            <a:off x="609600" y="6248400"/>
            <a:ext cx="1143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Source; EIA</a:t>
            </a:r>
          </a:p>
        </p:txBody>
      </p:sp>
    </p:spTree>
    <p:extLst>
      <p:ext uri="{BB962C8B-B14F-4D97-AF65-F5344CB8AC3E}">
        <p14:creationId xmlns:p14="http://schemas.microsoft.com/office/powerpoint/2010/main" val="3556055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2E75C-8EDE-5485-DC7D-B970919DF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US Crude Oil Imports and Exports</a:t>
            </a:r>
            <a:br>
              <a:rPr lang="en-US" sz="2800" dirty="0"/>
            </a:br>
            <a:r>
              <a:rPr lang="en-US" sz="2000" dirty="0"/>
              <a:t>MBPD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B189E5-FB13-EC43-6565-D03863849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8E156E1-831A-A8E1-C69F-F1C45F587D49}"/>
              </a:ext>
            </a:extLst>
          </p:cNvPr>
          <p:cNvSpPr txBox="1"/>
          <p:nvPr/>
        </p:nvSpPr>
        <p:spPr>
          <a:xfrm>
            <a:off x="457200" y="6096000"/>
            <a:ext cx="1905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Source: EIA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1F55AB3-EE8C-B315-24C9-BA1743779AC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00057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9839D-7D30-4BBB-8E4A-7F7BE710E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	     Oil Land Rig Count		</a:t>
            </a:r>
            <a:endParaRPr lang="en-US" sz="20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B09CA14-E817-4F42-B49F-403BDE7926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4111208"/>
              </p:ext>
            </p:extLst>
          </p:nvPr>
        </p:nvGraphicFramePr>
        <p:xfrm>
          <a:off x="457200" y="1295400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4A574C-0328-4ADF-97BB-5BBF693A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E1C34-69FD-4514-A723-DC72157BDFC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869171B-1FC2-497F-88F2-14089BBAACD5}"/>
              </a:ext>
            </a:extLst>
          </p:cNvPr>
          <p:cNvSpPr txBox="1"/>
          <p:nvPr/>
        </p:nvSpPr>
        <p:spPr>
          <a:xfrm>
            <a:off x="533400" y="6248400"/>
            <a:ext cx="1371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Source: Baker Hughes</a:t>
            </a:r>
          </a:p>
        </p:txBody>
      </p:sp>
    </p:spTree>
    <p:extLst>
      <p:ext uri="{BB962C8B-B14F-4D97-AF65-F5344CB8AC3E}">
        <p14:creationId xmlns:p14="http://schemas.microsoft.com/office/powerpoint/2010/main" val="1168080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73E79-2A38-E255-30AB-353FE54CE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ND Production &amp; Modal Share</a:t>
            </a:r>
            <a:br>
              <a:rPr lang="en-US" sz="4400" dirty="0"/>
            </a:br>
            <a:r>
              <a:rPr lang="en-US" sz="2000" dirty="0"/>
              <a:t>MBPD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0B94F0-55EC-F716-5274-9B9E16457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96F0830B-3525-629C-0674-8C3467396F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32554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B92CCFC-5DD5-D8FE-8085-C7F0E0011971}"/>
              </a:ext>
            </a:extLst>
          </p:cNvPr>
          <p:cNvSpPr txBox="1"/>
          <p:nvPr/>
        </p:nvSpPr>
        <p:spPr>
          <a:xfrm>
            <a:off x="533399" y="6126163"/>
            <a:ext cx="205740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Source: North Dakota Pipeline Authority </a:t>
            </a:r>
          </a:p>
        </p:txBody>
      </p:sp>
    </p:spTree>
    <p:extLst>
      <p:ext uri="{BB962C8B-B14F-4D97-AF65-F5344CB8AC3E}">
        <p14:creationId xmlns:p14="http://schemas.microsoft.com/office/powerpoint/2010/main" val="2419609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693B8-8B26-435C-A176-860C6D960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800" dirty="0"/>
              <a:t>		                US/Canada CBR</a:t>
            </a:r>
            <a:br>
              <a:rPr lang="en-US" sz="2800" dirty="0"/>
            </a:br>
            <a:r>
              <a:rPr lang="en-US" sz="2800" dirty="0"/>
              <a:t>				   </a:t>
            </a:r>
            <a:r>
              <a:rPr lang="en-US" sz="2000" dirty="0"/>
              <a:t>MBPD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7CE007-82E4-4C40-90BF-E5FF4653E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EE1C34-69FD-4514-A723-DC72157BDFC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915014-F6A6-4B0A-AE3C-49E8B89F568D}"/>
              </a:ext>
            </a:extLst>
          </p:cNvPr>
          <p:cNvSpPr txBox="1"/>
          <p:nvPr/>
        </p:nvSpPr>
        <p:spPr>
          <a:xfrm>
            <a:off x="685800" y="6172200"/>
            <a:ext cx="914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 - EIA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2CBD932-D255-BD47-B96D-7C34E4DAE2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054509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33873-2FD5-81B8-CE56-410B6F7A5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Bakken CBR Destinations - %</a:t>
            </a:r>
            <a:br>
              <a:rPr lang="en-US" sz="2800" dirty="0"/>
            </a:br>
            <a:r>
              <a:rPr lang="en-US" sz="2000" dirty="0"/>
              <a:t>Bakken = approximately 90% of US Total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C56F57-B49E-C803-9BDB-6630A6C97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36A447C-578F-71A0-8587-BAB8740580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141481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947D01D-1C5A-72BA-4A68-7C8364E560CD}"/>
              </a:ext>
            </a:extLst>
          </p:cNvPr>
          <p:cNvSpPr txBox="1"/>
          <p:nvPr/>
        </p:nvSpPr>
        <p:spPr>
          <a:xfrm>
            <a:off x="533400" y="6096000"/>
            <a:ext cx="1447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Source: EIA</a:t>
            </a:r>
          </a:p>
        </p:txBody>
      </p:sp>
    </p:spTree>
    <p:extLst>
      <p:ext uri="{BB962C8B-B14F-4D97-AF65-F5344CB8AC3E}">
        <p14:creationId xmlns:p14="http://schemas.microsoft.com/office/powerpoint/2010/main" val="2645831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2800" dirty="0">
                <a:cs typeface="Arial" panose="020B0604020202020204" pitchFamily="34" charset="0"/>
              </a:rPr>
              <a:t>Highlights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28600" y="914400"/>
            <a:ext cx="8763001" cy="5486400"/>
          </a:xfrm>
        </p:spPr>
        <p:txBody>
          <a:bodyPr rtlCol="0">
            <a:no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Global crude oil production exceeded consumption during 3Q 2022; inventory build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 eia  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US remains #1 crude oil producer; production is down 4.9% from pre-pandemic level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 eia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Average monthly WTI down 26.6% from June high; up 47.9% from 2019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– eia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US refinery input has returned to equal pre-pandemic levels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 eia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US production equals 74.1% of refinery input; Canada is largest import source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– eia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Crude oil exports exceeding imports by 10.3%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 eia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Land rig count has recovered to 4.5% above pre-pandemic levels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– baker hughes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ND crude oil production is down 24.6% from pre-pandemic levels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– eia</a:t>
            </a: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ND CBR rail market share down to 6%; approximately one train per day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ndpa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US and CAN CBR is down 63.8%, US down 66.7%, CAN to US down 60% from 2019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– eia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Bakken CBR represents 90% of US volume; there is some CBR growth in the Rockies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– eia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  <a:spcAft>
                <a:spcPts val="1800"/>
              </a:spcAft>
              <a:defRPr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west coast receives 74.5% and the east coast 24.4% of Bakken CBR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-eia</a:t>
            </a:r>
          </a:p>
          <a:p>
            <a:pPr marL="0" indent="0" fontAlgn="auto">
              <a:spcBef>
                <a:spcPts val="0"/>
              </a:spcBef>
              <a:spcAft>
                <a:spcPts val="1800"/>
              </a:spcAft>
              <a:buNone/>
              <a:defRPr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57188"/>
          </a:xfrm>
        </p:spPr>
        <p:txBody>
          <a:bodyPr/>
          <a:lstStyle/>
          <a:p>
            <a:pPr>
              <a:defRPr/>
            </a:pPr>
            <a:fld id="{CB69BAC9-5C6F-4CF2-AD09-D5CB210BA2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56_master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0000E7"/>
      </a:accent6>
      <a:hlink>
        <a:srgbClr val="FF0000"/>
      </a:hlink>
      <a:folHlink>
        <a:srgbClr val="FFFF00"/>
      </a:folHlink>
    </a:clrScheme>
    <a:fontScheme name="master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>
            <a:alpha val="40000"/>
          </a:schemeClr>
        </a:solidFill>
        <a:ln w="9525" algn="ctr">
          <a:solidFill>
            <a:schemeClr val="tx1"/>
          </a:solidFill>
          <a:round/>
          <a:headEnd/>
          <a:tailEnd/>
        </a:ln>
      </a:spPr>
      <a:bodyPr anchor="ctr"/>
      <a:lstStyle>
        <a:defPPr algn="ctr">
          <a:defRPr sz="1200" b="0" dirty="0" err="1" smtClean="0"/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00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88454"/>
        </a:accent1>
        <a:accent2>
          <a:srgbClr val="2B5681"/>
        </a:accent2>
        <a:accent3>
          <a:srgbClr val="FFFFFF"/>
        </a:accent3>
        <a:accent4>
          <a:srgbClr val="000000"/>
        </a:accent4>
        <a:accent5>
          <a:srgbClr val="ACC2B3"/>
        </a:accent5>
        <a:accent6>
          <a:srgbClr val="264D74"/>
        </a:accent6>
        <a:hlink>
          <a:srgbClr val="E57B11"/>
        </a:hlink>
        <a:folHlink>
          <a:srgbClr val="B426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9_master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0000E7"/>
      </a:accent6>
      <a:hlink>
        <a:srgbClr val="FF0000"/>
      </a:hlink>
      <a:folHlink>
        <a:srgbClr val="FFFF00"/>
      </a:folHlink>
    </a:clrScheme>
    <a:fontScheme name="master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00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88454"/>
        </a:accent1>
        <a:accent2>
          <a:srgbClr val="2B5681"/>
        </a:accent2>
        <a:accent3>
          <a:srgbClr val="FFFFFF"/>
        </a:accent3>
        <a:accent4>
          <a:srgbClr val="000000"/>
        </a:accent4>
        <a:accent5>
          <a:srgbClr val="ACC2B3"/>
        </a:accent5>
        <a:accent6>
          <a:srgbClr val="264D74"/>
        </a:accent6>
        <a:hlink>
          <a:srgbClr val="E57B11"/>
        </a:hlink>
        <a:folHlink>
          <a:srgbClr val="B426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95_master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0000E7"/>
      </a:accent6>
      <a:hlink>
        <a:srgbClr val="FF0000"/>
      </a:hlink>
      <a:folHlink>
        <a:srgbClr val="FFFF00"/>
      </a:folHlink>
    </a:clrScheme>
    <a:fontScheme name="master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00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88454"/>
        </a:accent1>
        <a:accent2>
          <a:srgbClr val="2B5681"/>
        </a:accent2>
        <a:accent3>
          <a:srgbClr val="FFFFFF"/>
        </a:accent3>
        <a:accent4>
          <a:srgbClr val="000000"/>
        </a:accent4>
        <a:accent5>
          <a:srgbClr val="ACC2B3"/>
        </a:accent5>
        <a:accent6>
          <a:srgbClr val="264D74"/>
        </a:accent6>
        <a:hlink>
          <a:srgbClr val="E57B11"/>
        </a:hlink>
        <a:folHlink>
          <a:srgbClr val="B426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master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0000E7"/>
      </a:accent6>
      <a:hlink>
        <a:srgbClr val="FF0000"/>
      </a:hlink>
      <a:folHlink>
        <a:srgbClr val="FFFF00"/>
      </a:folHlink>
    </a:clrScheme>
    <a:fontScheme name="master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00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88454"/>
        </a:accent1>
        <a:accent2>
          <a:srgbClr val="2B5681"/>
        </a:accent2>
        <a:accent3>
          <a:srgbClr val="FFFFFF"/>
        </a:accent3>
        <a:accent4>
          <a:srgbClr val="000000"/>
        </a:accent4>
        <a:accent5>
          <a:srgbClr val="ACC2B3"/>
        </a:accent5>
        <a:accent6>
          <a:srgbClr val="264D74"/>
        </a:accent6>
        <a:hlink>
          <a:srgbClr val="E57B11"/>
        </a:hlink>
        <a:folHlink>
          <a:srgbClr val="B426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3_master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8000"/>
      </a:accent1>
      <a:accent2>
        <a:srgbClr val="0000FF"/>
      </a:accent2>
      <a:accent3>
        <a:srgbClr val="FFFFFF"/>
      </a:accent3>
      <a:accent4>
        <a:srgbClr val="000000"/>
      </a:accent4>
      <a:accent5>
        <a:srgbClr val="AAC0AA"/>
      </a:accent5>
      <a:accent6>
        <a:srgbClr val="0000E7"/>
      </a:accent6>
      <a:hlink>
        <a:srgbClr val="FF0000"/>
      </a:hlink>
      <a:folHlink>
        <a:srgbClr val="FFFF00"/>
      </a:folHlink>
    </a:clrScheme>
    <a:fontScheme name="master templa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master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0066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FF"/>
        </a:accent5>
        <a:accent6>
          <a:srgbClr val="2D2D8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template 1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288454"/>
        </a:accent1>
        <a:accent2>
          <a:srgbClr val="2B5681"/>
        </a:accent2>
        <a:accent3>
          <a:srgbClr val="FFFFFF"/>
        </a:accent3>
        <a:accent4>
          <a:srgbClr val="000000"/>
        </a:accent4>
        <a:accent5>
          <a:srgbClr val="ACC2B3"/>
        </a:accent5>
        <a:accent6>
          <a:srgbClr val="264D74"/>
        </a:accent6>
        <a:hlink>
          <a:srgbClr val="E57B11"/>
        </a:hlink>
        <a:folHlink>
          <a:srgbClr val="B4262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8DD69A1B085B45B3DD74A6EC38685F" ma:contentTypeVersion="1" ma:contentTypeDescription="Create a new document." ma:contentTypeScope="" ma:versionID="2f1644168827dda242f7eb77aca1a41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e96cd673890ad8defac2addd4e3fc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/>
    <Type>10001</Type>
    <SequenceNumber>10000</SequenceNumber>
    <Assembly>Hess.SharePoint.HessConnect.Groups.Provisioning, Version=1.0.0.0, Culture=neutral, PublicKeyToken=3bbf667502b72835</Assembly>
    <Class>Hess.SharePoint.EventReceivers.GroupUpdatesEventReceiver</Class>
    <Data/>
    <Filter/>
  </Receiver>
  <Receiver>
    <Name/>
    <Type>10002</Type>
    <SequenceNumber>10001</SequenceNumber>
    <Assembly>Hess.SharePoint.HessConnect.Groups.Provisioning, Version=1.0.0.0, Culture=neutral, PublicKeyToken=3bbf667502b72835</Assembly>
    <Class>Hess.SharePoint.EventReceivers.GroupUpdatesEventReceiver</Class>
    <Data/>
    <Filter/>
  </Receiver>
  <Receiver>
    <Name/>
    <Type>3</Type>
    <SequenceNumber>10002</SequenceNumber>
    <Assembly>Hess.SharePoint.HessConnect.Groups.Provisioning, Version=1.0.0.0, Culture=neutral, PublicKeyToken=3bbf667502b72835</Assembly>
    <Class>Hess.SharePoint.EventReceivers.GroupUpdatesEventReceiver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ECC2A31-2263-42FB-881C-42BAA21CBA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78588C4-97B9-40FD-B13F-EF431D71E97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68DE8173-46A2-4833-BD07-445A27C66DCB}">
  <ds:schemaRefs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openxmlformats.org/package/2006/metadata/core-properties"/>
  </ds:schemaRefs>
</ds:datastoreItem>
</file>

<file path=customXml/itemProps4.xml><?xml version="1.0" encoding="utf-8"?>
<ds:datastoreItem xmlns:ds="http://schemas.openxmlformats.org/officeDocument/2006/customXml" ds:itemID="{5E616662-F53B-4643-9581-F0F2EA105B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87724</TotalTime>
  <Words>440</Words>
  <Application>Microsoft Office PowerPoint</Application>
  <PresentationFormat>On-screen Show (4:3)</PresentationFormat>
  <Paragraphs>108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9</vt:i4>
      </vt:variant>
    </vt:vector>
  </HeadingPairs>
  <TitlesOfParts>
    <vt:vector size="20" baseType="lpstr">
      <vt:lpstr>Arial</vt:lpstr>
      <vt:lpstr>Calibri</vt:lpstr>
      <vt:lpstr>Franklin Gothic Medium</vt:lpstr>
      <vt:lpstr>56_master template</vt:lpstr>
      <vt:lpstr>79_master template</vt:lpstr>
      <vt:lpstr>95_master template</vt:lpstr>
      <vt:lpstr>1_Default Design</vt:lpstr>
      <vt:lpstr>2_Default Design</vt:lpstr>
      <vt:lpstr>master template</vt:lpstr>
      <vt:lpstr>3_master template</vt:lpstr>
      <vt:lpstr>Office Theme</vt:lpstr>
      <vt:lpstr>Oil Industry Segment Update  Lee K. Johnson Hess Corporation  </vt:lpstr>
      <vt:lpstr>Global Production and Consumption Top Five Producers and WTI Pricing</vt:lpstr>
      <vt:lpstr>Total US Refinery Input and Crude Oil Production MBPD</vt:lpstr>
      <vt:lpstr>US Crude Oil Imports and Exports MBPD</vt:lpstr>
      <vt:lpstr>      Oil Land Rig Count  </vt:lpstr>
      <vt:lpstr>ND Production &amp; Modal Share MBPD</vt:lpstr>
      <vt:lpstr>                  US/Canada CBR        MBPD</vt:lpstr>
      <vt:lpstr>Bakken CBR Destinations - % Bakken = approximately 90% of US Total</vt:lpstr>
      <vt:lpstr>Highlights</vt:lpstr>
    </vt:vector>
  </TitlesOfParts>
  <Company>Hess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thomas.dransfield@hess.com</dc:creator>
  <cp:lastModifiedBy>Lee Johnson</cp:lastModifiedBy>
  <cp:revision>2102</cp:revision>
  <cp:lastPrinted>2022-10-20T14:16:15Z</cp:lastPrinted>
  <dcterms:created xsi:type="dcterms:W3CDTF">2012-11-07T18:31:18Z</dcterms:created>
  <dcterms:modified xsi:type="dcterms:W3CDTF">2022-10-21T13:58:42Z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0x010100E48DD69A1B085B45B3DD74A6EC38685F</vt:lpwstr>
  </property>
</Properties>
</file>