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78" r:id="rId3"/>
    <p:sldId id="280" r:id="rId4"/>
    <p:sldId id="279" r:id="rId5"/>
    <p:sldId id="273" r:id="rId6"/>
    <p:sldId id="277" r:id="rId7"/>
    <p:sldId id="276" r:id="rId8"/>
    <p:sldId id="28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Huston" initials="MH" lastIdx="1" clrIdx="0">
    <p:extLst>
      <p:ext uri="{19B8F6BF-5375-455C-9EA6-DF929625EA0E}">
        <p15:presenceInfo xmlns:p15="http://schemas.microsoft.com/office/powerpoint/2012/main" userId="S::MARK.HUSTON@ldc.com::603f1891-76a0-4f99-98ab-1d080dbd79e9" providerId="AD"/>
      </p:ext>
    </p:extLst>
  </p:cmAuthor>
  <p:cmAuthor id="2" name="Eliason, Jeff" initials="EJ" lastIdx="1" clrIdx="1">
    <p:extLst>
      <p:ext uri="{19B8F6BF-5375-455C-9EA6-DF929625EA0E}">
        <p15:presenceInfo xmlns:p15="http://schemas.microsoft.com/office/powerpoint/2012/main" userId="S::Jeff.Eliason@chsinc.com::8aeaed1e-81c6-4d09-8aa8-893856a01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Ethanol</a:t>
            </a:r>
            <a:r>
              <a:rPr lang="en-US" baseline="0"/>
              <a:t> Production vs Exports (kbd)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Sheet1!$F$6</c:f>
              <c:strCache>
                <c:ptCount val="1"/>
                <c:pt idx="0">
                  <c:v>Production (kbd)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Sheet1!$D$7:$D$18</c:f>
              <c:numCache>
                <c:formatCode>[$-409]mmm\-yy;@</c:formatCode>
                <c:ptCount val="1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</c:numCache>
            </c:numRef>
          </c:cat>
          <c:val>
            <c:numRef>
              <c:f>Sheet1!$F$7:$F$18</c:f>
              <c:numCache>
                <c:formatCode>0</c:formatCode>
                <c:ptCount val="12"/>
                <c:pt idx="0">
                  <c:v>925</c:v>
                </c:pt>
                <c:pt idx="1">
                  <c:v>918</c:v>
                </c:pt>
                <c:pt idx="2">
                  <c:v>918</c:v>
                </c:pt>
                <c:pt idx="3">
                  <c:v>904</c:v>
                </c:pt>
                <c:pt idx="4">
                  <c:v>909</c:v>
                </c:pt>
                <c:pt idx="5">
                  <c:v>885</c:v>
                </c:pt>
                <c:pt idx="6">
                  <c:v>894</c:v>
                </c:pt>
                <c:pt idx="7">
                  <c:v>907</c:v>
                </c:pt>
                <c:pt idx="8">
                  <c:v>935.86666666666667</c:v>
                </c:pt>
                <c:pt idx="9">
                  <c:v>1085.25</c:v>
                </c:pt>
                <c:pt idx="10">
                  <c:v>1100</c:v>
                </c:pt>
                <c:pt idx="11">
                  <c:v>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12-499F-9739-EBD3B3A74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629368"/>
        <c:axId val="1195625760"/>
      </c:lineChart>
      <c:lineChart>
        <c:grouping val="standar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Exports (kbd)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Sheet1!$D$7:$D$18</c:f>
              <c:numCache>
                <c:formatCode>[$-409]mmm\-yy;@</c:formatCode>
                <c:ptCount val="1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</c:numCache>
            </c:numRef>
          </c:cat>
          <c:val>
            <c:numRef>
              <c:f>Sheet1!$E$7:$E$18</c:f>
              <c:numCache>
                <c:formatCode>0</c:formatCode>
                <c:ptCount val="12"/>
                <c:pt idx="0">
                  <c:v>126.34581727306454</c:v>
                </c:pt>
                <c:pt idx="1">
                  <c:v>87.358145715647098</c:v>
                </c:pt>
                <c:pt idx="2">
                  <c:v>102.01895810975424</c:v>
                </c:pt>
                <c:pt idx="3">
                  <c:v>90.399132292341292</c:v>
                </c:pt>
                <c:pt idx="4">
                  <c:v>53.995510027871489</c:v>
                </c:pt>
                <c:pt idx="5">
                  <c:v>64.920640245674619</c:v>
                </c:pt>
                <c:pt idx="6">
                  <c:v>39.652797566666678</c:v>
                </c:pt>
                <c:pt idx="7">
                  <c:v>61.787240712596024</c:v>
                </c:pt>
                <c:pt idx="8">
                  <c:v>60.189331015603166</c:v>
                </c:pt>
                <c:pt idx="9">
                  <c:v>89.972175576152082</c:v>
                </c:pt>
                <c:pt idx="10">
                  <c:v>62.953355108928569</c:v>
                </c:pt>
                <c:pt idx="11">
                  <c:v>90.00910701376344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12-499F-9739-EBD3B3A74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005256"/>
        <c:axId val="1128010176"/>
      </c:lineChart>
      <c:dateAx>
        <c:axId val="119562936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625760"/>
        <c:crosses val="autoZero"/>
        <c:auto val="1"/>
        <c:lblOffset val="100"/>
        <c:baseTimeUnit val="months"/>
      </c:dateAx>
      <c:valAx>
        <c:axId val="1195625760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Ethanol</a:t>
                </a:r>
                <a:r>
                  <a:rPr lang="en-US" baseline="0" dirty="0"/>
                  <a:t> Production (MBPD)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629368"/>
        <c:crosses val="autoZero"/>
        <c:crossBetween val="between"/>
      </c:valAx>
      <c:valAx>
        <c:axId val="11280101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Ethanol</a:t>
                </a:r>
                <a:r>
                  <a:rPr lang="en-US" baseline="0" dirty="0"/>
                  <a:t> Exports (MBPD)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005256"/>
        <c:crosses val="max"/>
        <c:crossBetween val="between"/>
      </c:valAx>
      <c:dateAx>
        <c:axId val="1128005256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12801017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Bio + RD Feedstock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table_2d!$N$6</c:f>
              <c:strCache>
                <c:ptCount val="1"/>
                <c:pt idx="0">
                  <c:v>Total Feedstock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table_2d!$M$7:$M$14</c:f>
              <c:numCache>
                <c:formatCode>[$-409]mmm\-yy;@</c:formatCode>
                <c:ptCount val="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</c:numCache>
            </c:numRef>
          </c:cat>
          <c:val>
            <c:numRef>
              <c:f>table_2d!$N$7:$N$14</c:f>
              <c:numCache>
                <c:formatCode>_(* #,##0_);_(* \(#,##0\);_(* "-"??_);_(@_)</c:formatCode>
                <c:ptCount val="8"/>
                <c:pt idx="0">
                  <c:v>1417.9589999999998</c:v>
                </c:pt>
                <c:pt idx="1">
                  <c:v>1206.9213805391</c:v>
                </c:pt>
                <c:pt idx="2">
                  <c:v>1551.5733432999998</c:v>
                </c:pt>
                <c:pt idx="3">
                  <c:v>1425.1559999999997</c:v>
                </c:pt>
                <c:pt idx="4">
                  <c:v>1619.704</c:v>
                </c:pt>
                <c:pt idx="5">
                  <c:v>1490.259</c:v>
                </c:pt>
                <c:pt idx="6">
                  <c:v>1758.5989999999999</c:v>
                </c:pt>
                <c:pt idx="7">
                  <c:v>1721.0910000000001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F-4923-9F6B-B59140F39DD0}"/>
            </c:ext>
          </c:extLst>
        </c:ser>
        <c:ser>
          <c:idx val="2"/>
          <c:order val="2"/>
          <c:tx>
            <c:strRef>
              <c:f>table_2d!$P$6</c:f>
              <c:strCache>
                <c:ptCount val="1"/>
                <c:pt idx="0">
                  <c:v>SBO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table_2d!$M$7:$M$14</c:f>
              <c:numCache>
                <c:formatCode>[$-409]mmm\-yy;@</c:formatCode>
                <c:ptCount val="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</c:numCache>
            </c:numRef>
          </c:cat>
          <c:val>
            <c:numRef>
              <c:f>table_2d!$P$7:$P$14</c:f>
              <c:numCache>
                <c:formatCode>General</c:formatCode>
                <c:ptCount val="8"/>
                <c:pt idx="0">
                  <c:v>682.87599999999998</c:v>
                </c:pt>
                <c:pt idx="1">
                  <c:v>552.22799999999995</c:v>
                </c:pt>
                <c:pt idx="2">
                  <c:v>740.35334330000001</c:v>
                </c:pt>
                <c:pt idx="3">
                  <c:v>699.93299999999999</c:v>
                </c:pt>
                <c:pt idx="4">
                  <c:v>787.56200000000001</c:v>
                </c:pt>
                <c:pt idx="5">
                  <c:v>663.33</c:v>
                </c:pt>
                <c:pt idx="6">
                  <c:v>791.97900000000004</c:v>
                </c:pt>
                <c:pt idx="7">
                  <c:v>814.73500000000001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F-4923-9F6B-B59140F39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488992"/>
        <c:axId val="11354906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table_2d!$O$6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table_2d!$M$7:$M$14</c15:sqref>
                        </c15:formulaRef>
                      </c:ext>
                    </c:extLst>
                    <c:numCache>
                      <c:formatCode>[$-409]mmm\-yy;@</c:formatCode>
                      <c:ptCount val="8"/>
                      <c:pt idx="0">
                        <c:v>44197</c:v>
                      </c:pt>
                      <c:pt idx="1">
                        <c:v>44228</c:v>
                      </c:pt>
                      <c:pt idx="2">
                        <c:v>44256</c:v>
                      </c:pt>
                      <c:pt idx="3">
                        <c:v>44287</c:v>
                      </c:pt>
                      <c:pt idx="4">
                        <c:v>44317</c:v>
                      </c:pt>
                      <c:pt idx="5">
                        <c:v>44348</c:v>
                      </c:pt>
                      <c:pt idx="6">
                        <c:v>44378</c:v>
                      </c:pt>
                      <c:pt idx="7">
                        <c:v>44409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table_2d!$O$7:$O$14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6CF-4923-9F6B-B59140F39DD0}"/>
                  </c:ext>
                </c:extLst>
              </c15:ser>
            </c15:filteredBarSeries>
          </c:ext>
        </c:extLst>
      </c:barChart>
      <c:dateAx>
        <c:axId val="113548899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490632"/>
        <c:crosses val="autoZero"/>
        <c:auto val="1"/>
        <c:lblOffset val="100"/>
        <c:baseTimeUnit val="months"/>
      </c:dateAx>
      <c:valAx>
        <c:axId val="113549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48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15T15:20:04.206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617" y="2880000"/>
            <a:ext cx="7089231" cy="972000"/>
          </a:xfrm>
        </p:spPr>
        <p:txBody>
          <a:bodyPr>
            <a:noAutofit/>
          </a:bodyPr>
          <a:lstStyle>
            <a:lvl1pPr>
              <a:defRPr sz="332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90217" y="0"/>
            <a:ext cx="11076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78" y="4849202"/>
            <a:ext cx="648991" cy="145694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64309" y="3996000"/>
            <a:ext cx="7089231" cy="324000"/>
          </a:xfrm>
        </p:spPr>
        <p:txBody>
          <a:bodyPr/>
          <a:lstStyle>
            <a:lvl1pPr>
              <a:lnSpc>
                <a:spcPts val="2215"/>
              </a:lnSpc>
              <a:spcBef>
                <a:spcPts val="0"/>
              </a:spcBef>
              <a:defRPr sz="1846" b="0" i="0" baseline="0">
                <a:solidFill>
                  <a:srgbClr val="5C6670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617" y="4392000"/>
            <a:ext cx="7089231" cy="324000"/>
          </a:xfrm>
        </p:spPr>
        <p:txBody>
          <a:bodyPr/>
          <a:lstStyle>
            <a:lvl1pPr>
              <a:lnSpc>
                <a:spcPts val="1329"/>
              </a:lnSpc>
              <a:spcBef>
                <a:spcPts val="0"/>
              </a:spcBef>
              <a:defRPr sz="1108" b="0" i="0" baseline="0">
                <a:solidFill>
                  <a:srgbClr val="5C6670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 dirty="0"/>
              <a:t>Location  / day / month / year</a:t>
            </a:r>
          </a:p>
        </p:txBody>
      </p:sp>
    </p:spTree>
    <p:extLst>
      <p:ext uri="{BB962C8B-B14F-4D97-AF65-F5344CB8AC3E}">
        <p14:creationId xmlns:p14="http://schemas.microsoft.com/office/powerpoint/2010/main" val="5160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7" name="Picture 6" descr="coffee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7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7" name="Picture 6" descr="mombasa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8" name="Picture 7" descr="asset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-1"/>
            <a:ext cx="398975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1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8" name="Picture 7" descr="plant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4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8" name="Picture 7" descr="stairs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3292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967" y="1538290"/>
            <a:ext cx="11309187" cy="4747311"/>
          </a:xfrm>
        </p:spPr>
        <p:txBody>
          <a:bodyPr>
            <a:noAutofit/>
          </a:bodyPr>
          <a:lstStyle>
            <a:lvl1pPr>
              <a:defRPr sz="1292" b="0"/>
            </a:lvl1pPr>
            <a:lvl2pPr marL="165593" indent="-165593">
              <a:buFont typeface="Wingdings" pitchFamily="2" charset="2"/>
              <a:buChar char="§"/>
              <a:defRPr sz="1292"/>
            </a:lvl2pPr>
            <a:lvl3pPr marL="332651" indent="-167058">
              <a:defRPr sz="1108"/>
            </a:lvl3pPr>
            <a:lvl4pPr marL="498243" indent="-165593">
              <a:defRPr/>
            </a:lvl4pPr>
            <a:lvl5pPr marL="665301" indent="-167058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1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7" y="1538290"/>
            <a:ext cx="11309187" cy="4747311"/>
          </a:xfrm>
        </p:spPr>
        <p:txBody>
          <a:bodyPr>
            <a:noAutofit/>
          </a:bodyPr>
          <a:lstStyle>
            <a:lvl1pPr>
              <a:defRPr sz="1292" b="1"/>
            </a:lvl1pPr>
            <a:lvl2pPr marL="165593" indent="-165593">
              <a:buFont typeface="Wingdings" pitchFamily="2" charset="2"/>
              <a:buChar char="§"/>
              <a:defRPr sz="1292"/>
            </a:lvl2pPr>
            <a:lvl3pPr marL="332651" indent="-167058">
              <a:defRPr sz="1108"/>
            </a:lvl3pPr>
            <a:lvl4pPr marL="498243" indent="-165593">
              <a:defRPr/>
            </a:lvl4pPr>
            <a:lvl5pPr marL="665301" indent="-167058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1939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US" dirty="0">
                <a:latin typeface="Arial" charset="0"/>
                <a:cs typeface="Arial" charset="0"/>
              </a:rPr>
              <a:t>Body Subheading Arial 14pt Bold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54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36001" y="2026542"/>
            <a:ext cx="5426153" cy="427107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z="1108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5593" lvl="1" indent="-165593"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32651" lvl="2" indent="-167058"/>
            <a:r>
              <a:rPr lang="en-US"/>
              <a:t>Third level</a:t>
            </a:r>
          </a:p>
          <a:p>
            <a:pPr marL="498243" lvl="3"/>
            <a:r>
              <a:rPr lang="en-US"/>
              <a:t>Fourth level</a:t>
            </a:r>
          </a:p>
          <a:p>
            <a:pPr marL="665301" lvl="4" indent="-167058"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2968" y="2027237"/>
            <a:ext cx="5422232" cy="42703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39905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322199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453292" y="2027237"/>
            <a:ext cx="11308861" cy="42703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3292" y="1538289"/>
            <a:ext cx="11297432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9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452968" y="2027239"/>
            <a:ext cx="5439832" cy="427037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6335263" y="2027239"/>
            <a:ext cx="5459445" cy="427037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3293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335587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46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3292" y="1538289"/>
            <a:ext cx="11297432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8"/>
          </p:nvPr>
        </p:nvSpPr>
        <p:spPr>
          <a:xfrm>
            <a:off x="453293" y="2027240"/>
            <a:ext cx="11324492" cy="42703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36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24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7" name="Picture 6" descr="ghent-breaker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-1"/>
            <a:ext cx="398975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6800" y="6413953"/>
            <a:ext cx="53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23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969" y="1106489"/>
            <a:ext cx="11324017" cy="5179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DC_logo_V2_WHITE_362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640" y="253811"/>
            <a:ext cx="1086061" cy="4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/>
  <p:txStyles>
    <p:titleStyle>
      <a:lvl1pPr algn="l" defTabSz="844083" rtl="0" eaLnBrk="1" latinLnBrk="0" hangingPunct="1">
        <a:lnSpc>
          <a:spcPct val="100000"/>
        </a:lnSpc>
        <a:spcBef>
          <a:spcPct val="0"/>
        </a:spcBef>
        <a:buNone/>
        <a:defRPr sz="2215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844083" rtl="0" eaLnBrk="1" latinLnBrk="0" hangingPunct="1">
        <a:spcBef>
          <a:spcPct val="20000"/>
        </a:spcBef>
        <a:buFont typeface="Arial" pitchFamily="34" charset="0"/>
        <a:buNone/>
        <a:tabLst/>
        <a:defRPr sz="1292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844083" rtl="0" eaLnBrk="1" latinLnBrk="0" hangingPunct="1">
        <a:spcBef>
          <a:spcPct val="20000"/>
        </a:spcBef>
        <a:buFont typeface="Arial" pitchFamily="34" charset="0"/>
        <a:buNone/>
        <a:defRPr sz="129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46542" indent="-146542" algn="l" defTabSz="844083" rtl="0" eaLnBrk="1" latinLnBrk="0" hangingPunct="1">
        <a:spcBef>
          <a:spcPct val="20000"/>
        </a:spcBef>
        <a:buFont typeface="Arial" pitchFamily="34" charset="0"/>
        <a:buChar char="•"/>
        <a:defRPr sz="129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12135" indent="-165593" algn="l" defTabSz="844083" rtl="0" eaLnBrk="1" latinLnBrk="0" hangingPunct="1">
        <a:spcBef>
          <a:spcPct val="20000"/>
        </a:spcBef>
        <a:buFont typeface="Arial" pitchFamily="34" charset="0"/>
        <a:buChar char="–"/>
        <a:defRPr sz="110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64539" indent="-139215" algn="l" defTabSz="844083" rtl="0" eaLnBrk="1" latinLnBrk="0" hangingPunct="1">
        <a:spcBef>
          <a:spcPct val="20000"/>
        </a:spcBef>
        <a:buFont typeface="Arial" pitchFamily="34" charset="0"/>
        <a:buChar char="»"/>
        <a:defRPr sz="110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1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73876" y="2032462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r>
              <a:rPr lang="en-US" sz="4000" b="0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RETAC – November 16, 2021</a:t>
            </a:r>
          </a:p>
          <a:p>
            <a:endParaRPr lang="en-US" sz="1600" b="0" dirty="0"/>
          </a:p>
          <a:p>
            <a:r>
              <a:rPr lang="en-US" sz="2000" b="0" dirty="0"/>
              <a:t>Mark Huston</a:t>
            </a:r>
          </a:p>
          <a:p>
            <a:r>
              <a:rPr lang="en-US" sz="2000" b="0" dirty="0"/>
              <a:t>Louis Dreyfus Company LLC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297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65A8A-3EEC-4E63-8056-D87F2B38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2</a:t>
            </a:fld>
            <a:endParaRPr lang="en-US">
              <a:solidFill>
                <a:srgbClr val="32556E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2324CB-D634-4A9B-86EC-1A2D4644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7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0FAB0-BBB0-4AF2-B4EC-CB16F27F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3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7396B5-CC4A-474A-9F26-DDFC441A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7525AF-96FB-458D-86C4-34E06D59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3"/>
            <a:ext cx="12192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5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3DB23-0AA2-4C1E-9C7B-6A4376AA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4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F60EA-2137-475C-9642-1B9824BC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CC7871-1348-43D4-A049-73C5D3A8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7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C16D7-6D0E-4151-8FC1-C1A359FF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5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24B37-E867-4F22-AEC7-874CC3C673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0A3C3-0F9A-4BC7-AE47-80625AE4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GROSS MARGIN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A48659-05AB-4D8E-BDE8-9A898EF53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6">
            <a:extLst>
              <a:ext uri="{FF2B5EF4-FFF2-40B4-BE49-F238E27FC236}">
                <a16:creationId xmlns:a16="http://schemas.microsoft.com/office/drawing/2014/main" id="{08B17443-DFE5-4E4E-ADCF-FB51AD4E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9" y="963876"/>
            <a:ext cx="11442461" cy="532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7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AC73E-C5F3-40F0-B48F-5B027070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6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B69A1-6CFB-4ED7-9568-A778E8FB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Intransit</a:t>
            </a:r>
            <a:r>
              <a:rPr lang="en-US" dirty="0"/>
              <a:t> Inventory vs Railroad Performance Indicators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28211-6A5A-4BAE-AFFE-F88C6AFB2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955"/>
            <a:ext cx="12192000" cy="60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5CF61-2109-4638-9D75-A06117D9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7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4B16D-4912-4B62-9354-14CC5F9F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Production vs Exports (</a:t>
            </a:r>
            <a:r>
              <a:rPr lang="en-US" dirty="0" err="1"/>
              <a:t>kbd</a:t>
            </a:r>
            <a:r>
              <a:rPr lang="en-US" dirty="0"/>
              <a:t>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5F592E-B373-4232-9372-8A2DF880B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975860"/>
              </p:ext>
            </p:extLst>
          </p:nvPr>
        </p:nvGraphicFramePr>
        <p:xfrm>
          <a:off x="0" y="830424"/>
          <a:ext cx="12192000" cy="501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0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A7A33-04F7-4280-9051-C240012A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8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1387D-7BC4-4756-8EC0-73ED41B6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BIOFUELS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819C21-5F8F-4661-90DC-541825497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344294"/>
              </p:ext>
            </p:extLst>
          </p:nvPr>
        </p:nvGraphicFramePr>
        <p:xfrm>
          <a:off x="1" y="849086"/>
          <a:ext cx="12192000" cy="503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65D879-E218-4609-A2F8-4724E5D0C2DD}"/>
              </a:ext>
            </a:extLst>
          </p:cNvPr>
          <p:cNvSpPr txBox="1"/>
          <p:nvPr/>
        </p:nvSpPr>
        <p:spPr>
          <a:xfrm>
            <a:off x="1461477" y="6142892"/>
            <a:ext cx="867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Production was 225 MM Gallons combined Biodiesel and Renewable Diesel</a:t>
            </a:r>
          </a:p>
        </p:txBody>
      </p:sp>
    </p:spTree>
    <p:extLst>
      <p:ext uri="{BB962C8B-B14F-4D97-AF65-F5344CB8AC3E}">
        <p14:creationId xmlns:p14="http://schemas.microsoft.com/office/powerpoint/2010/main" val="48819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9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1600200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252413"/>
            <a:ext cx="6313488" cy="457200"/>
          </a:xfrm>
        </p:spPr>
        <p:txBody>
          <a:bodyPr>
            <a:normAutofit/>
          </a:bodyPr>
          <a:lstStyle/>
          <a:p>
            <a:r>
              <a:rPr lang="en-GB" dirty="0"/>
              <a:t>SUMMARY OF BIOFUELS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42443"/>
            <a:ext cx="12192000" cy="891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>
              <a:latin typeface="Arial"/>
              <a:ea typeface="ヒラギノ角ゴ Pro W3" pitchFamily="125" charset="-128"/>
              <a:cs typeface="Arial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Ethanol production increased to pre covid levels as has gas consumption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Ethanol exports thru July 870MGals, Strong exports projected now thru 1</a:t>
            </a:r>
            <a:r>
              <a:rPr lang="en-US" sz="2000" baseline="30000" dirty="0">
                <a:latin typeface="Arial"/>
                <a:ea typeface="ヒラギノ角ゴ Pro W3" pitchFamily="125" charset="-128"/>
                <a:cs typeface="Arial"/>
              </a:rPr>
              <a:t>st</a:t>
            </a: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 quarter 2022 at a 1.5mm Gal pace/month 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Margins in ethanol have significantly improved from negative levels during pandemic. Margins are all in the nearby curve, 30-45 day, with forward curve above breakeven levels but significantly less that nearby margins  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Lease car supply very tight and getting very expensive. Federal mandate on DOT 111”s approaching in 2023. 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Bio and Renewable Diesel margins- Given the rally in cash BO prices ( futures and refined) renewable margins have remained suppressed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Renewable Diesel will see an additional 1.0 </a:t>
            </a:r>
            <a:r>
              <a:rPr lang="en-US" sz="2000" dirty="0" err="1">
                <a:latin typeface="Arial"/>
                <a:ea typeface="ヒラギノ角ゴ Pro W3" pitchFamily="125" charset="-128"/>
                <a:cs typeface="Arial"/>
              </a:rPr>
              <a:t>bil</a:t>
            </a: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 gal of capacity come online (&gt;100% increase) over the next couple years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Rail service is one of the biggest risks facing renewals today. PSR cost cutting has devasted crew base and other rail resources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Arial"/>
                <a:ea typeface="ヒラギノ角ゴ Pro W3" pitchFamily="125" charset="-128"/>
                <a:cs typeface="Arial"/>
              </a:rPr>
              <a:t>Federal vaccine mandate looming over all companies, with 100 or more employees, could be catastrophic to all industries but especially so to rail carriers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dirty="0">
              <a:latin typeface="Arial"/>
              <a:ea typeface="ヒラギノ角ゴ Pro W3" pitchFamily="125" charset="-128"/>
              <a:cs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dirty="0">
              <a:latin typeface="Arial"/>
              <a:ea typeface="ヒラギノ角ゴ Pro W3" pitchFamily="125" charset="-128"/>
              <a:cs typeface="Arial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Arial"/>
              <a:ea typeface="ヒラギノ角ゴ Pro W3" pitchFamily="125" charset="-128"/>
              <a:cs typeface="Arial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Arial"/>
              <a:ea typeface="ヒラギノ角ゴ Pro W3" pitchFamily="125" charset="-128"/>
              <a:cs typeface="Arial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Arial"/>
              <a:ea typeface="ヒラギノ角ゴ Pro W3" pitchFamily="125" charset="-128"/>
              <a:cs typeface="Arial"/>
            </a:endParaRP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Arial"/>
              <a:ea typeface="ヒラギノ角ゴ Pro W3" pitchFamily="125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0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DC_Template_A4_format_v2">
  <a:themeElements>
    <a:clrScheme name="Custom 20">
      <a:dk1>
        <a:sysClr val="windowText" lastClr="000000"/>
      </a:dk1>
      <a:lt1>
        <a:sysClr val="window" lastClr="FFFFFF"/>
      </a:lt1>
      <a:dk2>
        <a:srgbClr val="C9B8A8"/>
      </a:dk2>
      <a:lt2>
        <a:srgbClr val="98C0B8"/>
      </a:lt2>
      <a:accent1>
        <a:srgbClr val="32556E"/>
      </a:accent1>
      <a:accent2>
        <a:srgbClr val="5D465C"/>
      </a:accent2>
      <a:accent3>
        <a:srgbClr val="97B8DB"/>
      </a:accent3>
      <a:accent4>
        <a:srgbClr val="599536"/>
      </a:accent4>
      <a:accent5>
        <a:srgbClr val="4A4E72"/>
      </a:accent5>
      <a:accent6>
        <a:srgbClr val="66AB9A"/>
      </a:accent6>
      <a:hlink>
        <a:srgbClr val="32556E"/>
      </a:hlink>
      <a:folHlink>
        <a:srgbClr val="98C0B8"/>
      </a:folHlink>
    </a:clrScheme>
    <a:fontScheme name="Boone -LD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258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Georgia</vt:lpstr>
      <vt:lpstr>Wingdings</vt:lpstr>
      <vt:lpstr>LDC_Template_A4_format_v2</vt:lpstr>
      <vt:lpstr>PowerPoint Presentation</vt:lpstr>
      <vt:lpstr>PowerPoint Presentation</vt:lpstr>
      <vt:lpstr>PowerPoint Presentation</vt:lpstr>
      <vt:lpstr>PowerPoint Presentation</vt:lpstr>
      <vt:lpstr>ETHANOL GROSS MARGIN</vt:lpstr>
      <vt:lpstr>Intransit Inventory vs Railroad Performance Indicators</vt:lpstr>
      <vt:lpstr>Ethanol Production vs Exports (kbd)</vt:lpstr>
      <vt:lpstr>SUMMARY OF BIOFUELS</vt:lpstr>
      <vt:lpstr>SUMMARY OF BIOFUELS</vt:lpstr>
    </vt:vector>
  </TitlesOfParts>
  <Company>Louis Dreyfus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Brown</dc:creator>
  <cp:lastModifiedBy>Mark Huston</cp:lastModifiedBy>
  <cp:revision>52</cp:revision>
  <dcterms:created xsi:type="dcterms:W3CDTF">2020-09-21T16:45:36Z</dcterms:created>
  <dcterms:modified xsi:type="dcterms:W3CDTF">2021-11-16T02:56:54Z</dcterms:modified>
</cp:coreProperties>
</file>