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66" r:id="rId3"/>
    <p:sldId id="267" r:id="rId4"/>
    <p:sldId id="268" r:id="rId5"/>
    <p:sldId id="270" r:id="rId6"/>
    <p:sldId id="269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4617" y="2880000"/>
            <a:ext cx="7089231" cy="972000"/>
          </a:xfrm>
        </p:spPr>
        <p:txBody>
          <a:bodyPr>
            <a:noAutofit/>
          </a:bodyPr>
          <a:lstStyle>
            <a:lvl1pPr>
              <a:defRPr sz="3323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90217" y="0"/>
            <a:ext cx="11076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278" y="4849202"/>
            <a:ext cx="648991" cy="145694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64309" y="3996000"/>
            <a:ext cx="7089231" cy="324000"/>
          </a:xfrm>
        </p:spPr>
        <p:txBody>
          <a:bodyPr/>
          <a:lstStyle>
            <a:lvl1pPr>
              <a:lnSpc>
                <a:spcPts val="2215"/>
              </a:lnSpc>
              <a:spcBef>
                <a:spcPts val="0"/>
              </a:spcBef>
              <a:defRPr sz="1846" b="0" i="0" baseline="0">
                <a:solidFill>
                  <a:srgbClr val="5C6670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64617" y="4392000"/>
            <a:ext cx="7089231" cy="324000"/>
          </a:xfrm>
        </p:spPr>
        <p:txBody>
          <a:bodyPr/>
          <a:lstStyle>
            <a:lvl1pPr>
              <a:lnSpc>
                <a:spcPts val="1329"/>
              </a:lnSpc>
              <a:spcBef>
                <a:spcPts val="0"/>
              </a:spcBef>
              <a:defRPr sz="1108" b="0" i="0" baseline="0">
                <a:solidFill>
                  <a:srgbClr val="5C6670"/>
                </a:solidFill>
                <a:latin typeface="Georgia" pitchFamily="18" charset="0"/>
              </a:defRPr>
            </a:lvl1pPr>
            <a:lvl2pPr>
              <a:defRPr>
                <a:solidFill>
                  <a:srgbClr val="5C6670"/>
                </a:solidFill>
              </a:defRPr>
            </a:lvl2pPr>
            <a:lvl3pPr>
              <a:defRPr>
                <a:solidFill>
                  <a:srgbClr val="5C6670"/>
                </a:solidFill>
              </a:defRPr>
            </a:lvl3pPr>
            <a:lvl4pPr>
              <a:defRPr>
                <a:solidFill>
                  <a:srgbClr val="5C6670"/>
                </a:solidFill>
              </a:defRPr>
            </a:lvl4pPr>
            <a:lvl5pPr>
              <a:defRPr>
                <a:solidFill>
                  <a:srgbClr val="5C6670"/>
                </a:solidFill>
              </a:defRPr>
            </a:lvl5pPr>
          </a:lstStyle>
          <a:p>
            <a:pPr lvl="0"/>
            <a:r>
              <a:rPr lang="en-US" dirty="0"/>
              <a:t>Location  / day / month / year</a:t>
            </a:r>
          </a:p>
        </p:txBody>
      </p:sp>
    </p:spTree>
    <p:extLst>
      <p:ext uri="{BB962C8B-B14F-4D97-AF65-F5344CB8AC3E}">
        <p14:creationId xmlns:p14="http://schemas.microsoft.com/office/powerpoint/2010/main" val="5160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7" name="Picture 6" descr="coffee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7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7" name="Picture 6" descr="mombasa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2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8" name="Picture 7" descr="asset01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-1"/>
            <a:ext cx="398975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18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8" name="Picture 7" descr="plant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4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8" name="Picture 7" descr="stairs-breake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0"/>
            <a:ext cx="3989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0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1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3292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967" y="1538290"/>
            <a:ext cx="11309187" cy="4747311"/>
          </a:xfrm>
        </p:spPr>
        <p:txBody>
          <a:bodyPr>
            <a:noAutofit/>
          </a:bodyPr>
          <a:lstStyle>
            <a:lvl1pPr>
              <a:defRPr sz="1292" b="0"/>
            </a:lvl1pPr>
            <a:lvl2pPr marL="165593" indent="-165593">
              <a:buFont typeface="Wingdings" pitchFamily="2" charset="2"/>
              <a:buChar char="§"/>
              <a:defRPr sz="1292"/>
            </a:lvl2pPr>
            <a:lvl3pPr marL="332651" indent="-167058">
              <a:defRPr sz="1108"/>
            </a:lvl3pPr>
            <a:lvl4pPr marL="498243" indent="-165593">
              <a:defRPr/>
            </a:lvl4pPr>
            <a:lvl5pPr marL="665301" indent="-167058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614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967" y="1538290"/>
            <a:ext cx="11309187" cy="4747311"/>
          </a:xfrm>
        </p:spPr>
        <p:txBody>
          <a:bodyPr>
            <a:noAutofit/>
          </a:bodyPr>
          <a:lstStyle>
            <a:lvl1pPr>
              <a:defRPr sz="1292" b="1"/>
            </a:lvl1pPr>
            <a:lvl2pPr marL="165593" indent="-165593">
              <a:buFont typeface="Wingdings" pitchFamily="2" charset="2"/>
              <a:buChar char="§"/>
              <a:defRPr sz="1292"/>
            </a:lvl2pPr>
            <a:lvl3pPr marL="332651" indent="-167058">
              <a:defRPr sz="1108"/>
            </a:lvl3pPr>
            <a:lvl4pPr marL="498243" indent="-165593">
              <a:defRPr/>
            </a:lvl4pPr>
            <a:lvl5pPr marL="665301" indent="-167058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1939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US" dirty="0">
                <a:latin typeface="Arial" charset="0"/>
                <a:cs typeface="Arial" charset="0"/>
              </a:rPr>
              <a:t>Body Subheading Arial 14pt Bold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54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36001" y="2026542"/>
            <a:ext cx="5426153" cy="4271072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z="1108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165593" lvl="1" indent="-165593"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32651" lvl="2" indent="-167058"/>
            <a:r>
              <a:rPr lang="en-US"/>
              <a:t>Third level</a:t>
            </a:r>
          </a:p>
          <a:p>
            <a:pPr marL="498243" lvl="3"/>
            <a:r>
              <a:rPr lang="en-US"/>
              <a:t>Fourth level</a:t>
            </a:r>
          </a:p>
          <a:p>
            <a:pPr marL="665301" lvl="4" indent="-167058">
              <a:tabLst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52968" y="2027237"/>
            <a:ext cx="5422232" cy="42703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39905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322199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453292" y="2027237"/>
            <a:ext cx="11308861" cy="4270375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3292" y="1538289"/>
            <a:ext cx="11297432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9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452968" y="2027239"/>
            <a:ext cx="5439832" cy="427037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6"/>
          </p:nvPr>
        </p:nvSpPr>
        <p:spPr>
          <a:xfrm>
            <a:off x="6335263" y="2027239"/>
            <a:ext cx="5459445" cy="4270374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3293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6335587" y="1538289"/>
            <a:ext cx="5439956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246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2967" y="1106488"/>
            <a:ext cx="11309187" cy="345600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r>
              <a:rPr lang="en-GB" dirty="0">
                <a:latin typeface="Arial" charset="0"/>
                <a:cs typeface="Arial" charset="0"/>
              </a:rPr>
              <a:t>Body Subheading Arial 14pt Bold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53292" y="1538289"/>
            <a:ext cx="11297432" cy="385613"/>
          </a:xfrm>
        </p:spPr>
        <p:txBody>
          <a:bodyPr/>
          <a:lstStyle>
            <a:lvl1pPr>
              <a:spcBef>
                <a:spcPts val="0"/>
              </a:spcBef>
              <a:defRPr sz="1292" b="1">
                <a:solidFill>
                  <a:schemeClr val="accent1"/>
                </a:solidFill>
              </a:defRPr>
            </a:lvl1pPr>
            <a:lvl2pPr>
              <a:defRPr sz="1292" b="1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292" b="0">
                <a:solidFill>
                  <a:schemeClr val="accent1"/>
                </a:solidFill>
              </a:defRPr>
            </a:lvl3pPr>
            <a:lvl4pPr marL="146542" indent="0">
              <a:buNone/>
              <a:defRPr sz="1292" b="0">
                <a:solidFill>
                  <a:schemeClr val="accent1"/>
                </a:solidFill>
              </a:defRPr>
            </a:lvl4pPr>
            <a:lvl5pPr marL="325324" indent="0">
              <a:buNone/>
              <a:defRPr sz="1292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z="1292" b="1" dirty="0">
                <a:solidFill>
                  <a:schemeClr val="accent1"/>
                </a:solidFill>
                <a:ea typeface="MS PGothic" pitchFamily="34" charset="-128"/>
              </a:rPr>
              <a:t>Chart title in Arial 14pt Bold</a:t>
            </a:r>
            <a:endParaRPr lang="en-US" dirty="0"/>
          </a:p>
          <a:p>
            <a:pPr lvl="2"/>
            <a:r>
              <a:rPr lang="en-GB" sz="1292" dirty="0">
                <a:solidFill>
                  <a:schemeClr val="accent1"/>
                </a:solidFill>
                <a:ea typeface="MS PGothic" pitchFamily="34" charset="-128"/>
              </a:rPr>
              <a:t>Subtitle/other text info in Arial 14pt Regular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8"/>
          </p:nvPr>
        </p:nvSpPr>
        <p:spPr>
          <a:xfrm>
            <a:off x="453293" y="2027240"/>
            <a:ext cx="11324492" cy="42703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367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24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173AE-3680-47B5-9E93-A14B3F8736D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64617" y="2879999"/>
            <a:ext cx="5937231" cy="3600000"/>
          </a:xfrm>
        </p:spPr>
        <p:txBody>
          <a:bodyPr/>
          <a:lstStyle>
            <a:lvl1pPr>
              <a:lnSpc>
                <a:spcPts val="3692"/>
              </a:lnSpc>
              <a:spcBef>
                <a:spcPts val="0"/>
              </a:spcBef>
              <a:defRPr sz="3323" b="0" i="0" baseline="0">
                <a:solidFill>
                  <a:schemeClr val="accent1"/>
                </a:solidFill>
                <a:latin typeface="Georgia" pitchFamily="18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Breaker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16" y="540002"/>
            <a:ext cx="1860691" cy="704089"/>
          </a:xfrm>
          <a:prstGeom prst="rect">
            <a:avLst/>
          </a:prstGeom>
        </p:spPr>
      </p:pic>
      <p:pic>
        <p:nvPicPr>
          <p:cNvPr id="7" name="Picture 6" descr="ghent-breakers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2248" y="-1"/>
            <a:ext cx="398975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80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939" y="252000"/>
            <a:ext cx="8418461" cy="457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6800" y="6413953"/>
            <a:ext cx="53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23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4173AE-3680-47B5-9E93-A14B3F8736D1}" type="slidenum">
              <a:rPr lang="en-US" smtClean="0">
                <a:solidFill>
                  <a:srgbClr val="32556E"/>
                </a:solidFill>
              </a:rPr>
              <a:pPr/>
              <a:t>‹#›</a:t>
            </a:fld>
            <a:endParaRPr lang="en-US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969" y="1106489"/>
            <a:ext cx="11324017" cy="5179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DC_logo_V2_WHITE_362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39640" y="253811"/>
            <a:ext cx="1086061" cy="4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4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/>
  <p:txStyles>
    <p:titleStyle>
      <a:lvl1pPr algn="l" defTabSz="844083" rtl="0" eaLnBrk="1" latinLnBrk="0" hangingPunct="1">
        <a:lnSpc>
          <a:spcPct val="100000"/>
        </a:lnSpc>
        <a:spcBef>
          <a:spcPct val="0"/>
        </a:spcBef>
        <a:buNone/>
        <a:defRPr sz="2215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844083" rtl="0" eaLnBrk="1" latinLnBrk="0" hangingPunct="1">
        <a:spcBef>
          <a:spcPct val="20000"/>
        </a:spcBef>
        <a:buFont typeface="Arial" pitchFamily="34" charset="0"/>
        <a:buNone/>
        <a:tabLst/>
        <a:defRPr sz="1292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844083" rtl="0" eaLnBrk="1" latinLnBrk="0" hangingPunct="1">
        <a:spcBef>
          <a:spcPct val="20000"/>
        </a:spcBef>
        <a:buFont typeface="Arial" pitchFamily="34" charset="0"/>
        <a:buNone/>
        <a:defRPr sz="129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46542" indent="-146542" algn="l" defTabSz="844083" rtl="0" eaLnBrk="1" latinLnBrk="0" hangingPunct="1">
        <a:spcBef>
          <a:spcPct val="20000"/>
        </a:spcBef>
        <a:buFont typeface="Arial" pitchFamily="34" charset="0"/>
        <a:buChar char="•"/>
        <a:defRPr sz="1292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12135" indent="-165593" algn="l" defTabSz="844083" rtl="0" eaLnBrk="1" latinLnBrk="0" hangingPunct="1">
        <a:spcBef>
          <a:spcPct val="20000"/>
        </a:spcBef>
        <a:buFont typeface="Arial" pitchFamily="34" charset="0"/>
        <a:buChar char="–"/>
        <a:defRPr sz="110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464539" indent="-139215" algn="l" defTabSz="844083" rtl="0" eaLnBrk="1" latinLnBrk="0" hangingPunct="1">
        <a:spcBef>
          <a:spcPct val="20000"/>
        </a:spcBef>
        <a:buFont typeface="Arial" pitchFamily="34" charset="0"/>
        <a:buChar char="»"/>
        <a:defRPr sz="1108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1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73876" y="2032462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r>
              <a:rPr lang="en-US" sz="4000" b="0" dirty="0">
                <a:solidFill>
                  <a:srgbClr val="003366"/>
                </a:solidFill>
                <a:latin typeface="+mj-lt"/>
                <a:cs typeface="Times New Roman" panose="02020603050405020304" pitchFamily="18" charset="0"/>
              </a:rPr>
              <a:t>RETAC – October 7, 2020</a:t>
            </a:r>
          </a:p>
          <a:p>
            <a:endParaRPr lang="en-US" sz="1600" b="0" dirty="0"/>
          </a:p>
          <a:p>
            <a:r>
              <a:rPr lang="en-US" sz="2000" b="0" dirty="0"/>
              <a:t>Mark Huston</a:t>
            </a:r>
          </a:p>
          <a:p>
            <a:r>
              <a:rPr lang="en-US" sz="2000" b="0" dirty="0"/>
              <a:t>Louis Dreyfus Company LLC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3297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2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/>
          <a:lstStyle/>
          <a:p>
            <a:r>
              <a:rPr lang="en-GB" dirty="0"/>
              <a:t>US CORN PRODUCTION 2020 vs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A07DA3-585A-4EDE-A623-AE69726B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803344"/>
            <a:ext cx="10407534" cy="60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0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3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/>
          <a:lstStyle/>
          <a:p>
            <a:r>
              <a:rPr lang="en-GB" dirty="0"/>
              <a:t>US CORN SUPPLY &amp; DEMAND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385614-9949-43CB-A0A4-0F6443196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45" y="814647"/>
            <a:ext cx="7730836" cy="60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4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>
            <a:normAutofit fontScale="90000"/>
          </a:bodyPr>
          <a:lstStyle/>
          <a:p>
            <a:r>
              <a:rPr lang="en-GB" dirty="0"/>
              <a:t>US ETHANOL PRODUCTION VS MILLING MARGIN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D63B8D-AA6D-4053-AFD2-35E654C6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53" y="798856"/>
            <a:ext cx="8487294" cy="60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5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>
            <a:normAutofit fontScale="90000"/>
          </a:bodyPr>
          <a:lstStyle/>
          <a:p>
            <a:r>
              <a:rPr lang="en-GB" dirty="0"/>
              <a:t>IN-TRANSIT INVENTORY VS RAIL PERFORMANCE</a:t>
            </a: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136" y="802724"/>
            <a:ext cx="8345471" cy="605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6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>
            <a:normAutofit/>
          </a:bodyPr>
          <a:lstStyle/>
          <a:p>
            <a:r>
              <a:rPr lang="en-GB" dirty="0"/>
              <a:t>MONTHLY BIODIESEL PRODUCTION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23" y="809191"/>
            <a:ext cx="7840932" cy="60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6A4173AE-3680-47B5-9E93-A14B3F8736D1}" type="slidenum">
              <a:rPr lang="en-US">
                <a:solidFill>
                  <a:srgbClr val="32556E"/>
                </a:solidFill>
              </a:rPr>
              <a:pPr defTabSz="844083"/>
              <a:t>7</a:t>
            </a:fld>
            <a:endParaRPr lang="en-US" dirty="0">
              <a:solidFill>
                <a:srgbClr val="32556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0" y="1600200"/>
            <a:ext cx="8593138" cy="3124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endParaRPr lang="en-GB" sz="2000" dirty="0"/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524000" y="252413"/>
            <a:ext cx="6313488" cy="457200"/>
          </a:xfrm>
        </p:spPr>
        <p:txBody>
          <a:bodyPr>
            <a:normAutofit/>
          </a:bodyPr>
          <a:lstStyle/>
          <a:p>
            <a:r>
              <a:rPr lang="en-GB" dirty="0"/>
              <a:t>SUMMARY OF BIOFUELS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55369"/>
            <a:ext cx="12192000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Ethanol production drop by close to 50% during pandemic as did gas consumption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Ethanol exports thru July 860MGals, Est total for 2020 1.25 </a:t>
            </a:r>
            <a:r>
              <a:rPr lang="en-US" sz="2800" dirty="0" err="1">
                <a:latin typeface="Arial"/>
                <a:ea typeface="ヒラギノ角ゴ Pro W3" pitchFamily="125" charset="-128"/>
                <a:cs typeface="Arial"/>
              </a:rPr>
              <a:t>BGals</a:t>
            </a: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 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China is still on sidelines on ethanol purchases as part of Phase 1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EPA has rejected 54 of 68 refinery exemptions. Remaining 14 under review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Margins in ethanol have improved from negative levels during pandemic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Margins in bio diesel have been suppressed due to feed stock pricing 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No major issues with rail service today </a:t>
            </a:r>
          </a:p>
          <a:p>
            <a:pPr marL="171450" indent="-17145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Arial"/>
                <a:ea typeface="ヒラギノ角ゴ Pro W3" pitchFamily="125" charset="-128"/>
                <a:cs typeface="Arial"/>
              </a:rPr>
              <a:t>Lease cars are available, and pricing is somewhat soft</a:t>
            </a:r>
          </a:p>
        </p:txBody>
      </p:sp>
    </p:spTree>
    <p:extLst>
      <p:ext uri="{BB962C8B-B14F-4D97-AF65-F5344CB8AC3E}">
        <p14:creationId xmlns:p14="http://schemas.microsoft.com/office/powerpoint/2010/main" val="30170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DC_Template_A4_format_v2">
  <a:themeElements>
    <a:clrScheme name="Custom 20">
      <a:dk1>
        <a:sysClr val="windowText" lastClr="000000"/>
      </a:dk1>
      <a:lt1>
        <a:sysClr val="window" lastClr="FFFFFF"/>
      </a:lt1>
      <a:dk2>
        <a:srgbClr val="C9B8A8"/>
      </a:dk2>
      <a:lt2>
        <a:srgbClr val="98C0B8"/>
      </a:lt2>
      <a:accent1>
        <a:srgbClr val="32556E"/>
      </a:accent1>
      <a:accent2>
        <a:srgbClr val="5D465C"/>
      </a:accent2>
      <a:accent3>
        <a:srgbClr val="97B8DB"/>
      </a:accent3>
      <a:accent4>
        <a:srgbClr val="599536"/>
      </a:accent4>
      <a:accent5>
        <a:srgbClr val="4A4E72"/>
      </a:accent5>
      <a:accent6>
        <a:srgbClr val="66AB9A"/>
      </a:accent6>
      <a:hlink>
        <a:srgbClr val="32556E"/>
      </a:hlink>
      <a:folHlink>
        <a:srgbClr val="98C0B8"/>
      </a:folHlink>
    </a:clrScheme>
    <a:fontScheme name="Boone -LD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138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Georgia</vt:lpstr>
      <vt:lpstr>Wingdings</vt:lpstr>
      <vt:lpstr>LDC_Template_A4_format_v2</vt:lpstr>
      <vt:lpstr>PowerPoint Presentation</vt:lpstr>
      <vt:lpstr>US CORN PRODUCTION 2020 vs 2019</vt:lpstr>
      <vt:lpstr>US CORN SUPPLY &amp; DEMAND</vt:lpstr>
      <vt:lpstr>US ETHANOL PRODUCTION VS MILLING MARGIN</vt:lpstr>
      <vt:lpstr>IN-TRANSIT INVENTORY VS RAIL PERFORMANCE</vt:lpstr>
      <vt:lpstr>MONTHLY BIODIESEL PRODUCTION</vt:lpstr>
      <vt:lpstr>SUMMARY OF BIOFUELS</vt:lpstr>
    </vt:vector>
  </TitlesOfParts>
  <Company>Louis Dreyfus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Brown</dc:creator>
  <cp:lastModifiedBy>Mark Huston</cp:lastModifiedBy>
  <cp:revision>19</cp:revision>
  <dcterms:created xsi:type="dcterms:W3CDTF">2020-09-21T16:45:36Z</dcterms:created>
  <dcterms:modified xsi:type="dcterms:W3CDTF">2020-10-05T16:36:11Z</dcterms:modified>
</cp:coreProperties>
</file>