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notesSlides/notesSlide10.xml" ContentType="application/vnd.openxmlformats-officedocument.presentationml.notesSlide+xml"/>
  <Override PartName="/ppt/charts/chart8.xml" ContentType="application/vnd.openxmlformats-officedocument.drawingml.chart+xml"/>
  <Override PartName="/ppt/notesSlides/notesSlide11.xml" ContentType="application/vnd.openxmlformats-officedocument.presentationml.notesSlide+xml"/>
  <Override PartName="/ppt/charts/chart9.xml" ContentType="application/vnd.openxmlformats-officedocument.drawingml.chart+xml"/>
  <Override PartName="/ppt/notesSlides/notesSlide12.xml" ContentType="application/vnd.openxmlformats-officedocument.presentationml.notesSlide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1867" r:id="rId2"/>
    <p:sldId id="1740" r:id="rId3"/>
    <p:sldId id="1970" r:id="rId4"/>
    <p:sldId id="1741" r:id="rId5"/>
    <p:sldId id="802" r:id="rId6"/>
    <p:sldId id="1743" r:id="rId7"/>
    <p:sldId id="2002" r:id="rId8"/>
    <p:sldId id="2003" r:id="rId9"/>
    <p:sldId id="1866" r:id="rId10"/>
    <p:sldId id="1864" r:id="rId11"/>
    <p:sldId id="1962" r:id="rId12"/>
    <p:sldId id="1955" r:id="rId13"/>
    <p:sldId id="1863" r:id="rId14"/>
  </p:sldIdLst>
  <p:sldSz cx="9144000" cy="6858000" type="screen4x3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rgbClr val="FF66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FF66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FF66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FF66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FF66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FF66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FF66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FF66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FF66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415D"/>
    <a:srgbClr val="0000FF"/>
    <a:srgbClr val="FFFFFF"/>
    <a:srgbClr val="008000"/>
    <a:srgbClr val="FFFF99"/>
    <a:srgbClr val="00FF00"/>
    <a:srgbClr val="009900"/>
    <a:srgbClr val="FF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28" y="108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39667855284137E-2"/>
          <c:y val="4.8030963501445097E-2"/>
          <c:w val="0.97944416654866318"/>
          <c:h val="0.7893051733085454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266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Sheet1!$A$2:$A$15</c:f>
              <c:strCache>
                <c:ptCount val="14"/>
                <c:pt idx="0">
                  <c:v>'05</c:v>
                </c:pt>
                <c:pt idx="1">
                  <c:v>'06</c:v>
                </c:pt>
                <c:pt idx="2">
                  <c:v>'07</c:v>
                </c:pt>
                <c:pt idx="3">
                  <c:v>'08</c:v>
                </c:pt>
                <c:pt idx="4">
                  <c:v>'09</c:v>
                </c:pt>
                <c:pt idx="5">
                  <c:v>'10</c:v>
                </c:pt>
                <c:pt idx="6">
                  <c:v>'11</c:v>
                </c:pt>
                <c:pt idx="7">
                  <c:v>'12</c:v>
                </c:pt>
                <c:pt idx="8">
                  <c:v>'13</c:v>
                </c:pt>
                <c:pt idx="9">
                  <c:v>'14</c:v>
                </c:pt>
                <c:pt idx="10">
                  <c:v>'15</c:v>
                </c:pt>
                <c:pt idx="11">
                  <c:v>'16</c:v>
                </c:pt>
                <c:pt idx="12">
                  <c:v>'17</c:v>
                </c:pt>
                <c:pt idx="13">
                  <c:v>'18</c:v>
                </c:pt>
              </c:strCache>
            </c:strRef>
          </c:cat>
          <c:val>
            <c:numRef>
              <c:f>Sheet1!$B$2:$B$15</c:f>
              <c:numCache>
                <c:formatCode>#,##0.0</c:formatCode>
                <c:ptCount val="14"/>
                <c:pt idx="0">
                  <c:v>7.2017420000000003</c:v>
                </c:pt>
                <c:pt idx="1">
                  <c:v>7.5736480000000004</c:v>
                </c:pt>
                <c:pt idx="2">
                  <c:v>7.480035</c:v>
                </c:pt>
                <c:pt idx="3">
                  <c:v>7.7131590000000001</c:v>
                </c:pt>
                <c:pt idx="4">
                  <c:v>6.8416980000000001</c:v>
                </c:pt>
                <c:pt idx="5">
                  <c:v>7.0652340000000002</c:v>
                </c:pt>
                <c:pt idx="6">
                  <c:v>7.0553039999999996</c:v>
                </c:pt>
                <c:pt idx="7">
                  <c:v>6.2043939999999997</c:v>
                </c:pt>
                <c:pt idx="8">
                  <c:v>5.9519820000000001</c:v>
                </c:pt>
                <c:pt idx="9">
                  <c:v>6.1100529999999997</c:v>
                </c:pt>
                <c:pt idx="10">
                  <c:v>5.3094469999999996</c:v>
                </c:pt>
                <c:pt idx="11">
                  <c:v>4.1935120000000001</c:v>
                </c:pt>
                <c:pt idx="12">
                  <c:v>4.4692480000000003</c:v>
                </c:pt>
                <c:pt idx="13">
                  <c:v>4.4373579999999997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AE-4671-9B1D-A7B6FBFEB1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934245168"/>
        <c:axId val="1934248976"/>
      </c:barChart>
      <c:catAx>
        <c:axId val="1934245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6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4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934248976"/>
        <c:crossesAt val="0"/>
        <c:auto val="1"/>
        <c:lblAlgn val="ctr"/>
        <c:lblOffset val="50"/>
        <c:tickLblSkip val="1"/>
        <c:tickMarkSkip val="1"/>
        <c:noMultiLvlLbl val="0"/>
      </c:catAx>
      <c:valAx>
        <c:axId val="1934248976"/>
        <c:scaling>
          <c:orientation val="minMax"/>
          <c:max val="9"/>
        </c:scaling>
        <c:delete val="1"/>
        <c:axPos val="l"/>
        <c:numFmt formatCode="#,##0.0" sourceLinked="0"/>
        <c:majorTickMark val="out"/>
        <c:minorTickMark val="none"/>
        <c:tickLblPos val="nextTo"/>
        <c:crossAx val="1934245168"/>
        <c:crosses val="autoZero"/>
        <c:crossBetween val="between"/>
        <c:majorUnit val="0.4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23990734604654E-2"/>
          <c:y val="3.5239277443260802E-2"/>
          <c:w val="0.90150384569811925"/>
          <c:h val="0.68683999537051743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Sheet1!$C$1</c:f>
              <c:strCache>
                <c:ptCount val="1"/>
                <c:pt idx="0">
                  <c:v>Capital spending</c:v>
                </c:pt>
              </c:strCache>
            </c:strRef>
          </c:tx>
          <c:spPr>
            <a:solidFill>
              <a:schemeClr val="tx2"/>
            </a:solidFill>
            <a:ln w="12767">
              <a:solidFill>
                <a:srgbClr val="003366"/>
              </a:solidFill>
              <a:prstDash val="solid"/>
            </a:ln>
          </c:spPr>
          <c:invertIfNegative val="0"/>
          <c:cat>
            <c:strRef>
              <c:f>Sheet1!$A$2:$A$11</c:f>
              <c:strCache>
                <c:ptCount val="10"/>
                <c:pt idx="0">
                  <c:v>'09</c:v>
                </c:pt>
                <c:pt idx="1">
                  <c:v>'10</c:v>
                </c:pt>
                <c:pt idx="2">
                  <c:v>'11</c:v>
                </c:pt>
                <c:pt idx="3">
                  <c:v>'12</c:v>
                </c:pt>
                <c:pt idx="4">
                  <c:v>'13</c:v>
                </c:pt>
                <c:pt idx="5">
                  <c:v>'14</c:v>
                </c:pt>
                <c:pt idx="6">
                  <c:v>'15</c:v>
                </c:pt>
                <c:pt idx="7">
                  <c:v>'16</c:v>
                </c:pt>
                <c:pt idx="8">
                  <c:v>'17</c:v>
                </c:pt>
                <c:pt idx="9">
                  <c:v>'18</c:v>
                </c:pt>
              </c:strCache>
            </c:strRef>
          </c:cat>
          <c:val>
            <c:numRef>
              <c:f>Sheet1!$C$2:$C$11</c:f>
              <c:numCache>
                <c:formatCode>"$"#,##0.00_);[Red]\("$"#,##0.00\)</c:formatCode>
                <c:ptCount val="10"/>
                <c:pt idx="0">
                  <c:v>9.9488669999999999</c:v>
                </c:pt>
                <c:pt idx="1">
                  <c:v>9.7708239999999993</c:v>
                </c:pt>
                <c:pt idx="2">
                  <c:v>11.601093000000001</c:v>
                </c:pt>
                <c:pt idx="3">
                  <c:v>13.470600000000001</c:v>
                </c:pt>
                <c:pt idx="4">
                  <c:v>13.090925</c:v>
                </c:pt>
                <c:pt idx="5">
                  <c:v>15.079209000000001</c:v>
                </c:pt>
                <c:pt idx="6">
                  <c:v>17.406571</c:v>
                </c:pt>
                <c:pt idx="7">
                  <c:v>13.802925</c:v>
                </c:pt>
                <c:pt idx="8">
                  <c:v>12.964517000000001</c:v>
                </c:pt>
                <c:pt idx="9">
                  <c:v>12.412441999999999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34-42E9-AF7F-243B8FD3ED22}"/>
            </c:ext>
          </c:extLst>
        </c:ser>
        <c:ser>
          <c:idx val="0"/>
          <c:order val="1"/>
          <c:tx>
            <c:v>Maintenance expenses</c:v>
          </c:tx>
          <c:spPr>
            <a:solidFill>
              <a:srgbClr val="FFFF00"/>
            </a:solidFill>
            <a:ln>
              <a:solidFill>
                <a:schemeClr val="tx1"/>
              </a:solidFill>
            </a:ln>
          </c:spPr>
          <c:invertIfNegative val="0"/>
          <c:val>
            <c:numRef>
              <c:f>Sheet1!$D$2:$D$11</c:f>
              <c:numCache>
                <c:formatCode>"$"#,##0.00_);[Red]\("$"#,##0.00\)</c:formatCode>
                <c:ptCount val="10"/>
                <c:pt idx="0">
                  <c:v>10.205616000000001</c:v>
                </c:pt>
                <c:pt idx="1">
                  <c:v>10.978222000000001</c:v>
                </c:pt>
                <c:pt idx="2">
                  <c:v>11.744017000000001</c:v>
                </c:pt>
                <c:pt idx="3">
                  <c:v>12.053992000000001</c:v>
                </c:pt>
                <c:pt idx="4">
                  <c:v>11.999410000000001</c:v>
                </c:pt>
                <c:pt idx="5">
                  <c:v>12.898539</c:v>
                </c:pt>
                <c:pt idx="6">
                  <c:v>12.865034999999999</c:v>
                </c:pt>
                <c:pt idx="7">
                  <c:v>12.084906999999999</c:v>
                </c:pt>
                <c:pt idx="8">
                  <c:v>11.865808000000001</c:v>
                </c:pt>
                <c:pt idx="9">
                  <c:v>12.496030000000001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34-42E9-AF7F-243B8FD3ED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708583104"/>
        <c:axId val="1708583648"/>
      </c:barChart>
      <c:lineChart>
        <c:grouping val="standard"/>
        <c:varyColors val="0"/>
        <c:ser>
          <c:idx val="1"/>
          <c:order val="2"/>
          <c:tx>
            <c:v>Total</c:v>
          </c:tx>
          <c:spPr>
            <a:ln w="44450">
              <a:solidFill>
                <a:schemeClr val="tx1"/>
              </a:solidFill>
            </a:ln>
          </c:spPr>
          <c:marker>
            <c:symbol val="square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val>
            <c:numRef>
              <c:f>Sheet1!$B$2:$B$11</c:f>
              <c:numCache>
                <c:formatCode>"$"#,##0.0_);[Red]\("$"#,##0.0\)</c:formatCode>
                <c:ptCount val="10"/>
                <c:pt idx="0">
                  <c:v>20.154482999999999</c:v>
                </c:pt>
                <c:pt idx="1">
                  <c:v>20.749046</c:v>
                </c:pt>
                <c:pt idx="2">
                  <c:v>23.345110000000002</c:v>
                </c:pt>
                <c:pt idx="3">
                  <c:v>25.524592000000002</c:v>
                </c:pt>
                <c:pt idx="4">
                  <c:v>25.090334999999996</c:v>
                </c:pt>
                <c:pt idx="5">
                  <c:v>27.977747999999998</c:v>
                </c:pt>
                <c:pt idx="6">
                  <c:v>30.271605999999998</c:v>
                </c:pt>
                <c:pt idx="7">
                  <c:v>25.887832</c:v>
                </c:pt>
                <c:pt idx="8">
                  <c:v>24.830325000000002</c:v>
                </c:pt>
                <c:pt idx="9">
                  <c:v>24.908472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234-42E9-AF7F-243B8FD3ED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8583104"/>
        <c:axId val="1708583648"/>
      </c:lineChart>
      <c:catAx>
        <c:axId val="1708583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4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708583648"/>
        <c:crossesAt val="0"/>
        <c:auto val="1"/>
        <c:lblAlgn val="ctr"/>
        <c:lblOffset val="50"/>
        <c:tickLblSkip val="1"/>
        <c:tickMarkSkip val="1"/>
        <c:noMultiLvlLbl val="0"/>
      </c:catAx>
      <c:valAx>
        <c:axId val="1708583648"/>
        <c:scaling>
          <c:orientation val="minMax"/>
          <c:max val="32"/>
          <c:min val="0"/>
        </c:scaling>
        <c:delete val="0"/>
        <c:axPos val="l"/>
        <c:majorGridlines>
          <c:spPr>
            <a:ln w="3192">
              <a:solidFill>
                <a:schemeClr val="tx1"/>
              </a:solidFill>
              <a:prstDash val="solid"/>
            </a:ln>
          </c:spPr>
        </c:majorGridlines>
        <c:numFmt formatCode="\$#,##0" sourceLinked="0"/>
        <c:majorTickMark val="in"/>
        <c:minorTickMark val="none"/>
        <c:tickLblPos val="nextTo"/>
        <c:spPr>
          <a:ln w="31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4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708583104"/>
        <c:crosses val="autoZero"/>
        <c:crossBetween val="between"/>
        <c:majorUnit val="4"/>
        <c:minorUnit val="1"/>
      </c:valAx>
      <c:spPr>
        <a:noFill/>
        <a:ln w="12767">
          <a:solidFill>
            <a:srgbClr val="003366"/>
          </a:solidFill>
          <a:prstDash val="solid"/>
        </a:ln>
      </c:spPr>
    </c:plotArea>
    <c:legend>
      <c:legendPos val="l"/>
      <c:layout>
        <c:manualLayout>
          <c:xMode val="edge"/>
          <c:yMode val="edge"/>
          <c:x val="5.1957358729237138E-2"/>
          <c:y val="0.84205973712751803"/>
          <c:w val="0.94031023341840325"/>
          <c:h val="0.1223791154327913"/>
        </c:manualLayout>
      </c:layout>
      <c:overlay val="0"/>
      <c:txPr>
        <a:bodyPr/>
        <a:lstStyle/>
        <a:p>
          <a:pPr>
            <a:defRPr sz="22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638363900847606E-2"/>
          <c:y val="4.6903033464133499E-2"/>
          <c:w val="0.97360529011400077"/>
          <c:h val="0.7435767049498422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266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Sheet1!$A$2:$A$11</c:f>
              <c:strCache>
                <c:ptCount val="10"/>
                <c:pt idx="0">
                  <c:v>'09</c:v>
                </c:pt>
                <c:pt idx="1">
                  <c:v>'10</c:v>
                </c:pt>
                <c:pt idx="2">
                  <c:v>'11</c:v>
                </c:pt>
                <c:pt idx="3">
                  <c:v>'12</c:v>
                </c:pt>
                <c:pt idx="4">
                  <c:v>'13</c:v>
                </c:pt>
                <c:pt idx="5">
                  <c:v>'14</c:v>
                </c:pt>
                <c:pt idx="6">
                  <c:v>'15</c:v>
                </c:pt>
                <c:pt idx="7">
                  <c:v>'16</c:v>
                </c:pt>
                <c:pt idx="8">
                  <c:v>'17</c:v>
                </c:pt>
                <c:pt idx="9">
                  <c:v>'18</c:v>
                </c:pt>
              </c:strCache>
            </c:strRef>
          </c:cat>
          <c:val>
            <c:numRef>
              <c:f>Sheet1!$B$2:$B$11</c:f>
              <c:numCache>
                <c:formatCode>"$"#,##0.0</c:formatCode>
                <c:ptCount val="10"/>
                <c:pt idx="0">
                  <c:v>12.145001462999998</c:v>
                </c:pt>
                <c:pt idx="1">
                  <c:v>14.029645172</c:v>
                </c:pt>
                <c:pt idx="2">
                  <c:v>16.357184584999999</c:v>
                </c:pt>
                <c:pt idx="3">
                  <c:v>14.905459910999999</c:v>
                </c:pt>
                <c:pt idx="4">
                  <c:v>14.329142313999998</c:v>
                </c:pt>
                <c:pt idx="5">
                  <c:v>14.343556989000001</c:v>
                </c:pt>
                <c:pt idx="6">
                  <c:v>12.124081895000003</c:v>
                </c:pt>
                <c:pt idx="7">
                  <c:v>9.0907890620000007</c:v>
                </c:pt>
                <c:pt idx="8">
                  <c:v>10.278980935000002</c:v>
                </c:pt>
                <c:pt idx="9">
                  <c:v>10.704167139000001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D4-4CF8-8798-0DC582A6175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-930905792"/>
        <c:axId val="-930912864"/>
      </c:barChart>
      <c:catAx>
        <c:axId val="-930905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6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4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930912864"/>
        <c:crossesAt val="0"/>
        <c:auto val="1"/>
        <c:lblAlgn val="ctr"/>
        <c:lblOffset val="50"/>
        <c:tickLblSkip val="1"/>
        <c:tickMarkSkip val="1"/>
        <c:noMultiLvlLbl val="0"/>
      </c:catAx>
      <c:valAx>
        <c:axId val="-930912864"/>
        <c:scaling>
          <c:orientation val="minMax"/>
        </c:scaling>
        <c:delete val="1"/>
        <c:axPos val="l"/>
        <c:numFmt formatCode="&quot;$&quot;#,##0" sourceLinked="0"/>
        <c:majorTickMark val="out"/>
        <c:minorTickMark val="none"/>
        <c:tickLblPos val="nextTo"/>
        <c:crossAx val="-93090579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537329327197354E-2"/>
          <c:y val="2.0084771646589695E-3"/>
          <c:w val="0.95324662133016946"/>
          <c:h val="0.8118450594822327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266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Sheet1!$A$6:$A$15</c:f>
              <c:strCache>
                <c:ptCount val="10"/>
                <c:pt idx="0">
                  <c:v>'09</c:v>
                </c:pt>
                <c:pt idx="1">
                  <c:v>'10</c:v>
                </c:pt>
                <c:pt idx="2">
                  <c:v>'11</c:v>
                </c:pt>
                <c:pt idx="3">
                  <c:v>'12</c:v>
                </c:pt>
                <c:pt idx="4">
                  <c:v>'13</c:v>
                </c:pt>
                <c:pt idx="5">
                  <c:v>'14</c:v>
                </c:pt>
                <c:pt idx="6">
                  <c:v>'15</c:v>
                </c:pt>
                <c:pt idx="7">
                  <c:v>'16</c:v>
                </c:pt>
                <c:pt idx="8">
                  <c:v>'17</c:v>
                </c:pt>
                <c:pt idx="9">
                  <c:v>'18</c:v>
                </c:pt>
              </c:strCache>
            </c:strRef>
          </c:cat>
          <c:val>
            <c:numRef>
              <c:f>Sheet1!$B$6:$B$15</c:f>
              <c:numCache>
                <c:formatCode>0%</c:formatCode>
                <c:ptCount val="10"/>
                <c:pt idx="0">
                  <c:v>0.2510369554624054</c:v>
                </c:pt>
                <c:pt idx="1">
                  <c:v>0.24195355543591116</c:v>
                </c:pt>
                <c:pt idx="2">
                  <c:v>0.24687669489703501</c:v>
                </c:pt>
                <c:pt idx="3">
                  <c:v>0.21552537431999999</c:v>
                </c:pt>
                <c:pt idx="4">
                  <c:v>0.19886157634844517</c:v>
                </c:pt>
                <c:pt idx="5">
                  <c:v>0.18747472901488135</c:v>
                </c:pt>
                <c:pt idx="6">
                  <c:v>0.17160137818594576</c:v>
                </c:pt>
                <c:pt idx="7">
                  <c:v>0.13895877786898672</c:v>
                </c:pt>
                <c:pt idx="8">
                  <c:v>0.14792702173402714</c:v>
                </c:pt>
                <c:pt idx="9">
                  <c:v>0.14154615466720505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98-4867-9633-9EBD120ABC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936212928"/>
        <c:axId val="1936208576"/>
      </c:barChart>
      <c:catAx>
        <c:axId val="1936212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6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4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936208576"/>
        <c:crossesAt val="0"/>
        <c:auto val="1"/>
        <c:lblAlgn val="ctr"/>
        <c:lblOffset val="50"/>
        <c:tickLblSkip val="1"/>
        <c:tickMarkSkip val="1"/>
        <c:noMultiLvlLbl val="0"/>
      </c:catAx>
      <c:valAx>
        <c:axId val="1936208576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extTo"/>
        <c:crossAx val="1936212928"/>
        <c:crosses val="autoZero"/>
        <c:crossBetween val="between"/>
        <c:minorUnit val="1.0000000000000005E-2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50688686038139"/>
          <c:y val="8.2417960504496013E-2"/>
          <c:w val="0.82165679511300027"/>
          <c:h val="0.75824341819091057"/>
        </c:manualLayout>
      </c:layout>
      <c:lineChart>
        <c:grouping val="standard"/>
        <c:varyColors val="0"/>
        <c:ser>
          <c:idx val="0"/>
          <c:order val="0"/>
          <c:tx>
            <c:v>Originated</c:v>
          </c:tx>
          <c:spPr>
            <a:ln w="41275">
              <a:solidFill>
                <a:schemeClr val="tx1"/>
              </a:solidFill>
              <a:prstDash val="solid"/>
            </a:ln>
          </c:spPr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1-92EA-41BD-A46B-E85777E4897E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3-92EA-41BD-A46B-E85777E4897E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5-92EA-41BD-A46B-E85777E4897E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7-92EA-41BD-A46B-E85777E4897E}"/>
              </c:ext>
            </c:extLst>
          </c:dPt>
          <c:dPt>
            <c:idx val="12"/>
            <c:bubble3D val="0"/>
            <c:extLst>
              <c:ext xmlns:c16="http://schemas.microsoft.com/office/drawing/2014/chart" uri="{C3380CC4-5D6E-409C-BE32-E72D297353CC}">
                <c16:uniqueId val="{00000009-92EA-41BD-A46B-E85777E4897E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0B-92EA-41BD-A46B-E85777E4897E}"/>
              </c:ext>
            </c:extLst>
          </c:dPt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00D-92EA-41BD-A46B-E85777E4897E}"/>
              </c:ext>
            </c:extLst>
          </c:dPt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0F-92EA-41BD-A46B-E85777E4897E}"/>
              </c:ext>
            </c:extLst>
          </c:dPt>
          <c:dPt>
            <c:idx val="20"/>
            <c:bubble3D val="0"/>
            <c:extLst>
              <c:ext xmlns:c16="http://schemas.microsoft.com/office/drawing/2014/chart" uri="{C3380CC4-5D6E-409C-BE32-E72D297353CC}">
                <c16:uniqueId val="{00000011-92EA-41BD-A46B-E85777E4897E}"/>
              </c:ext>
            </c:extLst>
          </c:dPt>
          <c:dPt>
            <c:idx val="21"/>
            <c:bubble3D val="0"/>
            <c:extLst>
              <c:ext xmlns:c16="http://schemas.microsoft.com/office/drawing/2014/chart" uri="{C3380CC4-5D6E-409C-BE32-E72D297353CC}">
                <c16:uniqueId val="{00000013-92EA-41BD-A46B-E85777E4897E}"/>
              </c:ext>
            </c:extLst>
          </c:dPt>
          <c:dPt>
            <c:idx val="22"/>
            <c:bubble3D val="0"/>
            <c:extLst>
              <c:ext xmlns:c16="http://schemas.microsoft.com/office/drawing/2014/chart" uri="{C3380CC4-5D6E-409C-BE32-E72D297353CC}">
                <c16:uniqueId val="{00000015-92EA-41BD-A46B-E85777E4897E}"/>
              </c:ext>
            </c:extLst>
          </c:dPt>
          <c:dPt>
            <c:idx val="23"/>
            <c:bubble3D val="0"/>
            <c:extLst>
              <c:ext xmlns:c16="http://schemas.microsoft.com/office/drawing/2014/chart" uri="{C3380CC4-5D6E-409C-BE32-E72D297353CC}">
                <c16:uniqueId val="{00000017-92EA-41BD-A46B-E85777E4897E}"/>
              </c:ext>
            </c:extLst>
          </c:dPt>
          <c:cat>
            <c:strRef>
              <c:f>Sheet1!$A$14:$A$45</c:f>
              <c:strCache>
                <c:ptCount val="32"/>
                <c:pt idx="0">
                  <c:v>Q1 2012</c:v>
                </c:pt>
                <c:pt idx="1">
                  <c:v>Q2 2012</c:v>
                </c:pt>
                <c:pt idx="2">
                  <c:v>Q3 2012</c:v>
                </c:pt>
                <c:pt idx="3">
                  <c:v>Q4 2012</c:v>
                </c:pt>
                <c:pt idx="4">
                  <c:v>Q1 2013</c:v>
                </c:pt>
                <c:pt idx="5">
                  <c:v>Q2 2013</c:v>
                </c:pt>
                <c:pt idx="6">
                  <c:v>Q3 2013</c:v>
                </c:pt>
                <c:pt idx="7">
                  <c:v>Q4 2013</c:v>
                </c:pt>
                <c:pt idx="8">
                  <c:v>Q1 2014</c:v>
                </c:pt>
                <c:pt idx="9">
                  <c:v>Q2 2014</c:v>
                </c:pt>
                <c:pt idx="10">
                  <c:v>Q3 2014</c:v>
                </c:pt>
                <c:pt idx="11">
                  <c:v>Q4 2014</c:v>
                </c:pt>
                <c:pt idx="12">
                  <c:v>Q1 2015</c:v>
                </c:pt>
                <c:pt idx="13">
                  <c:v>Q2 2015</c:v>
                </c:pt>
                <c:pt idx="14">
                  <c:v>Q3 2015</c:v>
                </c:pt>
                <c:pt idx="15">
                  <c:v>Q4 2015</c:v>
                </c:pt>
                <c:pt idx="16">
                  <c:v>Q1 2016</c:v>
                </c:pt>
                <c:pt idx="17">
                  <c:v>Q2 2016</c:v>
                </c:pt>
                <c:pt idx="18">
                  <c:v>Q3 2016</c:v>
                </c:pt>
                <c:pt idx="19">
                  <c:v>Q4 2016</c:v>
                </c:pt>
                <c:pt idx="20">
                  <c:v>Q1 2017</c:v>
                </c:pt>
                <c:pt idx="21">
                  <c:v>Q2 2017</c:v>
                </c:pt>
                <c:pt idx="22">
                  <c:v>Q3 2017</c:v>
                </c:pt>
                <c:pt idx="23">
                  <c:v>Q4 2017</c:v>
                </c:pt>
                <c:pt idx="24">
                  <c:v>Q1 2018</c:v>
                </c:pt>
                <c:pt idx="25">
                  <c:v>Q2 2018</c:v>
                </c:pt>
                <c:pt idx="26">
                  <c:v>Q3 2018</c:v>
                </c:pt>
                <c:pt idx="27">
                  <c:v>Q4 2018</c:v>
                </c:pt>
                <c:pt idx="28">
                  <c:v>Q1 2019</c:v>
                </c:pt>
                <c:pt idx="29">
                  <c:v>Q2 2019</c:v>
                </c:pt>
                <c:pt idx="30">
                  <c:v>Q3 2019</c:v>
                </c:pt>
                <c:pt idx="31">
                  <c:v>Q4 2019</c:v>
                </c:pt>
              </c:strCache>
            </c:strRef>
          </c:cat>
          <c:val>
            <c:numRef>
              <c:f>Sheet1!$B$14:$B$45</c:f>
              <c:numCache>
                <c:formatCode>#,##0</c:formatCode>
                <c:ptCount val="32"/>
                <c:pt idx="0">
                  <c:v>36544</c:v>
                </c:pt>
                <c:pt idx="1">
                  <c:v>51474</c:v>
                </c:pt>
                <c:pt idx="2">
                  <c:v>64658</c:v>
                </c:pt>
                <c:pt idx="3">
                  <c:v>81024</c:v>
                </c:pt>
                <c:pt idx="4">
                  <c:v>97135</c:v>
                </c:pt>
                <c:pt idx="5">
                  <c:v>108605</c:v>
                </c:pt>
                <c:pt idx="6">
                  <c:v>93312</c:v>
                </c:pt>
                <c:pt idx="7">
                  <c:v>108590</c:v>
                </c:pt>
                <c:pt idx="8">
                  <c:v>110164</c:v>
                </c:pt>
                <c:pt idx="9">
                  <c:v>119634</c:v>
                </c:pt>
                <c:pt idx="10">
                  <c:v>132257</c:v>
                </c:pt>
                <c:pt idx="11">
                  <c:v>131071</c:v>
                </c:pt>
                <c:pt idx="12">
                  <c:v>113089</c:v>
                </c:pt>
                <c:pt idx="13">
                  <c:v>111068</c:v>
                </c:pt>
                <c:pt idx="14">
                  <c:v>101167</c:v>
                </c:pt>
                <c:pt idx="15">
                  <c:v>84925</c:v>
                </c:pt>
                <c:pt idx="16">
                  <c:v>63261</c:v>
                </c:pt>
                <c:pt idx="17">
                  <c:v>56454</c:v>
                </c:pt>
                <c:pt idx="18">
                  <c:v>48978</c:v>
                </c:pt>
                <c:pt idx="19">
                  <c:v>43293</c:v>
                </c:pt>
                <c:pt idx="20">
                  <c:v>40235</c:v>
                </c:pt>
                <c:pt idx="21">
                  <c:v>32591</c:v>
                </c:pt>
                <c:pt idx="22">
                  <c:v>24425</c:v>
                </c:pt>
                <c:pt idx="23">
                  <c:v>31716</c:v>
                </c:pt>
                <c:pt idx="24">
                  <c:v>37255</c:v>
                </c:pt>
                <c:pt idx="25">
                  <c:v>35760</c:v>
                </c:pt>
                <c:pt idx="26">
                  <c:v>44385</c:v>
                </c:pt>
                <c:pt idx="27">
                  <c:v>55759</c:v>
                </c:pt>
                <c:pt idx="28">
                  <c:v>55001</c:v>
                </c:pt>
                <c:pt idx="29">
                  <c:v>62510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92EA-41BD-A46B-E85777E4897E}"/>
            </c:ext>
          </c:extLst>
        </c:ser>
        <c:ser>
          <c:idx val="1"/>
          <c:order val="1"/>
          <c:tx>
            <c:v>Terminated</c:v>
          </c:tx>
          <c:spPr>
            <a:ln w="41275">
              <a:solidFill>
                <a:srgbClr val="FF0000"/>
              </a:solidFill>
            </a:ln>
          </c:spPr>
          <c:marker>
            <c:symbol val="circle"/>
            <c:size val="9"/>
            <c:spPr>
              <a:solidFill>
                <a:schemeClr val="bg1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Sheet1!$A$14:$A$45</c:f>
              <c:strCache>
                <c:ptCount val="32"/>
                <c:pt idx="0">
                  <c:v>Q1 2012</c:v>
                </c:pt>
                <c:pt idx="1">
                  <c:v>Q2 2012</c:v>
                </c:pt>
                <c:pt idx="2">
                  <c:v>Q3 2012</c:v>
                </c:pt>
                <c:pt idx="3">
                  <c:v>Q4 2012</c:v>
                </c:pt>
                <c:pt idx="4">
                  <c:v>Q1 2013</c:v>
                </c:pt>
                <c:pt idx="5">
                  <c:v>Q2 2013</c:v>
                </c:pt>
                <c:pt idx="6">
                  <c:v>Q3 2013</c:v>
                </c:pt>
                <c:pt idx="7">
                  <c:v>Q4 2013</c:v>
                </c:pt>
                <c:pt idx="8">
                  <c:v>Q1 2014</c:v>
                </c:pt>
                <c:pt idx="9">
                  <c:v>Q2 2014</c:v>
                </c:pt>
                <c:pt idx="10">
                  <c:v>Q3 2014</c:v>
                </c:pt>
                <c:pt idx="11">
                  <c:v>Q4 2014</c:v>
                </c:pt>
                <c:pt idx="12">
                  <c:v>Q1 2015</c:v>
                </c:pt>
                <c:pt idx="13">
                  <c:v>Q2 2015</c:v>
                </c:pt>
                <c:pt idx="14">
                  <c:v>Q3 2015</c:v>
                </c:pt>
                <c:pt idx="15">
                  <c:v>Q4 2015</c:v>
                </c:pt>
                <c:pt idx="16">
                  <c:v>Q1 2016</c:v>
                </c:pt>
                <c:pt idx="17">
                  <c:v>Q2 2016</c:v>
                </c:pt>
                <c:pt idx="18">
                  <c:v>Q3 2016</c:v>
                </c:pt>
                <c:pt idx="19">
                  <c:v>Q4 2016</c:v>
                </c:pt>
                <c:pt idx="20">
                  <c:v>Q1 2017</c:v>
                </c:pt>
                <c:pt idx="21">
                  <c:v>Q2 2017</c:v>
                </c:pt>
                <c:pt idx="22">
                  <c:v>Q3 2017</c:v>
                </c:pt>
                <c:pt idx="23">
                  <c:v>Q4 2017</c:v>
                </c:pt>
                <c:pt idx="24">
                  <c:v>Q1 2018</c:v>
                </c:pt>
                <c:pt idx="25">
                  <c:v>Q2 2018</c:v>
                </c:pt>
                <c:pt idx="26">
                  <c:v>Q3 2018</c:v>
                </c:pt>
                <c:pt idx="27">
                  <c:v>Q4 2018</c:v>
                </c:pt>
                <c:pt idx="28">
                  <c:v>Q1 2019</c:v>
                </c:pt>
                <c:pt idx="29">
                  <c:v>Q2 2019</c:v>
                </c:pt>
                <c:pt idx="30">
                  <c:v>Q3 2019</c:v>
                </c:pt>
                <c:pt idx="31">
                  <c:v>Q4 2019</c:v>
                </c:pt>
              </c:strCache>
            </c:strRef>
          </c:cat>
          <c:val>
            <c:numRef>
              <c:f>Sheet1!$C$14:$C$45</c:f>
              <c:numCache>
                <c:formatCode>#,##0</c:formatCode>
                <c:ptCount val="32"/>
                <c:pt idx="0">
                  <c:v>36379</c:v>
                </c:pt>
                <c:pt idx="1">
                  <c:v>53163</c:v>
                </c:pt>
                <c:pt idx="2">
                  <c:v>65810</c:v>
                </c:pt>
                <c:pt idx="3">
                  <c:v>81204</c:v>
                </c:pt>
                <c:pt idx="4">
                  <c:v>99173</c:v>
                </c:pt>
                <c:pt idx="5">
                  <c:v>117509</c:v>
                </c:pt>
                <c:pt idx="6">
                  <c:v>103219</c:v>
                </c:pt>
                <c:pt idx="7">
                  <c:v>114141</c:v>
                </c:pt>
                <c:pt idx="8">
                  <c:v>123543</c:v>
                </c:pt>
                <c:pt idx="9">
                  <c:v>134998</c:v>
                </c:pt>
                <c:pt idx="10">
                  <c:v>139476</c:v>
                </c:pt>
                <c:pt idx="11">
                  <c:v>143276</c:v>
                </c:pt>
                <c:pt idx="12">
                  <c:v>134867</c:v>
                </c:pt>
                <c:pt idx="13">
                  <c:v>121093</c:v>
                </c:pt>
                <c:pt idx="14">
                  <c:v>117129</c:v>
                </c:pt>
                <c:pt idx="15">
                  <c:v>109436</c:v>
                </c:pt>
                <c:pt idx="16">
                  <c:v>84543</c:v>
                </c:pt>
                <c:pt idx="17">
                  <c:v>67042</c:v>
                </c:pt>
                <c:pt idx="18">
                  <c:v>59217</c:v>
                </c:pt>
                <c:pt idx="19">
                  <c:v>60352</c:v>
                </c:pt>
                <c:pt idx="20">
                  <c:v>59643</c:v>
                </c:pt>
                <c:pt idx="21">
                  <c:v>52846</c:v>
                </c:pt>
                <c:pt idx="22">
                  <c:v>41679</c:v>
                </c:pt>
                <c:pt idx="23">
                  <c:v>53868</c:v>
                </c:pt>
                <c:pt idx="24">
                  <c:v>59944</c:v>
                </c:pt>
                <c:pt idx="25">
                  <c:v>61904</c:v>
                </c:pt>
                <c:pt idx="26">
                  <c:v>82447</c:v>
                </c:pt>
                <c:pt idx="27">
                  <c:v>109183</c:v>
                </c:pt>
                <c:pt idx="28">
                  <c:v>87743</c:v>
                </c:pt>
                <c:pt idx="29">
                  <c:v>105564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F22-4809-9F05-7B8BCCB808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37140128"/>
        <c:axId val="1937130336"/>
      </c:lineChart>
      <c:catAx>
        <c:axId val="19371401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1937130336"/>
        <c:crossesAt val="0"/>
        <c:auto val="1"/>
        <c:lblAlgn val="ctr"/>
        <c:lblOffset val="100"/>
        <c:noMultiLvlLbl val="0"/>
      </c:catAx>
      <c:valAx>
        <c:axId val="1937130336"/>
        <c:scaling>
          <c:orientation val="minMax"/>
        </c:scaling>
        <c:delete val="0"/>
        <c:axPos val="l"/>
        <c:majorGridlines>
          <c:spPr>
            <a:ln w="12500">
              <a:solidFill>
                <a:schemeClr val="tx1"/>
              </a:solidFill>
              <a:prstDash val="solid"/>
            </a:ln>
          </c:spPr>
        </c:majorGridlines>
        <c:numFmt formatCode="#,##0" sourceLinked="0"/>
        <c:majorTickMark val="none"/>
        <c:minorTickMark val="none"/>
        <c:tickLblPos val="nextTo"/>
        <c:spPr>
          <a:ln w="125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4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937140128"/>
        <c:crosses val="autoZero"/>
        <c:crossBetween val="between"/>
        <c:minorUnit val="10000"/>
      </c:valAx>
      <c:spPr>
        <a:noFill/>
        <a:ln w="12700">
          <a:solidFill>
            <a:schemeClr val="tx1"/>
          </a:solidFill>
        </a:ln>
      </c:spPr>
    </c:plotArea>
    <c:legend>
      <c:legendPos val="t"/>
      <c:layout>
        <c:manualLayout>
          <c:xMode val="edge"/>
          <c:yMode val="edge"/>
          <c:x val="0.58218521357396702"/>
          <c:y val="0.16270998711586526"/>
          <c:w val="0.26483311267507492"/>
          <c:h val="0.15902803823292078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7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50688686038139"/>
          <c:y val="8.2417960504496013E-2"/>
          <c:w val="0.82165679511300027"/>
          <c:h val="0.75824341819091057"/>
        </c:manualLayout>
      </c:layout>
      <c:lineChart>
        <c:grouping val="standard"/>
        <c:varyColors val="0"/>
        <c:ser>
          <c:idx val="0"/>
          <c:order val="0"/>
          <c:tx>
            <c:v>Originated</c:v>
          </c:tx>
          <c:spPr>
            <a:ln w="41275">
              <a:solidFill>
                <a:schemeClr val="tx1"/>
              </a:solidFill>
              <a:prstDash val="solid"/>
            </a:ln>
          </c:spPr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1-92EA-41BD-A46B-E85777E4897E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3-92EA-41BD-A46B-E85777E4897E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5-92EA-41BD-A46B-E85777E4897E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7-92EA-41BD-A46B-E85777E4897E}"/>
              </c:ext>
            </c:extLst>
          </c:dPt>
          <c:dPt>
            <c:idx val="12"/>
            <c:bubble3D val="0"/>
            <c:extLst>
              <c:ext xmlns:c16="http://schemas.microsoft.com/office/drawing/2014/chart" uri="{C3380CC4-5D6E-409C-BE32-E72D297353CC}">
                <c16:uniqueId val="{00000009-92EA-41BD-A46B-E85777E4897E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0B-92EA-41BD-A46B-E85777E4897E}"/>
              </c:ext>
            </c:extLst>
          </c:dPt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00D-92EA-41BD-A46B-E85777E4897E}"/>
              </c:ext>
            </c:extLst>
          </c:dPt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0F-92EA-41BD-A46B-E85777E4897E}"/>
              </c:ext>
            </c:extLst>
          </c:dPt>
          <c:dPt>
            <c:idx val="20"/>
            <c:bubble3D val="0"/>
            <c:extLst>
              <c:ext xmlns:c16="http://schemas.microsoft.com/office/drawing/2014/chart" uri="{C3380CC4-5D6E-409C-BE32-E72D297353CC}">
                <c16:uniqueId val="{00000011-92EA-41BD-A46B-E85777E4897E}"/>
              </c:ext>
            </c:extLst>
          </c:dPt>
          <c:dPt>
            <c:idx val="21"/>
            <c:bubble3D val="0"/>
            <c:extLst>
              <c:ext xmlns:c16="http://schemas.microsoft.com/office/drawing/2014/chart" uri="{C3380CC4-5D6E-409C-BE32-E72D297353CC}">
                <c16:uniqueId val="{00000013-92EA-41BD-A46B-E85777E4897E}"/>
              </c:ext>
            </c:extLst>
          </c:dPt>
          <c:dPt>
            <c:idx val="22"/>
            <c:bubble3D val="0"/>
            <c:extLst>
              <c:ext xmlns:c16="http://schemas.microsoft.com/office/drawing/2014/chart" uri="{C3380CC4-5D6E-409C-BE32-E72D297353CC}">
                <c16:uniqueId val="{00000015-92EA-41BD-A46B-E85777E4897E}"/>
              </c:ext>
            </c:extLst>
          </c:dPt>
          <c:dPt>
            <c:idx val="23"/>
            <c:bubble3D val="0"/>
            <c:extLst>
              <c:ext xmlns:c16="http://schemas.microsoft.com/office/drawing/2014/chart" uri="{C3380CC4-5D6E-409C-BE32-E72D297353CC}">
                <c16:uniqueId val="{00000017-92EA-41BD-A46B-E85777E4897E}"/>
              </c:ext>
            </c:extLst>
          </c:dPt>
          <c:cat>
            <c:strRef>
              <c:f>Sheet1!$A$14:$A$45</c:f>
              <c:strCache>
                <c:ptCount val="32"/>
                <c:pt idx="0">
                  <c:v>Q1 2012</c:v>
                </c:pt>
                <c:pt idx="1">
                  <c:v>Q2 2012</c:v>
                </c:pt>
                <c:pt idx="2">
                  <c:v>Q3 2012</c:v>
                </c:pt>
                <c:pt idx="3">
                  <c:v>Q4 2012</c:v>
                </c:pt>
                <c:pt idx="4">
                  <c:v>Q1 2013</c:v>
                </c:pt>
                <c:pt idx="5">
                  <c:v>Q2 2013</c:v>
                </c:pt>
                <c:pt idx="6">
                  <c:v>Q3 2013</c:v>
                </c:pt>
                <c:pt idx="7">
                  <c:v>Q4 2013</c:v>
                </c:pt>
                <c:pt idx="8">
                  <c:v>Q1 2014</c:v>
                </c:pt>
                <c:pt idx="9">
                  <c:v>Q2 2014</c:v>
                </c:pt>
                <c:pt idx="10">
                  <c:v>Q3 2014</c:v>
                </c:pt>
                <c:pt idx="11">
                  <c:v>Q4 2014</c:v>
                </c:pt>
                <c:pt idx="12">
                  <c:v>Q1 2015</c:v>
                </c:pt>
                <c:pt idx="13">
                  <c:v>Q2 2015</c:v>
                </c:pt>
                <c:pt idx="14">
                  <c:v>Q3 2015</c:v>
                </c:pt>
                <c:pt idx="15">
                  <c:v>Q4 2015</c:v>
                </c:pt>
                <c:pt idx="16">
                  <c:v>Q1 2016</c:v>
                </c:pt>
                <c:pt idx="17">
                  <c:v>Q2 2016</c:v>
                </c:pt>
                <c:pt idx="18">
                  <c:v>Q3 2016</c:v>
                </c:pt>
                <c:pt idx="19">
                  <c:v>Q4 2016</c:v>
                </c:pt>
                <c:pt idx="20">
                  <c:v>Q1 2017</c:v>
                </c:pt>
                <c:pt idx="21">
                  <c:v>Q2 2017</c:v>
                </c:pt>
                <c:pt idx="22">
                  <c:v>Q3 2017</c:v>
                </c:pt>
                <c:pt idx="23">
                  <c:v>Q4 2017</c:v>
                </c:pt>
                <c:pt idx="24">
                  <c:v>Q1 2018</c:v>
                </c:pt>
                <c:pt idx="25">
                  <c:v>Q2 2018</c:v>
                </c:pt>
                <c:pt idx="26">
                  <c:v>Q3 2018</c:v>
                </c:pt>
                <c:pt idx="27">
                  <c:v>Q4 2018</c:v>
                </c:pt>
                <c:pt idx="28">
                  <c:v>Q1 2019</c:v>
                </c:pt>
                <c:pt idx="29">
                  <c:v>Q2 2019</c:v>
                </c:pt>
                <c:pt idx="30">
                  <c:v>Q3 2019</c:v>
                </c:pt>
                <c:pt idx="31">
                  <c:v>Q4 2019</c:v>
                </c:pt>
              </c:strCache>
            </c:strRef>
          </c:cat>
          <c:val>
            <c:numRef>
              <c:f>Sheet1!$B$14:$B$45</c:f>
              <c:numCache>
                <c:formatCode>#,##0</c:formatCode>
                <c:ptCount val="32"/>
                <c:pt idx="0">
                  <c:v>74295</c:v>
                </c:pt>
                <c:pt idx="1">
                  <c:v>73870</c:v>
                </c:pt>
                <c:pt idx="2">
                  <c:v>72719</c:v>
                </c:pt>
                <c:pt idx="3">
                  <c:v>71945</c:v>
                </c:pt>
                <c:pt idx="4">
                  <c:v>86939</c:v>
                </c:pt>
                <c:pt idx="5">
                  <c:v>96506</c:v>
                </c:pt>
                <c:pt idx="6">
                  <c:v>97738</c:v>
                </c:pt>
                <c:pt idx="7">
                  <c:v>99619</c:v>
                </c:pt>
                <c:pt idx="8">
                  <c:v>102176</c:v>
                </c:pt>
                <c:pt idx="9">
                  <c:v>122579</c:v>
                </c:pt>
                <c:pt idx="10">
                  <c:v>132965</c:v>
                </c:pt>
                <c:pt idx="11">
                  <c:v>140517</c:v>
                </c:pt>
                <c:pt idx="12">
                  <c:v>119069</c:v>
                </c:pt>
                <c:pt idx="13">
                  <c:v>99991</c:v>
                </c:pt>
                <c:pt idx="14">
                  <c:v>101895</c:v>
                </c:pt>
                <c:pt idx="15">
                  <c:v>87908</c:v>
                </c:pt>
                <c:pt idx="16">
                  <c:v>78028</c:v>
                </c:pt>
                <c:pt idx="17">
                  <c:v>75720</c:v>
                </c:pt>
                <c:pt idx="18">
                  <c:v>90436</c:v>
                </c:pt>
                <c:pt idx="19">
                  <c:v>105282</c:v>
                </c:pt>
                <c:pt idx="20">
                  <c:v>130922</c:v>
                </c:pt>
                <c:pt idx="21">
                  <c:v>154534</c:v>
                </c:pt>
                <c:pt idx="22">
                  <c:v>173277</c:v>
                </c:pt>
                <c:pt idx="23">
                  <c:v>176159</c:v>
                </c:pt>
                <c:pt idx="24">
                  <c:v>169158</c:v>
                </c:pt>
                <c:pt idx="25">
                  <c:v>188526</c:v>
                </c:pt>
                <c:pt idx="26">
                  <c:v>152432</c:v>
                </c:pt>
                <c:pt idx="27">
                  <c:v>116895</c:v>
                </c:pt>
                <c:pt idx="28">
                  <c:v>121445</c:v>
                </c:pt>
                <c:pt idx="29">
                  <c:v>126612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92EA-41BD-A46B-E85777E4897E}"/>
            </c:ext>
          </c:extLst>
        </c:ser>
        <c:ser>
          <c:idx val="1"/>
          <c:order val="1"/>
          <c:tx>
            <c:v>Terminated</c:v>
          </c:tx>
          <c:spPr>
            <a:ln w="41275">
              <a:solidFill>
                <a:srgbClr val="FF0000"/>
              </a:solidFill>
            </a:ln>
          </c:spPr>
          <c:marker>
            <c:symbol val="circle"/>
            <c:size val="9"/>
            <c:spPr>
              <a:solidFill>
                <a:schemeClr val="bg1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Sheet1!$A$14:$A$45</c:f>
              <c:strCache>
                <c:ptCount val="32"/>
                <c:pt idx="0">
                  <c:v>Q1 2012</c:v>
                </c:pt>
                <c:pt idx="1">
                  <c:v>Q2 2012</c:v>
                </c:pt>
                <c:pt idx="2">
                  <c:v>Q3 2012</c:v>
                </c:pt>
                <c:pt idx="3">
                  <c:v>Q4 2012</c:v>
                </c:pt>
                <c:pt idx="4">
                  <c:v>Q1 2013</c:v>
                </c:pt>
                <c:pt idx="5">
                  <c:v>Q2 2013</c:v>
                </c:pt>
                <c:pt idx="6">
                  <c:v>Q3 2013</c:v>
                </c:pt>
                <c:pt idx="7">
                  <c:v>Q4 2013</c:v>
                </c:pt>
                <c:pt idx="8">
                  <c:v>Q1 2014</c:v>
                </c:pt>
                <c:pt idx="9">
                  <c:v>Q2 2014</c:v>
                </c:pt>
                <c:pt idx="10">
                  <c:v>Q3 2014</c:v>
                </c:pt>
                <c:pt idx="11">
                  <c:v>Q4 2014</c:v>
                </c:pt>
                <c:pt idx="12">
                  <c:v>Q1 2015</c:v>
                </c:pt>
                <c:pt idx="13">
                  <c:v>Q2 2015</c:v>
                </c:pt>
                <c:pt idx="14">
                  <c:v>Q3 2015</c:v>
                </c:pt>
                <c:pt idx="15">
                  <c:v>Q4 2015</c:v>
                </c:pt>
                <c:pt idx="16">
                  <c:v>Q1 2016</c:v>
                </c:pt>
                <c:pt idx="17">
                  <c:v>Q2 2016</c:v>
                </c:pt>
                <c:pt idx="18">
                  <c:v>Q3 2016</c:v>
                </c:pt>
                <c:pt idx="19">
                  <c:v>Q4 2016</c:v>
                </c:pt>
                <c:pt idx="20">
                  <c:v>Q1 2017</c:v>
                </c:pt>
                <c:pt idx="21">
                  <c:v>Q2 2017</c:v>
                </c:pt>
                <c:pt idx="22">
                  <c:v>Q3 2017</c:v>
                </c:pt>
                <c:pt idx="23">
                  <c:v>Q4 2017</c:v>
                </c:pt>
                <c:pt idx="24">
                  <c:v>Q1 2018</c:v>
                </c:pt>
                <c:pt idx="25">
                  <c:v>Q2 2018</c:v>
                </c:pt>
                <c:pt idx="26">
                  <c:v>Q3 2018</c:v>
                </c:pt>
                <c:pt idx="27">
                  <c:v>Q4 2018</c:v>
                </c:pt>
                <c:pt idx="28">
                  <c:v>Q1 2019</c:v>
                </c:pt>
                <c:pt idx="29">
                  <c:v>Q2 2019</c:v>
                </c:pt>
                <c:pt idx="30">
                  <c:v>Q3 2019</c:v>
                </c:pt>
                <c:pt idx="31">
                  <c:v>Q4 2019</c:v>
                </c:pt>
              </c:strCache>
            </c:strRef>
          </c:cat>
          <c:val>
            <c:numRef>
              <c:f>Sheet1!$C$14:$C$45</c:f>
              <c:numCache>
                <c:formatCode>#,##0</c:formatCode>
                <c:ptCount val="32"/>
                <c:pt idx="0">
                  <c:v>67851</c:v>
                </c:pt>
                <c:pt idx="1">
                  <c:v>70020</c:v>
                </c:pt>
                <c:pt idx="2">
                  <c:v>68865</c:v>
                </c:pt>
                <c:pt idx="3">
                  <c:v>67087</c:v>
                </c:pt>
                <c:pt idx="4">
                  <c:v>80238</c:v>
                </c:pt>
                <c:pt idx="5">
                  <c:v>91802</c:v>
                </c:pt>
                <c:pt idx="6">
                  <c:v>89551</c:v>
                </c:pt>
                <c:pt idx="7">
                  <c:v>92169</c:v>
                </c:pt>
                <c:pt idx="8">
                  <c:v>93540</c:v>
                </c:pt>
                <c:pt idx="9">
                  <c:v>113481</c:v>
                </c:pt>
                <c:pt idx="10">
                  <c:v>122451</c:v>
                </c:pt>
                <c:pt idx="11">
                  <c:v>127462</c:v>
                </c:pt>
                <c:pt idx="12">
                  <c:v>111904</c:v>
                </c:pt>
                <c:pt idx="13">
                  <c:v>90966</c:v>
                </c:pt>
                <c:pt idx="14">
                  <c:v>92598</c:v>
                </c:pt>
                <c:pt idx="15">
                  <c:v>78604</c:v>
                </c:pt>
                <c:pt idx="16">
                  <c:v>70388</c:v>
                </c:pt>
                <c:pt idx="17">
                  <c:v>68228</c:v>
                </c:pt>
                <c:pt idx="18">
                  <c:v>82919</c:v>
                </c:pt>
                <c:pt idx="19">
                  <c:v>93638</c:v>
                </c:pt>
                <c:pt idx="20">
                  <c:v>114627</c:v>
                </c:pt>
                <c:pt idx="21">
                  <c:v>138999</c:v>
                </c:pt>
                <c:pt idx="22">
                  <c:v>153287</c:v>
                </c:pt>
                <c:pt idx="23">
                  <c:v>160681</c:v>
                </c:pt>
                <c:pt idx="24">
                  <c:v>148497</c:v>
                </c:pt>
                <c:pt idx="25">
                  <c:v>171438</c:v>
                </c:pt>
                <c:pt idx="26">
                  <c:v>136121</c:v>
                </c:pt>
                <c:pt idx="27">
                  <c:v>106124</c:v>
                </c:pt>
                <c:pt idx="28">
                  <c:v>102140</c:v>
                </c:pt>
                <c:pt idx="29">
                  <c:v>109718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F22-4809-9F05-7B8BCCB808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37140128"/>
        <c:axId val="1937130336"/>
      </c:lineChart>
      <c:catAx>
        <c:axId val="19371401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1937130336"/>
        <c:crossesAt val="0"/>
        <c:auto val="1"/>
        <c:lblAlgn val="ctr"/>
        <c:lblOffset val="100"/>
        <c:noMultiLvlLbl val="0"/>
      </c:catAx>
      <c:valAx>
        <c:axId val="1937130336"/>
        <c:scaling>
          <c:orientation val="minMax"/>
        </c:scaling>
        <c:delete val="0"/>
        <c:axPos val="l"/>
        <c:majorGridlines>
          <c:spPr>
            <a:ln w="12500">
              <a:solidFill>
                <a:schemeClr val="tx1"/>
              </a:solidFill>
              <a:prstDash val="solid"/>
            </a:ln>
          </c:spPr>
        </c:majorGridlines>
        <c:numFmt formatCode="#,##0" sourceLinked="0"/>
        <c:majorTickMark val="none"/>
        <c:minorTickMark val="none"/>
        <c:tickLblPos val="nextTo"/>
        <c:spPr>
          <a:ln w="125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4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937140128"/>
        <c:crosses val="autoZero"/>
        <c:crossBetween val="between"/>
        <c:majorUnit val="25000"/>
        <c:minorUnit val="10000"/>
      </c:valAx>
      <c:spPr>
        <a:noFill/>
        <a:ln w="12700">
          <a:solidFill>
            <a:schemeClr val="tx1"/>
          </a:solidFill>
        </a:ln>
      </c:spPr>
    </c:plotArea>
    <c:legend>
      <c:legendPos val="t"/>
      <c:layout>
        <c:manualLayout>
          <c:xMode val="edge"/>
          <c:yMode val="edge"/>
          <c:x val="0.62938285369196123"/>
          <c:y val="0.58523108269093471"/>
          <c:w val="0.26483311267507492"/>
          <c:h val="0.15902803823292078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7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292650918635169E-2"/>
          <c:y val="4.7603240242451723E-2"/>
          <c:w val="0.83239864688008292"/>
          <c:h val="0.794191128986574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 w="12384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Sheet1!$A$2:$A$11</c:f>
              <c:strCache>
                <c:ptCount val="10"/>
                <c:pt idx="0">
                  <c:v>'08</c:v>
                </c:pt>
                <c:pt idx="1">
                  <c:v>'09</c:v>
                </c:pt>
                <c:pt idx="2">
                  <c:v>'10</c:v>
                </c:pt>
                <c:pt idx="3">
                  <c:v>'11</c:v>
                </c:pt>
                <c:pt idx="4">
                  <c:v>'12</c:v>
                </c:pt>
                <c:pt idx="5">
                  <c:v>'13</c:v>
                </c:pt>
                <c:pt idx="6">
                  <c:v>'14</c:v>
                </c:pt>
                <c:pt idx="7">
                  <c:v>'15</c:v>
                </c:pt>
                <c:pt idx="8">
                  <c:v>'16</c:v>
                </c:pt>
                <c:pt idx="9">
                  <c:v>'17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220478</c:v>
                </c:pt>
                <c:pt idx="1">
                  <c:v>281614</c:v>
                </c:pt>
                <c:pt idx="2">
                  <c:v>324541</c:v>
                </c:pt>
                <c:pt idx="3">
                  <c:v>340657</c:v>
                </c:pt>
                <c:pt idx="4">
                  <c:v>306554</c:v>
                </c:pt>
                <c:pt idx="5">
                  <c:v>311322</c:v>
                </c:pt>
                <c:pt idx="6">
                  <c:v>333659</c:v>
                </c:pt>
                <c:pt idx="7">
                  <c:v>360613</c:v>
                </c:pt>
                <c:pt idx="8">
                  <c:v>366715</c:v>
                </c:pt>
                <c:pt idx="9">
                  <c:v>383396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29-4AA2-B69B-8412C7C21A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934252784"/>
        <c:axId val="1934247344"/>
      </c:barChart>
      <c:catAx>
        <c:axId val="1934252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09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2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934247344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1934247344"/>
        <c:scaling>
          <c:orientation val="minMax"/>
        </c:scaling>
        <c:delete val="0"/>
        <c:axPos val="l"/>
        <c:majorGridlines>
          <c:spPr>
            <a:ln w="3096">
              <a:solidFill>
                <a:schemeClr val="tx1"/>
              </a:solidFill>
              <a:prstDash val="solid"/>
            </a:ln>
          </c:spPr>
        </c:majorGridlines>
        <c:numFmt formatCode="#,##0" sourceLinked="0"/>
        <c:majorTickMark val="none"/>
        <c:minorTickMark val="none"/>
        <c:tickLblPos val="nextTo"/>
        <c:spPr>
          <a:ln w="309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2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934252784"/>
        <c:crosses val="autoZero"/>
        <c:crossBetween val="between"/>
      </c:valAx>
      <c:spPr>
        <a:noFill/>
        <a:ln w="12384">
          <a:solidFill>
            <a:srgbClr val="003366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5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516516516516519E-2"/>
          <c:y val="2.941519113358607E-2"/>
          <c:w val="0.97427694893401484"/>
          <c:h val="0.84496461379827537"/>
        </c:manualLayout>
      </c:layout>
      <c:barChart>
        <c:barDir val="col"/>
        <c:grouping val="clustered"/>
        <c:varyColors val="0"/>
        <c:ser>
          <c:idx val="2"/>
          <c:order val="0"/>
          <c:tx>
            <c:v>Total spending</c:v>
          </c:tx>
          <c:spPr>
            <a:solidFill>
              <a:schemeClr val="tx2"/>
            </a:solidFill>
            <a:ln w="12707">
              <a:solidFill>
                <a:schemeClr val="tx1"/>
              </a:solidFill>
              <a:prstDash val="solid"/>
            </a:ln>
          </c:spPr>
          <c:invertIfNegative val="0"/>
          <c:dLbls>
            <c:numFmt formatCode="&quot;$&quot;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Sheet1!$A$2:$A$11</c:f>
              <c:strCache>
                <c:ptCount val="10"/>
                <c:pt idx="0">
                  <c:v>'09</c:v>
                </c:pt>
                <c:pt idx="1">
                  <c:v>'10</c:v>
                </c:pt>
                <c:pt idx="2">
                  <c:v>'11</c:v>
                </c:pt>
                <c:pt idx="3">
                  <c:v>'12</c:v>
                </c:pt>
                <c:pt idx="4">
                  <c:v>'13</c:v>
                </c:pt>
                <c:pt idx="5">
                  <c:v>'14</c:v>
                </c:pt>
                <c:pt idx="6">
                  <c:v>'15</c:v>
                </c:pt>
                <c:pt idx="7">
                  <c:v>'16</c:v>
                </c:pt>
                <c:pt idx="8">
                  <c:v>'17</c:v>
                </c:pt>
                <c:pt idx="9">
                  <c:v>'18</c:v>
                </c:pt>
              </c:strCache>
            </c:strRef>
          </c:cat>
          <c:val>
            <c:numRef>
              <c:f>Sheet1!$B$2:$B$11</c:f>
              <c:numCache>
                <c:formatCode>"$"#,##0.00_);[Red]\("$"#,##0.00\)</c:formatCode>
                <c:ptCount val="10"/>
                <c:pt idx="0">
                  <c:v>20.154482999999999</c:v>
                </c:pt>
                <c:pt idx="1">
                  <c:v>20.749046</c:v>
                </c:pt>
                <c:pt idx="2">
                  <c:v>23.345110000000002</c:v>
                </c:pt>
                <c:pt idx="3">
                  <c:v>25.524592000000002</c:v>
                </c:pt>
                <c:pt idx="4">
                  <c:v>25.090334999999996</c:v>
                </c:pt>
                <c:pt idx="5">
                  <c:v>27.977748000000002</c:v>
                </c:pt>
                <c:pt idx="6">
                  <c:v>30.271605999999998</c:v>
                </c:pt>
                <c:pt idx="7">
                  <c:v>25.887832</c:v>
                </c:pt>
                <c:pt idx="8">
                  <c:v>24.830325000000002</c:v>
                </c:pt>
                <c:pt idx="9">
                  <c:v>24.908472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46-431A-8681-57C173403DE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708582560"/>
        <c:axId val="1708584192"/>
      </c:barChart>
      <c:catAx>
        <c:axId val="1708582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4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708584192"/>
        <c:crossesAt val="0"/>
        <c:auto val="1"/>
        <c:lblAlgn val="ctr"/>
        <c:lblOffset val="50"/>
        <c:tickLblSkip val="1"/>
        <c:tickMarkSkip val="1"/>
        <c:noMultiLvlLbl val="0"/>
      </c:catAx>
      <c:valAx>
        <c:axId val="1708584192"/>
        <c:scaling>
          <c:orientation val="minMax"/>
          <c:max val="32"/>
          <c:min val="10"/>
        </c:scaling>
        <c:delete val="1"/>
        <c:axPos val="l"/>
        <c:numFmt formatCode="\$#,##0" sourceLinked="0"/>
        <c:majorTickMark val="out"/>
        <c:minorTickMark val="none"/>
        <c:tickLblPos val="none"/>
        <c:crossAx val="1708582560"/>
        <c:crosses val="autoZero"/>
        <c:crossBetween val="between"/>
        <c:majorUnit val="2"/>
        <c:minorUnit val="1"/>
      </c:valAx>
      <c:spPr>
        <a:noFill/>
        <a:ln w="12707">
          <a:noFill/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213962225310053E-2"/>
          <c:y val="0.11542940392362851"/>
          <c:w val="0.88962881478050582"/>
          <c:h val="0.6936923633444498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Equipment</c:v>
                </c:pt>
              </c:strCache>
            </c:strRef>
          </c:tx>
          <c:spPr>
            <a:ln w="44450">
              <a:solidFill>
                <a:srgbClr val="FF0000"/>
              </a:solidFill>
              <a:prstDash val="solid"/>
            </a:ln>
          </c:spPr>
          <c:marker>
            <c:symbol val="circle"/>
            <c:size val="9"/>
            <c:spPr>
              <a:solidFill>
                <a:schemeClr val="bg1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Sheet1!$A$2:$A$20</c:f>
              <c:strCache>
                <c:ptCount val="19"/>
                <c:pt idx="0">
                  <c:v>'00</c:v>
                </c:pt>
                <c:pt idx="1">
                  <c:v>'01</c:v>
                </c:pt>
                <c:pt idx="2">
                  <c:v>'02</c:v>
                </c:pt>
                <c:pt idx="3">
                  <c:v>'03</c:v>
                </c:pt>
                <c:pt idx="4">
                  <c:v>'04</c:v>
                </c:pt>
                <c:pt idx="5">
                  <c:v>'05</c:v>
                </c:pt>
                <c:pt idx="6">
                  <c:v>'06</c:v>
                </c:pt>
                <c:pt idx="7">
                  <c:v>'07</c:v>
                </c:pt>
                <c:pt idx="8">
                  <c:v>'08</c:v>
                </c:pt>
                <c:pt idx="9">
                  <c:v>'09</c:v>
                </c:pt>
                <c:pt idx="10">
                  <c:v>'10</c:v>
                </c:pt>
                <c:pt idx="11">
                  <c:v>'11</c:v>
                </c:pt>
                <c:pt idx="12">
                  <c:v>'12</c:v>
                </c:pt>
                <c:pt idx="13">
                  <c:v>'13</c:v>
                </c:pt>
                <c:pt idx="14">
                  <c:v>'14</c:v>
                </c:pt>
                <c:pt idx="15">
                  <c:v>'15</c:v>
                </c:pt>
                <c:pt idx="16">
                  <c:v>'16</c:v>
                </c:pt>
                <c:pt idx="17">
                  <c:v>'17</c:v>
                </c:pt>
                <c:pt idx="18">
                  <c:v>'18</c:v>
                </c:pt>
              </c:strCache>
            </c:strRef>
          </c:cat>
          <c:val>
            <c:numRef>
              <c:f>Sheet1!$B$2:$B$20</c:f>
              <c:numCache>
                <c:formatCode>"$"#,##0.00_);[Red]\("$"#,##0.00\)</c:formatCode>
                <c:ptCount val="19"/>
                <c:pt idx="0">
                  <c:v>7.6499840000000008</c:v>
                </c:pt>
                <c:pt idx="1">
                  <c:v>7.0683110000000005</c:v>
                </c:pt>
                <c:pt idx="2">
                  <c:v>7.0966069999999997</c:v>
                </c:pt>
                <c:pt idx="3">
                  <c:v>7.5562919999999991</c:v>
                </c:pt>
                <c:pt idx="4">
                  <c:v>8.0942170000000004</c:v>
                </c:pt>
                <c:pt idx="5">
                  <c:v>7.8854570000000006</c:v>
                </c:pt>
                <c:pt idx="6">
                  <c:v>8.7202690000000018</c:v>
                </c:pt>
                <c:pt idx="7">
                  <c:v>9.4891770000000015</c:v>
                </c:pt>
                <c:pt idx="8">
                  <c:v>9.6579989999999984</c:v>
                </c:pt>
                <c:pt idx="9">
                  <c:v>9.0583620000000025</c:v>
                </c:pt>
                <c:pt idx="10">
                  <c:v>8.6867180000000008</c:v>
                </c:pt>
                <c:pt idx="11">
                  <c:v>10.814781999999999</c:v>
                </c:pt>
                <c:pt idx="12">
                  <c:v>11.516553999999999</c:v>
                </c:pt>
                <c:pt idx="13">
                  <c:v>11.098381999999999</c:v>
                </c:pt>
                <c:pt idx="14">
                  <c:v>12.918367</c:v>
                </c:pt>
                <c:pt idx="15">
                  <c:v>13.765292000000001</c:v>
                </c:pt>
                <c:pt idx="16">
                  <c:v>11.437586999999999</c:v>
                </c:pt>
                <c:pt idx="17">
                  <c:v>10.247384</c:v>
                </c:pt>
                <c:pt idx="18">
                  <c:v>10.349140999999999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15-4C58-A240-372FB5A3560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Roadway and Structures</c:v>
                </c:pt>
              </c:strCache>
            </c:strRef>
          </c:tx>
          <c:spPr>
            <a:ln w="44450">
              <a:solidFill>
                <a:schemeClr val="tx2"/>
              </a:solidFill>
              <a:prstDash val="solid"/>
            </a:ln>
          </c:spPr>
          <c:marker>
            <c:symbol val="square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Sheet1!$A$2:$A$20</c:f>
              <c:strCache>
                <c:ptCount val="19"/>
                <c:pt idx="0">
                  <c:v>'00</c:v>
                </c:pt>
                <c:pt idx="1">
                  <c:v>'01</c:v>
                </c:pt>
                <c:pt idx="2">
                  <c:v>'02</c:v>
                </c:pt>
                <c:pt idx="3">
                  <c:v>'03</c:v>
                </c:pt>
                <c:pt idx="4">
                  <c:v>'04</c:v>
                </c:pt>
                <c:pt idx="5">
                  <c:v>'05</c:v>
                </c:pt>
                <c:pt idx="6">
                  <c:v>'06</c:v>
                </c:pt>
                <c:pt idx="7">
                  <c:v>'07</c:v>
                </c:pt>
                <c:pt idx="8">
                  <c:v>'08</c:v>
                </c:pt>
                <c:pt idx="9">
                  <c:v>'09</c:v>
                </c:pt>
                <c:pt idx="10">
                  <c:v>'10</c:v>
                </c:pt>
                <c:pt idx="11">
                  <c:v>'11</c:v>
                </c:pt>
                <c:pt idx="12">
                  <c:v>'12</c:v>
                </c:pt>
                <c:pt idx="13">
                  <c:v>'13</c:v>
                </c:pt>
                <c:pt idx="14">
                  <c:v>'14</c:v>
                </c:pt>
                <c:pt idx="15">
                  <c:v>'15</c:v>
                </c:pt>
                <c:pt idx="16">
                  <c:v>'16</c:v>
                </c:pt>
                <c:pt idx="17">
                  <c:v>'17</c:v>
                </c:pt>
                <c:pt idx="18">
                  <c:v>'18</c:v>
                </c:pt>
              </c:strCache>
            </c:strRef>
          </c:cat>
          <c:val>
            <c:numRef>
              <c:f>Sheet1!$C$2:$C$20</c:f>
              <c:numCache>
                <c:formatCode>"$"#,##0.00_);[Red]\("$"#,##0.00\)</c:formatCode>
                <c:ptCount val="19"/>
                <c:pt idx="0">
                  <c:v>7.6096170000000001</c:v>
                </c:pt>
                <c:pt idx="1">
                  <c:v>7.4827430000000001</c:v>
                </c:pt>
                <c:pt idx="2">
                  <c:v>7.881011</c:v>
                </c:pt>
                <c:pt idx="3">
                  <c:v>7.9581649999999993</c:v>
                </c:pt>
                <c:pt idx="4">
                  <c:v>8.6301109999999994</c:v>
                </c:pt>
                <c:pt idx="5">
                  <c:v>8.7685829999999996</c:v>
                </c:pt>
                <c:pt idx="6">
                  <c:v>10.592328</c:v>
                </c:pt>
                <c:pt idx="7">
                  <c:v>10.66506</c:v>
                </c:pt>
                <c:pt idx="8">
                  <c:v>11.869057000000002</c:v>
                </c:pt>
                <c:pt idx="9">
                  <c:v>11.096121</c:v>
                </c:pt>
                <c:pt idx="10">
                  <c:v>12.062328000000001</c:v>
                </c:pt>
                <c:pt idx="11">
                  <c:v>12.530328000000001</c:v>
                </c:pt>
                <c:pt idx="12">
                  <c:v>14.008038000000001</c:v>
                </c:pt>
                <c:pt idx="13">
                  <c:v>13.991952999999999</c:v>
                </c:pt>
                <c:pt idx="14">
                  <c:v>15.059381000000002</c:v>
                </c:pt>
                <c:pt idx="15">
                  <c:v>16.506313999999996</c:v>
                </c:pt>
                <c:pt idx="16">
                  <c:v>14.450245000000001</c:v>
                </c:pt>
                <c:pt idx="17">
                  <c:v>14.582941000000002</c:v>
                </c:pt>
                <c:pt idx="18">
                  <c:v>14.559331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D15-4C58-A240-372FB5A356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8582016"/>
        <c:axId val="1708585824"/>
      </c:lineChart>
      <c:catAx>
        <c:axId val="1708582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24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400"/>
            </a:pPr>
            <a:endParaRPr lang="en-US"/>
          </a:p>
        </c:txPr>
        <c:crossAx val="1708585824"/>
        <c:crossesAt val="0"/>
        <c:auto val="1"/>
        <c:lblAlgn val="ctr"/>
        <c:lblOffset val="50"/>
        <c:tickLblSkip val="2"/>
        <c:tickMarkSkip val="1"/>
        <c:noMultiLvlLbl val="0"/>
      </c:catAx>
      <c:valAx>
        <c:axId val="1708585824"/>
        <c:scaling>
          <c:orientation val="minMax"/>
          <c:max val="18"/>
          <c:min val="0"/>
        </c:scaling>
        <c:delete val="0"/>
        <c:axPos val="l"/>
        <c:majorGridlines>
          <c:spPr>
            <a:ln w="12978">
              <a:solidFill>
                <a:schemeClr val="tx1"/>
              </a:solidFill>
              <a:prstDash val="solid"/>
            </a:ln>
          </c:spPr>
        </c:majorGridlines>
        <c:numFmt formatCode="\$#,##0" sourceLinked="0"/>
        <c:majorTickMark val="none"/>
        <c:minorTickMark val="none"/>
        <c:tickLblPos val="nextTo"/>
        <c:spPr>
          <a:ln w="324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400"/>
            </a:pPr>
            <a:endParaRPr lang="en-US"/>
          </a:p>
        </c:txPr>
        <c:crossAx val="1708582016"/>
        <c:crosses val="autoZero"/>
        <c:crossBetween val="between"/>
        <c:majorUnit val="2"/>
        <c:minorUnit val="1"/>
      </c:valAx>
      <c:spPr>
        <a:noFill/>
        <a:ln w="1270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4340524934383202"/>
          <c:y val="0.54260917825800414"/>
          <c:w val="0.4488851109520402"/>
          <c:h val="0.17978325396550104"/>
        </c:manualLayout>
      </c:layout>
      <c:overlay val="0"/>
      <c:spPr>
        <a:solidFill>
          <a:schemeClr val="bg1"/>
        </a:solidFill>
        <a:ln w="3245">
          <a:noFill/>
          <a:prstDash val="solid"/>
        </a:ln>
      </c:spPr>
      <c:txPr>
        <a:bodyPr/>
        <a:lstStyle/>
        <a:p>
          <a:pPr>
            <a:defRPr sz="22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0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45585012882561"/>
          <c:y val="3.30209719722932E-2"/>
          <c:w val="0.85596703508391747"/>
          <c:h val="0.92184350972229456"/>
        </c:manualLayout>
      </c:layout>
      <c:barChart>
        <c:barDir val="col"/>
        <c:grouping val="clustered"/>
        <c:varyColors val="0"/>
        <c:ser>
          <c:idx val="1"/>
          <c:order val="1"/>
          <c:tx>
            <c:v>Generation from coal (left scale)*</c:v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Pt>
            <c:idx val="12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4A2F-4834-9BE9-44F86A377CD7}"/>
              </c:ext>
            </c:extLst>
          </c:dPt>
          <c:dPt>
            <c:idx val="13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4A2F-4834-9BE9-44F86A377CD7}"/>
              </c:ext>
            </c:extLst>
          </c:dPt>
          <c:dPt>
            <c:idx val="14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4A2F-4834-9BE9-44F86A377CD7}"/>
              </c:ext>
            </c:extLst>
          </c:dPt>
          <c:dPt>
            <c:idx val="15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4A2F-4834-9BE9-44F86A377CD7}"/>
              </c:ext>
            </c:extLst>
          </c:dPt>
          <c:dPt>
            <c:idx val="16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4A2F-4834-9BE9-44F86A377CD7}"/>
              </c:ext>
            </c:extLst>
          </c:dPt>
          <c:dPt>
            <c:idx val="17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B-4A2F-4834-9BE9-44F86A377CD7}"/>
              </c:ext>
            </c:extLst>
          </c:dPt>
          <c:dPt>
            <c:idx val="18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D-4A2F-4834-9BE9-44F86A377CD7}"/>
              </c:ext>
            </c:extLst>
          </c:dPt>
          <c:dPt>
            <c:idx val="19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F-4A2F-4834-9BE9-44F86A377CD7}"/>
              </c:ext>
            </c:extLst>
          </c:dPt>
          <c:dPt>
            <c:idx val="20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1-4A2F-4834-9BE9-44F86A377CD7}"/>
              </c:ext>
            </c:extLst>
          </c:dPt>
          <c:dPt>
            <c:idx val="21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3-4A2F-4834-9BE9-44F86A377CD7}"/>
              </c:ext>
            </c:extLst>
          </c:dPt>
          <c:dPt>
            <c:idx val="22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5-4A2F-4834-9BE9-44F86A377CD7}"/>
              </c:ext>
            </c:extLst>
          </c:dPt>
          <c:dPt>
            <c:idx val="23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7-4A2F-4834-9BE9-44F86A377CD7}"/>
              </c:ext>
            </c:extLst>
          </c:dPt>
          <c:dPt>
            <c:idx val="36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9-4A2F-4834-9BE9-44F86A377CD7}"/>
              </c:ext>
            </c:extLst>
          </c:dPt>
          <c:dPt>
            <c:idx val="37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B-4A2F-4834-9BE9-44F86A377CD7}"/>
              </c:ext>
            </c:extLst>
          </c:dPt>
          <c:dPt>
            <c:idx val="38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D-4A2F-4834-9BE9-44F86A377CD7}"/>
              </c:ext>
            </c:extLst>
          </c:dPt>
          <c:dPt>
            <c:idx val="39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F-4A2F-4834-9BE9-44F86A377CD7}"/>
              </c:ext>
            </c:extLst>
          </c:dPt>
          <c:dPt>
            <c:idx val="40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21-4A2F-4834-9BE9-44F86A377CD7}"/>
              </c:ext>
            </c:extLst>
          </c:dPt>
          <c:dPt>
            <c:idx val="41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23-4A2F-4834-9BE9-44F86A377CD7}"/>
              </c:ext>
            </c:extLst>
          </c:dPt>
          <c:dPt>
            <c:idx val="42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25-4A2F-4834-9BE9-44F86A377CD7}"/>
              </c:ext>
            </c:extLst>
          </c:dPt>
          <c:dPt>
            <c:idx val="43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27-4A2F-4834-9BE9-44F86A377CD7}"/>
              </c:ext>
            </c:extLst>
          </c:dPt>
          <c:dPt>
            <c:idx val="44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29-4A2F-4834-9BE9-44F86A377CD7}"/>
              </c:ext>
            </c:extLst>
          </c:dPt>
          <c:dPt>
            <c:idx val="45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2B-4A2F-4834-9BE9-44F86A377CD7}"/>
              </c:ext>
            </c:extLst>
          </c:dPt>
          <c:dPt>
            <c:idx val="46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2D-4A2F-4834-9BE9-44F86A377CD7}"/>
              </c:ext>
            </c:extLst>
          </c:dPt>
          <c:dPt>
            <c:idx val="47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2F-4A2F-4834-9BE9-44F86A377CD7}"/>
              </c:ext>
            </c:extLst>
          </c:dPt>
          <c:dPt>
            <c:idx val="60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31-4A2F-4834-9BE9-44F86A377CD7}"/>
              </c:ext>
            </c:extLst>
          </c:dPt>
          <c:dPt>
            <c:idx val="61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33-4A2F-4834-9BE9-44F86A377CD7}"/>
              </c:ext>
            </c:extLst>
          </c:dPt>
          <c:dPt>
            <c:idx val="62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35-4A2F-4834-9BE9-44F86A377CD7}"/>
              </c:ext>
            </c:extLst>
          </c:dPt>
          <c:dPt>
            <c:idx val="63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37-4A2F-4834-9BE9-44F86A377CD7}"/>
              </c:ext>
            </c:extLst>
          </c:dPt>
          <c:dPt>
            <c:idx val="64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39-4A2F-4834-9BE9-44F86A377CD7}"/>
              </c:ext>
            </c:extLst>
          </c:dPt>
          <c:dPt>
            <c:idx val="65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3B-4A2F-4834-9BE9-44F86A377CD7}"/>
              </c:ext>
            </c:extLst>
          </c:dPt>
          <c:dPt>
            <c:idx val="66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3D-4A2F-4834-9BE9-44F86A377CD7}"/>
              </c:ext>
            </c:extLst>
          </c:dPt>
          <c:dPt>
            <c:idx val="67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3F-4A2F-4834-9BE9-44F86A377CD7}"/>
              </c:ext>
            </c:extLst>
          </c:dPt>
          <c:dPt>
            <c:idx val="68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41-4A2F-4834-9BE9-44F86A377CD7}"/>
              </c:ext>
            </c:extLst>
          </c:dPt>
          <c:dPt>
            <c:idx val="69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43-4A2F-4834-9BE9-44F86A377CD7}"/>
              </c:ext>
            </c:extLst>
          </c:dPt>
          <c:dPt>
            <c:idx val="70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45-4A2F-4834-9BE9-44F86A377CD7}"/>
              </c:ext>
            </c:extLst>
          </c:dPt>
          <c:dPt>
            <c:idx val="71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47-4A2F-4834-9BE9-44F86A377CD7}"/>
              </c:ext>
            </c:extLst>
          </c:dPt>
          <c:val>
            <c:numRef>
              <c:f>Sheet1!$E$39:$E$122</c:f>
              <c:numCache>
                <c:formatCode>0.00</c:formatCode>
                <c:ptCount val="84"/>
                <c:pt idx="0">
                  <c:v>133.63700000000003</c:v>
                </c:pt>
                <c:pt idx="1">
                  <c:v>131.91033333333334</c:v>
                </c:pt>
                <c:pt idx="2">
                  <c:v>130.76199999999997</c:v>
                </c:pt>
                <c:pt idx="3">
                  <c:v>122.00533333333333</c:v>
                </c:pt>
                <c:pt idx="4">
                  <c:v>120.66066666666666</c:v>
                </c:pt>
                <c:pt idx="5">
                  <c:v>123.21033333333332</c:v>
                </c:pt>
                <c:pt idx="6">
                  <c:v>136.88766666666666</c:v>
                </c:pt>
                <c:pt idx="7">
                  <c:v>146.85866666666666</c:v>
                </c:pt>
                <c:pt idx="8">
                  <c:v>145.13433333333333</c:v>
                </c:pt>
                <c:pt idx="9">
                  <c:v>134.51066666666665</c:v>
                </c:pt>
                <c:pt idx="10">
                  <c:v>125.01533333333333</c:v>
                </c:pt>
                <c:pt idx="11">
                  <c:v>127.932</c:v>
                </c:pt>
                <c:pt idx="12">
                  <c:v>139.96566666666669</c:v>
                </c:pt>
                <c:pt idx="13">
                  <c:v>147.417</c:v>
                </c:pt>
                <c:pt idx="14">
                  <c:v>145.61133333333336</c:v>
                </c:pt>
                <c:pt idx="15">
                  <c:v>129.67266666666669</c:v>
                </c:pt>
                <c:pt idx="16">
                  <c:v>121.50333333333333</c:v>
                </c:pt>
                <c:pt idx="17">
                  <c:v>121.88133333333333</c:v>
                </c:pt>
                <c:pt idx="18">
                  <c:v>135.33000000000001</c:v>
                </c:pt>
                <c:pt idx="19">
                  <c:v>145.21866666666668</c:v>
                </c:pt>
                <c:pt idx="20">
                  <c:v>141.39633333333333</c:v>
                </c:pt>
                <c:pt idx="21">
                  <c:v>128.61933333333334</c:v>
                </c:pt>
                <c:pt idx="22">
                  <c:v>118.84433333333334</c:v>
                </c:pt>
                <c:pt idx="23">
                  <c:v>118.34766666666667</c:v>
                </c:pt>
                <c:pt idx="24">
                  <c:v>125.39933333333333</c:v>
                </c:pt>
                <c:pt idx="25">
                  <c:v>128.01599999999999</c:v>
                </c:pt>
                <c:pt idx="26">
                  <c:v>122.63866666666667</c:v>
                </c:pt>
                <c:pt idx="27">
                  <c:v>108.15133333333334</c:v>
                </c:pt>
                <c:pt idx="28">
                  <c:v>100.68733333333334</c:v>
                </c:pt>
                <c:pt idx="29">
                  <c:v>106.41566666666667</c:v>
                </c:pt>
                <c:pt idx="30">
                  <c:v>123.11933333333332</c:v>
                </c:pt>
                <c:pt idx="31">
                  <c:v>133.14766666666665</c:v>
                </c:pt>
                <c:pt idx="32">
                  <c:v>130.58533333333332</c:v>
                </c:pt>
                <c:pt idx="33">
                  <c:v>116.47166666666668</c:v>
                </c:pt>
                <c:pt idx="34">
                  <c:v>100.65733333333333</c:v>
                </c:pt>
                <c:pt idx="35">
                  <c:v>91.160333333333327</c:v>
                </c:pt>
                <c:pt idx="36">
                  <c:v>96.727000000000018</c:v>
                </c:pt>
                <c:pt idx="37">
                  <c:v>98.552999999999997</c:v>
                </c:pt>
                <c:pt idx="38">
                  <c:v>92.778999999999996</c:v>
                </c:pt>
                <c:pt idx="39">
                  <c:v>78.997</c:v>
                </c:pt>
                <c:pt idx="40">
                  <c:v>75.326999999999998</c:v>
                </c:pt>
                <c:pt idx="41">
                  <c:v>89.947333333333333</c:v>
                </c:pt>
                <c:pt idx="42">
                  <c:v>111.34833333333331</c:v>
                </c:pt>
                <c:pt idx="43">
                  <c:v>129.32833333333335</c:v>
                </c:pt>
                <c:pt idx="44">
                  <c:v>128.69633333333334</c:v>
                </c:pt>
                <c:pt idx="45">
                  <c:v>116.32233333333333</c:v>
                </c:pt>
                <c:pt idx="46">
                  <c:v>100.09066666666666</c:v>
                </c:pt>
                <c:pt idx="47">
                  <c:v>101.62700000000001</c:v>
                </c:pt>
                <c:pt idx="48">
                  <c:v>107.00666666666666</c:v>
                </c:pt>
                <c:pt idx="49">
                  <c:v>106.96733333333333</c:v>
                </c:pt>
                <c:pt idx="50">
                  <c:v>97.173333333333332</c:v>
                </c:pt>
                <c:pt idx="51">
                  <c:v>85.840666666666664</c:v>
                </c:pt>
                <c:pt idx="52">
                  <c:v>87.825666666666663</c:v>
                </c:pt>
                <c:pt idx="53">
                  <c:v>93.873333333333335</c:v>
                </c:pt>
                <c:pt idx="54">
                  <c:v>109.32733333333333</c:v>
                </c:pt>
                <c:pt idx="55">
                  <c:v>118.23099999999999</c:v>
                </c:pt>
                <c:pt idx="56">
                  <c:v>115.12933333333335</c:v>
                </c:pt>
                <c:pt idx="57">
                  <c:v>102.48866666666667</c:v>
                </c:pt>
                <c:pt idx="58">
                  <c:v>92.988</c:v>
                </c:pt>
                <c:pt idx="59">
                  <c:v>95.769000000000005</c:v>
                </c:pt>
                <c:pt idx="60">
                  <c:v>105.60533333333335</c:v>
                </c:pt>
                <c:pt idx="61">
                  <c:v>102.62666666666667</c:v>
                </c:pt>
                <c:pt idx="62">
                  <c:v>93.986666666666679</c:v>
                </c:pt>
                <c:pt idx="63">
                  <c:v>78.673999999999992</c:v>
                </c:pt>
                <c:pt idx="64">
                  <c:v>79.733000000000004</c:v>
                </c:pt>
                <c:pt idx="65">
                  <c:v>86.692000000000007</c:v>
                </c:pt>
                <c:pt idx="66">
                  <c:v>100.702</c:v>
                </c:pt>
                <c:pt idx="67">
                  <c:v>110.66933333333334</c:v>
                </c:pt>
                <c:pt idx="68">
                  <c:v>109.01633333333332</c:v>
                </c:pt>
                <c:pt idx="69">
                  <c:v>99.645666666666671</c:v>
                </c:pt>
                <c:pt idx="70">
                  <c:v>92.209000000000003</c:v>
                </c:pt>
                <c:pt idx="71">
                  <c:v>92.291999999999987</c:v>
                </c:pt>
                <c:pt idx="72">
                  <c:v>96.873333333333335</c:v>
                </c:pt>
                <c:pt idx="73">
                  <c:v>92.634999999999991</c:v>
                </c:pt>
                <c:pt idx="74">
                  <c:v>86.542666666666662</c:v>
                </c:pt>
                <c:pt idx="75">
                  <c:v>72.891333333333336</c:v>
                </c:pt>
                <c:pt idx="76">
                  <c:v>70.150999999999996</c:v>
                </c:pt>
                <c:pt idx="77">
                  <c:v>70.182000000000002</c:v>
                </c:pt>
                <c:pt idx="78">
                  <c:v>83.824333333333328</c:v>
                </c:pt>
                <c:pt idx="79">
                  <c:v>91.255333333333326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8-4A2F-4834-9BE9-44F86A377C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930915584"/>
        <c:axId val="-930915040"/>
      </c:barChart>
      <c:lineChart>
        <c:grouping val="standard"/>
        <c:varyColors val="0"/>
        <c:ser>
          <c:idx val="0"/>
          <c:order val="0"/>
          <c:tx>
            <c:v>Coal carloads (right scale)**</c:v>
          </c:tx>
          <c:spPr>
            <a:ln w="38100">
              <a:solidFill>
                <a:srgbClr val="FF0000"/>
              </a:solidFill>
            </a:ln>
          </c:spPr>
          <c:marker>
            <c:symbol val="circle"/>
            <c:size val="5"/>
            <c:spPr>
              <a:solidFill>
                <a:schemeClr val="bg1"/>
              </a:solidFill>
              <a:ln>
                <a:solidFill>
                  <a:srgbClr val="FF0000"/>
                </a:solidFill>
              </a:ln>
            </c:spPr>
          </c:marker>
          <c:dPt>
            <c:idx val="12"/>
            <c:bubble3D val="0"/>
            <c:extLst>
              <c:ext xmlns:c16="http://schemas.microsoft.com/office/drawing/2014/chart" uri="{C3380CC4-5D6E-409C-BE32-E72D297353CC}">
                <c16:uniqueId val="{00000049-4A2F-4834-9BE9-44F86A377CD7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4A-4A2F-4834-9BE9-44F86A377CD7}"/>
              </c:ext>
            </c:extLst>
          </c:dPt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04B-4A2F-4834-9BE9-44F86A377CD7}"/>
              </c:ext>
            </c:extLst>
          </c:dPt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4C-4A2F-4834-9BE9-44F86A377CD7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4D-4A2F-4834-9BE9-44F86A377CD7}"/>
              </c:ext>
            </c:extLst>
          </c:dPt>
          <c:dPt>
            <c:idx val="17"/>
            <c:bubble3D val="0"/>
            <c:extLst>
              <c:ext xmlns:c16="http://schemas.microsoft.com/office/drawing/2014/chart" uri="{C3380CC4-5D6E-409C-BE32-E72D297353CC}">
                <c16:uniqueId val="{0000004E-4A2F-4834-9BE9-44F86A377CD7}"/>
              </c:ext>
            </c:extLst>
          </c:dPt>
          <c:dPt>
            <c:idx val="18"/>
            <c:bubble3D val="0"/>
            <c:extLst>
              <c:ext xmlns:c16="http://schemas.microsoft.com/office/drawing/2014/chart" uri="{C3380CC4-5D6E-409C-BE32-E72D297353CC}">
                <c16:uniqueId val="{0000004F-4A2F-4834-9BE9-44F86A377CD7}"/>
              </c:ext>
            </c:extLst>
          </c:dPt>
          <c:dPt>
            <c:idx val="19"/>
            <c:bubble3D val="0"/>
            <c:extLst>
              <c:ext xmlns:c16="http://schemas.microsoft.com/office/drawing/2014/chart" uri="{C3380CC4-5D6E-409C-BE32-E72D297353CC}">
                <c16:uniqueId val="{00000050-4A2F-4834-9BE9-44F86A377CD7}"/>
              </c:ext>
            </c:extLst>
          </c:dPt>
          <c:dPt>
            <c:idx val="20"/>
            <c:bubble3D val="0"/>
            <c:extLst>
              <c:ext xmlns:c16="http://schemas.microsoft.com/office/drawing/2014/chart" uri="{C3380CC4-5D6E-409C-BE32-E72D297353CC}">
                <c16:uniqueId val="{00000051-4A2F-4834-9BE9-44F86A377CD7}"/>
              </c:ext>
            </c:extLst>
          </c:dPt>
          <c:dPt>
            <c:idx val="21"/>
            <c:bubble3D val="0"/>
            <c:extLst>
              <c:ext xmlns:c16="http://schemas.microsoft.com/office/drawing/2014/chart" uri="{C3380CC4-5D6E-409C-BE32-E72D297353CC}">
                <c16:uniqueId val="{00000052-4A2F-4834-9BE9-44F86A377CD7}"/>
              </c:ext>
            </c:extLst>
          </c:dPt>
          <c:dPt>
            <c:idx val="22"/>
            <c:bubble3D val="0"/>
            <c:extLst>
              <c:ext xmlns:c16="http://schemas.microsoft.com/office/drawing/2014/chart" uri="{C3380CC4-5D6E-409C-BE32-E72D297353CC}">
                <c16:uniqueId val="{00000053-4A2F-4834-9BE9-44F86A377CD7}"/>
              </c:ext>
            </c:extLst>
          </c:dPt>
          <c:dPt>
            <c:idx val="23"/>
            <c:bubble3D val="0"/>
            <c:extLst>
              <c:ext xmlns:c16="http://schemas.microsoft.com/office/drawing/2014/chart" uri="{C3380CC4-5D6E-409C-BE32-E72D297353CC}">
                <c16:uniqueId val="{00000054-4A2F-4834-9BE9-44F86A377CD7}"/>
              </c:ext>
            </c:extLst>
          </c:dPt>
          <c:dPt>
            <c:idx val="36"/>
            <c:bubble3D val="0"/>
            <c:extLst>
              <c:ext xmlns:c16="http://schemas.microsoft.com/office/drawing/2014/chart" uri="{C3380CC4-5D6E-409C-BE32-E72D297353CC}">
                <c16:uniqueId val="{00000055-4A2F-4834-9BE9-44F86A377CD7}"/>
              </c:ext>
            </c:extLst>
          </c:dPt>
          <c:dPt>
            <c:idx val="37"/>
            <c:bubble3D val="0"/>
            <c:extLst>
              <c:ext xmlns:c16="http://schemas.microsoft.com/office/drawing/2014/chart" uri="{C3380CC4-5D6E-409C-BE32-E72D297353CC}">
                <c16:uniqueId val="{00000056-4A2F-4834-9BE9-44F86A377CD7}"/>
              </c:ext>
            </c:extLst>
          </c:dPt>
          <c:dPt>
            <c:idx val="38"/>
            <c:bubble3D val="0"/>
            <c:extLst>
              <c:ext xmlns:c16="http://schemas.microsoft.com/office/drawing/2014/chart" uri="{C3380CC4-5D6E-409C-BE32-E72D297353CC}">
                <c16:uniqueId val="{00000057-4A2F-4834-9BE9-44F86A377CD7}"/>
              </c:ext>
            </c:extLst>
          </c:dPt>
          <c:dPt>
            <c:idx val="39"/>
            <c:bubble3D val="0"/>
            <c:extLst>
              <c:ext xmlns:c16="http://schemas.microsoft.com/office/drawing/2014/chart" uri="{C3380CC4-5D6E-409C-BE32-E72D297353CC}">
                <c16:uniqueId val="{00000058-4A2F-4834-9BE9-44F86A377CD7}"/>
              </c:ext>
            </c:extLst>
          </c:dPt>
          <c:dPt>
            <c:idx val="40"/>
            <c:bubble3D val="0"/>
            <c:extLst>
              <c:ext xmlns:c16="http://schemas.microsoft.com/office/drawing/2014/chart" uri="{C3380CC4-5D6E-409C-BE32-E72D297353CC}">
                <c16:uniqueId val="{00000059-4A2F-4834-9BE9-44F86A377CD7}"/>
              </c:ext>
            </c:extLst>
          </c:dPt>
          <c:dPt>
            <c:idx val="41"/>
            <c:bubble3D val="0"/>
            <c:extLst>
              <c:ext xmlns:c16="http://schemas.microsoft.com/office/drawing/2014/chart" uri="{C3380CC4-5D6E-409C-BE32-E72D297353CC}">
                <c16:uniqueId val="{0000005A-4A2F-4834-9BE9-44F86A377CD7}"/>
              </c:ext>
            </c:extLst>
          </c:dPt>
          <c:dPt>
            <c:idx val="42"/>
            <c:bubble3D val="0"/>
            <c:extLst>
              <c:ext xmlns:c16="http://schemas.microsoft.com/office/drawing/2014/chart" uri="{C3380CC4-5D6E-409C-BE32-E72D297353CC}">
                <c16:uniqueId val="{0000005B-4A2F-4834-9BE9-44F86A377CD7}"/>
              </c:ext>
            </c:extLst>
          </c:dPt>
          <c:dPt>
            <c:idx val="43"/>
            <c:bubble3D val="0"/>
            <c:extLst>
              <c:ext xmlns:c16="http://schemas.microsoft.com/office/drawing/2014/chart" uri="{C3380CC4-5D6E-409C-BE32-E72D297353CC}">
                <c16:uniqueId val="{0000005C-4A2F-4834-9BE9-44F86A377CD7}"/>
              </c:ext>
            </c:extLst>
          </c:dPt>
          <c:dPt>
            <c:idx val="44"/>
            <c:bubble3D val="0"/>
            <c:extLst>
              <c:ext xmlns:c16="http://schemas.microsoft.com/office/drawing/2014/chart" uri="{C3380CC4-5D6E-409C-BE32-E72D297353CC}">
                <c16:uniqueId val="{0000005D-4A2F-4834-9BE9-44F86A377CD7}"/>
              </c:ext>
            </c:extLst>
          </c:dPt>
          <c:dPt>
            <c:idx val="45"/>
            <c:bubble3D val="0"/>
            <c:extLst>
              <c:ext xmlns:c16="http://schemas.microsoft.com/office/drawing/2014/chart" uri="{C3380CC4-5D6E-409C-BE32-E72D297353CC}">
                <c16:uniqueId val="{0000005E-4A2F-4834-9BE9-44F86A377CD7}"/>
              </c:ext>
            </c:extLst>
          </c:dPt>
          <c:dPt>
            <c:idx val="46"/>
            <c:bubble3D val="0"/>
            <c:extLst>
              <c:ext xmlns:c16="http://schemas.microsoft.com/office/drawing/2014/chart" uri="{C3380CC4-5D6E-409C-BE32-E72D297353CC}">
                <c16:uniqueId val="{0000005F-4A2F-4834-9BE9-44F86A377CD7}"/>
              </c:ext>
            </c:extLst>
          </c:dPt>
          <c:dPt>
            <c:idx val="47"/>
            <c:bubble3D val="0"/>
            <c:extLst>
              <c:ext xmlns:c16="http://schemas.microsoft.com/office/drawing/2014/chart" uri="{C3380CC4-5D6E-409C-BE32-E72D297353CC}">
                <c16:uniqueId val="{00000060-4A2F-4834-9BE9-44F86A377CD7}"/>
              </c:ext>
            </c:extLst>
          </c:dPt>
          <c:dPt>
            <c:idx val="60"/>
            <c:bubble3D val="0"/>
            <c:extLst>
              <c:ext xmlns:c16="http://schemas.microsoft.com/office/drawing/2014/chart" uri="{C3380CC4-5D6E-409C-BE32-E72D297353CC}">
                <c16:uniqueId val="{00000061-4A2F-4834-9BE9-44F86A377CD7}"/>
              </c:ext>
            </c:extLst>
          </c:dPt>
          <c:dPt>
            <c:idx val="61"/>
            <c:bubble3D val="0"/>
            <c:extLst>
              <c:ext xmlns:c16="http://schemas.microsoft.com/office/drawing/2014/chart" uri="{C3380CC4-5D6E-409C-BE32-E72D297353CC}">
                <c16:uniqueId val="{00000062-4A2F-4834-9BE9-44F86A377CD7}"/>
              </c:ext>
            </c:extLst>
          </c:dPt>
          <c:dPt>
            <c:idx val="62"/>
            <c:bubble3D val="0"/>
            <c:extLst>
              <c:ext xmlns:c16="http://schemas.microsoft.com/office/drawing/2014/chart" uri="{C3380CC4-5D6E-409C-BE32-E72D297353CC}">
                <c16:uniqueId val="{00000063-4A2F-4834-9BE9-44F86A377CD7}"/>
              </c:ext>
            </c:extLst>
          </c:dPt>
          <c:dPt>
            <c:idx val="63"/>
            <c:bubble3D val="0"/>
            <c:extLst>
              <c:ext xmlns:c16="http://schemas.microsoft.com/office/drawing/2014/chart" uri="{C3380CC4-5D6E-409C-BE32-E72D297353CC}">
                <c16:uniqueId val="{00000064-4A2F-4834-9BE9-44F86A377CD7}"/>
              </c:ext>
            </c:extLst>
          </c:dPt>
          <c:dPt>
            <c:idx val="64"/>
            <c:bubble3D val="0"/>
            <c:extLst>
              <c:ext xmlns:c16="http://schemas.microsoft.com/office/drawing/2014/chart" uri="{C3380CC4-5D6E-409C-BE32-E72D297353CC}">
                <c16:uniqueId val="{00000065-4A2F-4834-9BE9-44F86A377CD7}"/>
              </c:ext>
            </c:extLst>
          </c:dPt>
          <c:dPt>
            <c:idx val="65"/>
            <c:bubble3D val="0"/>
            <c:extLst>
              <c:ext xmlns:c16="http://schemas.microsoft.com/office/drawing/2014/chart" uri="{C3380CC4-5D6E-409C-BE32-E72D297353CC}">
                <c16:uniqueId val="{00000066-4A2F-4834-9BE9-44F86A377CD7}"/>
              </c:ext>
            </c:extLst>
          </c:dPt>
          <c:dPt>
            <c:idx val="66"/>
            <c:bubble3D val="0"/>
            <c:extLst>
              <c:ext xmlns:c16="http://schemas.microsoft.com/office/drawing/2014/chart" uri="{C3380CC4-5D6E-409C-BE32-E72D297353CC}">
                <c16:uniqueId val="{00000067-4A2F-4834-9BE9-44F86A377CD7}"/>
              </c:ext>
            </c:extLst>
          </c:dPt>
          <c:dPt>
            <c:idx val="67"/>
            <c:bubble3D val="0"/>
            <c:extLst>
              <c:ext xmlns:c16="http://schemas.microsoft.com/office/drawing/2014/chart" uri="{C3380CC4-5D6E-409C-BE32-E72D297353CC}">
                <c16:uniqueId val="{00000068-4A2F-4834-9BE9-44F86A377CD7}"/>
              </c:ext>
            </c:extLst>
          </c:dPt>
          <c:dPt>
            <c:idx val="68"/>
            <c:bubble3D val="0"/>
            <c:extLst>
              <c:ext xmlns:c16="http://schemas.microsoft.com/office/drawing/2014/chart" uri="{C3380CC4-5D6E-409C-BE32-E72D297353CC}">
                <c16:uniqueId val="{00000069-4A2F-4834-9BE9-44F86A377CD7}"/>
              </c:ext>
            </c:extLst>
          </c:dPt>
          <c:dPt>
            <c:idx val="69"/>
            <c:bubble3D val="0"/>
            <c:extLst>
              <c:ext xmlns:c16="http://schemas.microsoft.com/office/drawing/2014/chart" uri="{C3380CC4-5D6E-409C-BE32-E72D297353CC}">
                <c16:uniqueId val="{0000006A-4A2F-4834-9BE9-44F86A377CD7}"/>
              </c:ext>
            </c:extLst>
          </c:dPt>
          <c:dPt>
            <c:idx val="70"/>
            <c:bubble3D val="0"/>
            <c:extLst>
              <c:ext xmlns:c16="http://schemas.microsoft.com/office/drawing/2014/chart" uri="{C3380CC4-5D6E-409C-BE32-E72D297353CC}">
                <c16:uniqueId val="{0000006B-4A2F-4834-9BE9-44F86A377CD7}"/>
              </c:ext>
            </c:extLst>
          </c:dPt>
          <c:dPt>
            <c:idx val="71"/>
            <c:bubble3D val="0"/>
            <c:extLst>
              <c:ext xmlns:c16="http://schemas.microsoft.com/office/drawing/2014/chart" uri="{C3380CC4-5D6E-409C-BE32-E72D297353CC}">
                <c16:uniqueId val="{0000006C-4A2F-4834-9BE9-44F86A377CD7}"/>
              </c:ext>
            </c:extLst>
          </c:dPt>
          <c:dPt>
            <c:idx val="84"/>
            <c:bubble3D val="0"/>
            <c:extLst>
              <c:ext xmlns:c16="http://schemas.microsoft.com/office/drawing/2014/chart" uri="{C3380CC4-5D6E-409C-BE32-E72D297353CC}">
                <c16:uniqueId val="{0000006D-4A2F-4834-9BE9-44F86A377CD7}"/>
              </c:ext>
            </c:extLst>
          </c:dPt>
          <c:dPt>
            <c:idx val="85"/>
            <c:bubble3D val="0"/>
            <c:extLst>
              <c:ext xmlns:c16="http://schemas.microsoft.com/office/drawing/2014/chart" uri="{C3380CC4-5D6E-409C-BE32-E72D297353CC}">
                <c16:uniqueId val="{0000006E-4A2F-4834-9BE9-44F86A377CD7}"/>
              </c:ext>
            </c:extLst>
          </c:dPt>
          <c:dPt>
            <c:idx val="86"/>
            <c:bubble3D val="0"/>
            <c:extLst>
              <c:ext xmlns:c16="http://schemas.microsoft.com/office/drawing/2014/chart" uri="{C3380CC4-5D6E-409C-BE32-E72D297353CC}">
                <c16:uniqueId val="{0000006F-4A2F-4834-9BE9-44F86A377CD7}"/>
              </c:ext>
            </c:extLst>
          </c:dPt>
          <c:dPt>
            <c:idx val="87"/>
            <c:bubble3D val="0"/>
            <c:extLst>
              <c:ext xmlns:c16="http://schemas.microsoft.com/office/drawing/2014/chart" uri="{C3380CC4-5D6E-409C-BE32-E72D297353CC}">
                <c16:uniqueId val="{00000070-4A2F-4834-9BE9-44F86A377CD7}"/>
              </c:ext>
            </c:extLst>
          </c:dPt>
          <c:dPt>
            <c:idx val="88"/>
            <c:bubble3D val="0"/>
            <c:extLst>
              <c:ext xmlns:c16="http://schemas.microsoft.com/office/drawing/2014/chart" uri="{C3380CC4-5D6E-409C-BE32-E72D297353CC}">
                <c16:uniqueId val="{00000071-4A2F-4834-9BE9-44F86A377CD7}"/>
              </c:ext>
            </c:extLst>
          </c:dPt>
          <c:dPt>
            <c:idx val="89"/>
            <c:bubble3D val="0"/>
            <c:extLst>
              <c:ext xmlns:c16="http://schemas.microsoft.com/office/drawing/2014/chart" uri="{C3380CC4-5D6E-409C-BE32-E72D297353CC}">
                <c16:uniqueId val="{00000072-4A2F-4834-9BE9-44F86A377CD7}"/>
              </c:ext>
            </c:extLst>
          </c:dPt>
          <c:dPt>
            <c:idx val="90"/>
            <c:bubble3D val="0"/>
            <c:extLst>
              <c:ext xmlns:c16="http://schemas.microsoft.com/office/drawing/2014/chart" uri="{C3380CC4-5D6E-409C-BE32-E72D297353CC}">
                <c16:uniqueId val="{00000073-4A2F-4834-9BE9-44F86A377CD7}"/>
              </c:ext>
            </c:extLst>
          </c:dPt>
          <c:dPt>
            <c:idx val="91"/>
            <c:bubble3D val="0"/>
            <c:extLst>
              <c:ext xmlns:c16="http://schemas.microsoft.com/office/drawing/2014/chart" uri="{C3380CC4-5D6E-409C-BE32-E72D297353CC}">
                <c16:uniqueId val="{00000074-4A2F-4834-9BE9-44F86A377CD7}"/>
              </c:ext>
            </c:extLst>
          </c:dPt>
          <c:dPt>
            <c:idx val="92"/>
            <c:bubble3D val="0"/>
            <c:extLst>
              <c:ext xmlns:c16="http://schemas.microsoft.com/office/drawing/2014/chart" uri="{C3380CC4-5D6E-409C-BE32-E72D297353CC}">
                <c16:uniqueId val="{00000075-4A2F-4834-9BE9-44F86A377CD7}"/>
              </c:ext>
            </c:extLst>
          </c:dPt>
          <c:dPt>
            <c:idx val="93"/>
            <c:bubble3D val="0"/>
            <c:extLst>
              <c:ext xmlns:c16="http://schemas.microsoft.com/office/drawing/2014/chart" uri="{C3380CC4-5D6E-409C-BE32-E72D297353CC}">
                <c16:uniqueId val="{00000076-4A2F-4834-9BE9-44F86A377CD7}"/>
              </c:ext>
            </c:extLst>
          </c:dPt>
          <c:dPt>
            <c:idx val="94"/>
            <c:bubble3D val="0"/>
            <c:extLst>
              <c:ext xmlns:c16="http://schemas.microsoft.com/office/drawing/2014/chart" uri="{C3380CC4-5D6E-409C-BE32-E72D297353CC}">
                <c16:uniqueId val="{00000077-4A2F-4834-9BE9-44F86A377CD7}"/>
              </c:ext>
            </c:extLst>
          </c:dPt>
          <c:dPt>
            <c:idx val="95"/>
            <c:bubble3D val="0"/>
            <c:extLst>
              <c:ext xmlns:c16="http://schemas.microsoft.com/office/drawing/2014/chart" uri="{C3380CC4-5D6E-409C-BE32-E72D297353CC}">
                <c16:uniqueId val="{00000078-4A2F-4834-9BE9-44F86A377CD7}"/>
              </c:ext>
            </c:extLst>
          </c:dPt>
          <c:dPt>
            <c:idx val="108"/>
            <c:bubble3D val="0"/>
            <c:extLst>
              <c:ext xmlns:c16="http://schemas.microsoft.com/office/drawing/2014/chart" uri="{C3380CC4-5D6E-409C-BE32-E72D297353CC}">
                <c16:uniqueId val="{00000079-4A2F-4834-9BE9-44F86A377CD7}"/>
              </c:ext>
            </c:extLst>
          </c:dPt>
          <c:dPt>
            <c:idx val="109"/>
            <c:bubble3D val="0"/>
            <c:extLst>
              <c:ext xmlns:c16="http://schemas.microsoft.com/office/drawing/2014/chart" uri="{C3380CC4-5D6E-409C-BE32-E72D297353CC}">
                <c16:uniqueId val="{0000007A-4A2F-4834-9BE9-44F86A377CD7}"/>
              </c:ext>
            </c:extLst>
          </c:dPt>
          <c:dPt>
            <c:idx val="110"/>
            <c:bubble3D val="0"/>
            <c:extLst>
              <c:ext xmlns:c16="http://schemas.microsoft.com/office/drawing/2014/chart" uri="{C3380CC4-5D6E-409C-BE32-E72D297353CC}">
                <c16:uniqueId val="{0000007B-4A2F-4834-9BE9-44F86A377CD7}"/>
              </c:ext>
            </c:extLst>
          </c:dPt>
          <c:dPt>
            <c:idx val="111"/>
            <c:bubble3D val="0"/>
            <c:extLst>
              <c:ext xmlns:c16="http://schemas.microsoft.com/office/drawing/2014/chart" uri="{C3380CC4-5D6E-409C-BE32-E72D297353CC}">
                <c16:uniqueId val="{0000007C-4A2F-4834-9BE9-44F86A377CD7}"/>
              </c:ext>
            </c:extLst>
          </c:dPt>
          <c:dPt>
            <c:idx val="112"/>
            <c:bubble3D val="0"/>
            <c:extLst>
              <c:ext xmlns:c16="http://schemas.microsoft.com/office/drawing/2014/chart" uri="{C3380CC4-5D6E-409C-BE32-E72D297353CC}">
                <c16:uniqueId val="{0000007D-4A2F-4834-9BE9-44F86A377CD7}"/>
              </c:ext>
            </c:extLst>
          </c:dPt>
          <c:dPt>
            <c:idx val="113"/>
            <c:bubble3D val="0"/>
            <c:extLst>
              <c:ext xmlns:c16="http://schemas.microsoft.com/office/drawing/2014/chart" uri="{C3380CC4-5D6E-409C-BE32-E72D297353CC}">
                <c16:uniqueId val="{0000007E-4A2F-4834-9BE9-44F86A377CD7}"/>
              </c:ext>
            </c:extLst>
          </c:dPt>
          <c:dPt>
            <c:idx val="114"/>
            <c:bubble3D val="0"/>
            <c:extLst>
              <c:ext xmlns:c16="http://schemas.microsoft.com/office/drawing/2014/chart" uri="{C3380CC4-5D6E-409C-BE32-E72D297353CC}">
                <c16:uniqueId val="{0000007F-4A2F-4834-9BE9-44F86A377CD7}"/>
              </c:ext>
            </c:extLst>
          </c:dPt>
          <c:dPt>
            <c:idx val="115"/>
            <c:bubble3D val="0"/>
            <c:extLst>
              <c:ext xmlns:c16="http://schemas.microsoft.com/office/drawing/2014/chart" uri="{C3380CC4-5D6E-409C-BE32-E72D297353CC}">
                <c16:uniqueId val="{00000080-4A2F-4834-9BE9-44F86A377CD7}"/>
              </c:ext>
            </c:extLst>
          </c:dPt>
          <c:dPt>
            <c:idx val="116"/>
            <c:bubble3D val="0"/>
            <c:extLst>
              <c:ext xmlns:c16="http://schemas.microsoft.com/office/drawing/2014/chart" uri="{C3380CC4-5D6E-409C-BE32-E72D297353CC}">
                <c16:uniqueId val="{00000081-4A2F-4834-9BE9-44F86A377CD7}"/>
              </c:ext>
            </c:extLst>
          </c:dPt>
          <c:dPt>
            <c:idx val="117"/>
            <c:bubble3D val="0"/>
            <c:extLst>
              <c:ext xmlns:c16="http://schemas.microsoft.com/office/drawing/2014/chart" uri="{C3380CC4-5D6E-409C-BE32-E72D297353CC}">
                <c16:uniqueId val="{00000082-4A2F-4834-9BE9-44F86A377CD7}"/>
              </c:ext>
            </c:extLst>
          </c:dPt>
          <c:dPt>
            <c:idx val="118"/>
            <c:bubble3D val="0"/>
            <c:extLst>
              <c:ext xmlns:c16="http://schemas.microsoft.com/office/drawing/2014/chart" uri="{C3380CC4-5D6E-409C-BE32-E72D297353CC}">
                <c16:uniqueId val="{00000083-4A2F-4834-9BE9-44F86A377CD7}"/>
              </c:ext>
            </c:extLst>
          </c:dPt>
          <c:dPt>
            <c:idx val="119"/>
            <c:bubble3D val="0"/>
            <c:extLst>
              <c:ext xmlns:c16="http://schemas.microsoft.com/office/drawing/2014/chart" uri="{C3380CC4-5D6E-409C-BE32-E72D297353CC}">
                <c16:uniqueId val="{00000084-4A2F-4834-9BE9-44F86A377CD7}"/>
              </c:ext>
            </c:extLst>
          </c:dPt>
          <c:cat>
            <c:strRef>
              <c:f>Sheet1!$A$3:$A$86</c:f>
              <c:strCache>
                <c:ptCount val="84"/>
                <c:pt idx="0">
                  <c:v>Jan 10</c:v>
                </c:pt>
                <c:pt idx="1">
                  <c:v>Feb 10</c:v>
                </c:pt>
                <c:pt idx="2">
                  <c:v>Mar 10</c:v>
                </c:pt>
                <c:pt idx="3">
                  <c:v>Apr 10</c:v>
                </c:pt>
                <c:pt idx="4">
                  <c:v>May 10</c:v>
                </c:pt>
                <c:pt idx="5">
                  <c:v>Jun 10</c:v>
                </c:pt>
                <c:pt idx="6">
                  <c:v>Jul 10</c:v>
                </c:pt>
                <c:pt idx="7">
                  <c:v>Aug 10</c:v>
                </c:pt>
                <c:pt idx="8">
                  <c:v>Sep 10</c:v>
                </c:pt>
                <c:pt idx="9">
                  <c:v>Oct 10</c:v>
                </c:pt>
                <c:pt idx="10">
                  <c:v>Nov 10</c:v>
                </c:pt>
                <c:pt idx="11">
                  <c:v>Dec 10</c:v>
                </c:pt>
                <c:pt idx="12">
                  <c:v>Jan 11</c:v>
                </c:pt>
                <c:pt idx="13">
                  <c:v>Feb 11</c:v>
                </c:pt>
                <c:pt idx="14">
                  <c:v>Mar 11</c:v>
                </c:pt>
                <c:pt idx="15">
                  <c:v>Apr 11</c:v>
                </c:pt>
                <c:pt idx="16">
                  <c:v>May 11</c:v>
                </c:pt>
                <c:pt idx="17">
                  <c:v>Jun 11</c:v>
                </c:pt>
                <c:pt idx="18">
                  <c:v>Jul 11</c:v>
                </c:pt>
                <c:pt idx="19">
                  <c:v>Aug 11</c:v>
                </c:pt>
                <c:pt idx="20">
                  <c:v>Sep 11</c:v>
                </c:pt>
                <c:pt idx="21">
                  <c:v>Oct 11</c:v>
                </c:pt>
                <c:pt idx="22">
                  <c:v>Nov 11</c:v>
                </c:pt>
                <c:pt idx="23">
                  <c:v>Dec 11</c:v>
                </c:pt>
                <c:pt idx="24">
                  <c:v>Jan 12</c:v>
                </c:pt>
                <c:pt idx="25">
                  <c:v>Feb 12</c:v>
                </c:pt>
                <c:pt idx="26">
                  <c:v>Mar 12</c:v>
                </c:pt>
                <c:pt idx="27">
                  <c:v>Apr 12</c:v>
                </c:pt>
                <c:pt idx="28">
                  <c:v>May 12</c:v>
                </c:pt>
                <c:pt idx="29">
                  <c:v>Jun 12</c:v>
                </c:pt>
                <c:pt idx="30">
                  <c:v>Jul 12</c:v>
                </c:pt>
                <c:pt idx="31">
                  <c:v>Aug 12</c:v>
                </c:pt>
                <c:pt idx="32">
                  <c:v>Sep 12</c:v>
                </c:pt>
                <c:pt idx="33">
                  <c:v>Oct 12</c:v>
                </c:pt>
                <c:pt idx="34">
                  <c:v>Nov 12</c:v>
                </c:pt>
                <c:pt idx="35">
                  <c:v>Dec 12</c:v>
                </c:pt>
                <c:pt idx="36">
                  <c:v>Jan 13</c:v>
                </c:pt>
                <c:pt idx="37">
                  <c:v>Feb 13</c:v>
                </c:pt>
                <c:pt idx="38">
                  <c:v>Mar 13</c:v>
                </c:pt>
                <c:pt idx="39">
                  <c:v>Apr 13</c:v>
                </c:pt>
                <c:pt idx="40">
                  <c:v>May 13</c:v>
                </c:pt>
                <c:pt idx="41">
                  <c:v>Jun 13</c:v>
                </c:pt>
                <c:pt idx="42">
                  <c:v>Jul 13</c:v>
                </c:pt>
                <c:pt idx="43">
                  <c:v>Aug 13</c:v>
                </c:pt>
                <c:pt idx="44">
                  <c:v>Sep 13</c:v>
                </c:pt>
                <c:pt idx="45">
                  <c:v>Oct 13</c:v>
                </c:pt>
                <c:pt idx="46">
                  <c:v>Nov 13</c:v>
                </c:pt>
                <c:pt idx="47">
                  <c:v>Dec 13</c:v>
                </c:pt>
                <c:pt idx="48">
                  <c:v>Jan 14</c:v>
                </c:pt>
                <c:pt idx="49">
                  <c:v>Feb 14</c:v>
                </c:pt>
                <c:pt idx="50">
                  <c:v>Mar 14</c:v>
                </c:pt>
                <c:pt idx="51">
                  <c:v>Apr 14</c:v>
                </c:pt>
                <c:pt idx="52">
                  <c:v>May 14</c:v>
                </c:pt>
                <c:pt idx="53">
                  <c:v>Jun 14</c:v>
                </c:pt>
                <c:pt idx="54">
                  <c:v>Jul 14</c:v>
                </c:pt>
                <c:pt idx="55">
                  <c:v>Aug 14</c:v>
                </c:pt>
                <c:pt idx="56">
                  <c:v>Sep 14</c:v>
                </c:pt>
                <c:pt idx="57">
                  <c:v>Oct 14</c:v>
                </c:pt>
                <c:pt idx="58">
                  <c:v>Nov 14</c:v>
                </c:pt>
                <c:pt idx="59">
                  <c:v>Dec 14</c:v>
                </c:pt>
                <c:pt idx="60">
                  <c:v>Jan 15</c:v>
                </c:pt>
                <c:pt idx="61">
                  <c:v>Feb 15</c:v>
                </c:pt>
                <c:pt idx="62">
                  <c:v>Mar 15</c:v>
                </c:pt>
                <c:pt idx="63">
                  <c:v>Apr 15</c:v>
                </c:pt>
                <c:pt idx="64">
                  <c:v>May 15</c:v>
                </c:pt>
                <c:pt idx="65">
                  <c:v>Jun 15</c:v>
                </c:pt>
                <c:pt idx="66">
                  <c:v>Jul 15</c:v>
                </c:pt>
                <c:pt idx="67">
                  <c:v>Aug 15</c:v>
                </c:pt>
                <c:pt idx="68">
                  <c:v>Sep 15</c:v>
                </c:pt>
                <c:pt idx="69">
                  <c:v>Oct 15</c:v>
                </c:pt>
                <c:pt idx="70">
                  <c:v>Nov 15</c:v>
                </c:pt>
                <c:pt idx="71">
                  <c:v>Dec 15</c:v>
                </c:pt>
                <c:pt idx="72">
                  <c:v>Jan '16</c:v>
                </c:pt>
                <c:pt idx="73">
                  <c:v>Feb '16</c:v>
                </c:pt>
                <c:pt idx="74">
                  <c:v>Mar '16</c:v>
                </c:pt>
                <c:pt idx="75">
                  <c:v>Apr '16</c:v>
                </c:pt>
                <c:pt idx="76">
                  <c:v>May '16</c:v>
                </c:pt>
                <c:pt idx="77">
                  <c:v>Jun '16</c:v>
                </c:pt>
                <c:pt idx="78">
                  <c:v>Jul '16</c:v>
                </c:pt>
                <c:pt idx="79">
                  <c:v>Aug '16</c:v>
                </c:pt>
                <c:pt idx="80">
                  <c:v>Sep '16</c:v>
                </c:pt>
                <c:pt idx="81">
                  <c:v>Oct '16</c:v>
                </c:pt>
                <c:pt idx="82">
                  <c:v>Nov '16</c:v>
                </c:pt>
                <c:pt idx="83">
                  <c:v>Dec '16</c:v>
                </c:pt>
              </c:strCache>
            </c:strRef>
          </c:cat>
          <c:val>
            <c:numRef>
              <c:f>Sheet1!$B$39:$B$122</c:f>
              <c:numCache>
                <c:formatCode>#,##0</c:formatCode>
                <c:ptCount val="84"/>
                <c:pt idx="0">
                  <c:v>112167.88333333335</c:v>
                </c:pt>
                <c:pt idx="1">
                  <c:v>110548.63333333335</c:v>
                </c:pt>
                <c:pt idx="2">
                  <c:v>110302.38333333335</c:v>
                </c:pt>
                <c:pt idx="3">
                  <c:v>109927</c:v>
                </c:pt>
                <c:pt idx="4">
                  <c:v>108829.84999999999</c:v>
                </c:pt>
                <c:pt idx="5">
                  <c:v>109021.93333333333</c:v>
                </c:pt>
                <c:pt idx="6">
                  <c:v>111041.51666666666</c:v>
                </c:pt>
                <c:pt idx="7">
                  <c:v>114937.91666666667</c:v>
                </c:pt>
                <c:pt idx="8">
                  <c:v>116577.33333333333</c:v>
                </c:pt>
                <c:pt idx="9">
                  <c:v>114849.93333333333</c:v>
                </c:pt>
                <c:pt idx="10">
                  <c:v>112005.18333333333</c:v>
                </c:pt>
                <c:pt idx="11">
                  <c:v>108432.84999999999</c:v>
                </c:pt>
                <c:pt idx="12">
                  <c:v>108377.78333333333</c:v>
                </c:pt>
                <c:pt idx="13">
                  <c:v>107136.61666666665</c:v>
                </c:pt>
                <c:pt idx="14">
                  <c:v>109705.53333333333</c:v>
                </c:pt>
                <c:pt idx="15">
                  <c:v>111952.46666666667</c:v>
                </c:pt>
                <c:pt idx="16">
                  <c:v>113089.05</c:v>
                </c:pt>
                <c:pt idx="17">
                  <c:v>112030.88333333335</c:v>
                </c:pt>
                <c:pt idx="18">
                  <c:v>110940.61666666665</c:v>
                </c:pt>
                <c:pt idx="19">
                  <c:v>112169.11666666665</c:v>
                </c:pt>
                <c:pt idx="20">
                  <c:v>113547.78333333333</c:v>
                </c:pt>
                <c:pt idx="21">
                  <c:v>113851.25</c:v>
                </c:pt>
                <c:pt idx="22">
                  <c:v>112713.5</c:v>
                </c:pt>
                <c:pt idx="23">
                  <c:v>112343.55</c:v>
                </c:pt>
                <c:pt idx="24">
                  <c:v>112803.71666666667</c:v>
                </c:pt>
                <c:pt idx="25">
                  <c:v>109806.46666666667</c:v>
                </c:pt>
                <c:pt idx="26">
                  <c:v>107239.33333333333</c:v>
                </c:pt>
                <c:pt idx="27">
                  <c:v>103343.03333333333</c:v>
                </c:pt>
                <c:pt idx="28">
                  <c:v>99736.45</c:v>
                </c:pt>
                <c:pt idx="29">
                  <c:v>94873.2</c:v>
                </c:pt>
                <c:pt idx="30">
                  <c:v>93391.666666666672</c:v>
                </c:pt>
                <c:pt idx="31">
                  <c:v>98344.5</c:v>
                </c:pt>
                <c:pt idx="32">
                  <c:v>102631.28333333333</c:v>
                </c:pt>
                <c:pt idx="33">
                  <c:v>102889.11666666665</c:v>
                </c:pt>
                <c:pt idx="34">
                  <c:v>97984.866666666654</c:v>
                </c:pt>
                <c:pt idx="35">
                  <c:v>90603</c:v>
                </c:pt>
                <c:pt idx="36">
                  <c:v>83167.25</c:v>
                </c:pt>
                <c:pt idx="37">
                  <c:v>77342.75</c:v>
                </c:pt>
                <c:pt idx="38">
                  <c:v>72550.616666666669</c:v>
                </c:pt>
                <c:pt idx="39">
                  <c:v>67753.53333333334</c:v>
                </c:pt>
                <c:pt idx="40">
                  <c:v>64419.283333333333</c:v>
                </c:pt>
                <c:pt idx="41">
                  <c:v>66932.816666666666</c:v>
                </c:pt>
                <c:pt idx="42">
                  <c:v>74160.150000000009</c:v>
                </c:pt>
                <c:pt idx="43">
                  <c:v>82511.666666666672</c:v>
                </c:pt>
                <c:pt idx="44">
                  <c:v>87330.683333333334</c:v>
                </c:pt>
                <c:pt idx="45">
                  <c:v>89861.433333333334</c:v>
                </c:pt>
                <c:pt idx="46">
                  <c:v>90072.7</c:v>
                </c:pt>
                <c:pt idx="47">
                  <c:v>87717.283333333326</c:v>
                </c:pt>
                <c:pt idx="48">
                  <c:v>85721.03333333334</c:v>
                </c:pt>
                <c:pt idx="49">
                  <c:v>85310.75</c:v>
                </c:pt>
                <c:pt idx="50">
                  <c:v>84589.483333333337</c:v>
                </c:pt>
                <c:pt idx="51">
                  <c:v>82253.233333333337</c:v>
                </c:pt>
                <c:pt idx="52">
                  <c:v>78574.583333333328</c:v>
                </c:pt>
                <c:pt idx="53">
                  <c:v>80765.349999999991</c:v>
                </c:pt>
                <c:pt idx="54">
                  <c:v>83641.766666666663</c:v>
                </c:pt>
                <c:pt idx="55">
                  <c:v>89261.233333333337</c:v>
                </c:pt>
                <c:pt idx="56">
                  <c:v>89895.483333333337</c:v>
                </c:pt>
                <c:pt idx="57">
                  <c:v>89871.483333333337</c:v>
                </c:pt>
                <c:pt idx="58">
                  <c:v>86848.28333333334</c:v>
                </c:pt>
                <c:pt idx="59">
                  <c:v>84842.366666666669</c:v>
                </c:pt>
                <c:pt idx="60">
                  <c:v>83196.966666666674</c:v>
                </c:pt>
                <c:pt idx="61">
                  <c:v>83183.099999999991</c:v>
                </c:pt>
                <c:pt idx="62">
                  <c:v>84016.683333333334</c:v>
                </c:pt>
                <c:pt idx="63">
                  <c:v>83390.666666666672</c:v>
                </c:pt>
                <c:pt idx="64">
                  <c:v>81273.266666666663</c:v>
                </c:pt>
                <c:pt idx="65">
                  <c:v>81015.266666666663</c:v>
                </c:pt>
                <c:pt idx="66">
                  <c:v>82552.516666666663</c:v>
                </c:pt>
                <c:pt idx="67">
                  <c:v>86664.116666666669</c:v>
                </c:pt>
                <c:pt idx="68">
                  <c:v>87642.95</c:v>
                </c:pt>
                <c:pt idx="69">
                  <c:v>88889.316666666666</c:v>
                </c:pt>
                <c:pt idx="70">
                  <c:v>86599.866666666669</c:v>
                </c:pt>
                <c:pt idx="71">
                  <c:v>86077.28333333334</c:v>
                </c:pt>
                <c:pt idx="72">
                  <c:v>83865.683333333334</c:v>
                </c:pt>
                <c:pt idx="73">
                  <c:v>82248.849999999991</c:v>
                </c:pt>
                <c:pt idx="74">
                  <c:v>76650.266666666663</c:v>
                </c:pt>
                <c:pt idx="75">
                  <c:v>76555.916666666672</c:v>
                </c:pt>
                <c:pt idx="76">
                  <c:v>76240.733333333337</c:v>
                </c:pt>
                <c:pt idx="77">
                  <c:v>78871.066666666666</c:v>
                </c:pt>
                <c:pt idx="78">
                  <c:v>77640.683333333334</c:v>
                </c:pt>
                <c:pt idx="79">
                  <c:v>78732.116666666669</c:v>
                </c:pt>
                <c:pt idx="80">
                  <c:v>79692.866666666669</c:v>
                </c:pt>
                <c:pt idx="81">
                  <c:v>78858.933333333334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85-4A2F-4834-9BE9-44F86A377C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261581024"/>
        <c:axId val="-930914496"/>
      </c:lineChart>
      <c:catAx>
        <c:axId val="-93091558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one"/>
        <c:crossAx val="-930915040"/>
        <c:crossesAt val="0"/>
        <c:auto val="1"/>
        <c:lblAlgn val="ctr"/>
        <c:lblOffset val="100"/>
        <c:noMultiLvlLbl val="0"/>
      </c:catAx>
      <c:valAx>
        <c:axId val="-930915040"/>
        <c:scaling>
          <c:orientation val="minMax"/>
          <c:min val="60"/>
        </c:scaling>
        <c:delete val="0"/>
        <c:axPos val="l"/>
        <c:majorGridlines/>
        <c:numFmt formatCode="#,##0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2400" b="1"/>
            </a:pPr>
            <a:endParaRPr lang="en-US"/>
          </a:p>
        </c:txPr>
        <c:crossAx val="-930915584"/>
        <c:crosses val="autoZero"/>
        <c:crossBetween val="between"/>
      </c:valAx>
      <c:valAx>
        <c:axId val="-930914496"/>
        <c:scaling>
          <c:orientation val="minMax"/>
          <c:min val="40000"/>
        </c:scaling>
        <c:delete val="0"/>
        <c:axPos val="r"/>
        <c:numFmt formatCode="#,##0" sourceLinked="1"/>
        <c:majorTickMark val="none"/>
        <c:minorTickMark val="none"/>
        <c:tickLblPos val="nextTo"/>
        <c:txPr>
          <a:bodyPr/>
          <a:lstStyle/>
          <a:p>
            <a:pPr>
              <a:defRPr sz="2400" b="1"/>
            </a:pPr>
            <a:endParaRPr lang="en-US"/>
          </a:p>
        </c:txPr>
        <c:crossAx val="-1261581024"/>
        <c:crosses val="max"/>
        <c:crossBetween val="between"/>
      </c:valAx>
      <c:catAx>
        <c:axId val="-12615810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930914496"/>
        <c:crosses val="autoZero"/>
        <c:auto val="1"/>
        <c:lblAlgn val="ctr"/>
        <c:lblOffset val="100"/>
        <c:noMultiLvlLbl val="0"/>
      </c:cat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36555818310580512"/>
          <c:y val="7.4125484311706416E-2"/>
          <c:w val="0.44638171757796646"/>
          <c:h val="0.18966087162083653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0.13864</cdr:x>
      <cdr:y>0.84524</cdr:y>
    </cdr:from>
    <cdr:to>
      <cdr:x>1</cdr:x>
      <cdr:y>0.9398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193773" y="4090349"/>
          <a:ext cx="7416827" cy="4576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  2012   2013  2014   2015  2016  2017   2018  2019 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0.13864</cdr:x>
      <cdr:y>0.84524</cdr:y>
    </cdr:from>
    <cdr:to>
      <cdr:x>1</cdr:x>
      <cdr:y>0.9398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193773" y="4090349"/>
          <a:ext cx="7416827" cy="4576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  2012   2013  2014   2015  2016  2017   2018  2019 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7787" cy="455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5159" y="0"/>
            <a:ext cx="3027787" cy="455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05501"/>
            <a:ext cx="3027787" cy="455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5159" y="8805501"/>
            <a:ext cx="3027787" cy="455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9D3383B-9A9E-4391-B912-BCFFBFB723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88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2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solidFill>
                  <a:schemeClr val="tx1"/>
                </a:solidFill>
                <a:latin typeface="Times" pitchFamily="2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376" y="0"/>
            <a:ext cx="3011699" cy="462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solidFill>
                  <a:schemeClr val="tx1"/>
                </a:solidFill>
                <a:latin typeface="Times" pitchFamily="2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50963" y="4997450"/>
            <a:ext cx="4249737" cy="3187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2545" y="594604"/>
            <a:ext cx="5095112" cy="4155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3957"/>
            <a:ext cx="3011699" cy="462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solidFill>
                  <a:schemeClr val="tx1"/>
                </a:solidFill>
                <a:latin typeface="Times" pitchFamily="2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376" y="8773957"/>
            <a:ext cx="3011699" cy="462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solidFill>
                  <a:schemeClr val="tx1"/>
                </a:solidFill>
                <a:latin typeface="Times" pitchFamily="28" charset="0"/>
              </a:defRPr>
            </a:lvl1pPr>
          </a:lstStyle>
          <a:p>
            <a:pPr>
              <a:defRPr/>
            </a:pPr>
            <a:fld id="{82633938-D1B2-4DB2-A425-49FB8FF2E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7032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2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2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2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2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2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602">
              <a:defRPr sz="2900" b="1">
                <a:solidFill>
                  <a:srgbClr val="FF6600"/>
                </a:solidFill>
                <a:latin typeface="Arial" charset="0"/>
              </a:defRPr>
            </a:lvl1pPr>
            <a:lvl2pPr marL="773560" indent="-297523" defTabSz="968602">
              <a:defRPr sz="2900" b="1">
                <a:solidFill>
                  <a:srgbClr val="FF6600"/>
                </a:solidFill>
                <a:latin typeface="Arial" charset="0"/>
              </a:defRPr>
            </a:lvl2pPr>
            <a:lvl3pPr marL="1190092" indent="-238018" defTabSz="968602">
              <a:defRPr sz="2900" b="1">
                <a:solidFill>
                  <a:srgbClr val="FF6600"/>
                </a:solidFill>
                <a:latin typeface="Arial" charset="0"/>
              </a:defRPr>
            </a:lvl3pPr>
            <a:lvl4pPr marL="1666128" indent="-238018" defTabSz="968602">
              <a:defRPr sz="2900" b="1">
                <a:solidFill>
                  <a:srgbClr val="FF6600"/>
                </a:solidFill>
                <a:latin typeface="Arial" charset="0"/>
              </a:defRPr>
            </a:lvl4pPr>
            <a:lvl5pPr marL="2142165" indent="-238018" defTabSz="968602">
              <a:defRPr sz="2900" b="1">
                <a:solidFill>
                  <a:srgbClr val="FF6600"/>
                </a:solidFill>
                <a:latin typeface="Arial" charset="0"/>
              </a:defRPr>
            </a:lvl5pPr>
            <a:lvl6pPr marL="2618202" indent="-238018" defTabSz="968602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6pPr>
            <a:lvl7pPr marL="3094238" indent="-238018" defTabSz="968602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7pPr>
            <a:lvl8pPr marL="3570275" indent="-238018" defTabSz="968602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8pPr>
            <a:lvl9pPr marL="4046311" indent="-238018" defTabSz="968602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9pPr>
          </a:lstStyle>
          <a:p>
            <a:fld id="{1AE3C20A-498F-4DFA-B837-6817AC9E01E6}" type="slidenum">
              <a:rPr lang="en-US" sz="1200" b="0">
                <a:solidFill>
                  <a:schemeClr val="tx1"/>
                </a:solidFill>
                <a:latin typeface="Times" pitchFamily="28" charset="0"/>
              </a:rPr>
              <a:pPr/>
              <a:t>2</a:t>
            </a:fld>
            <a:endParaRPr lang="en-US" sz="1200" b="0" dirty="0">
              <a:solidFill>
                <a:schemeClr val="tx1"/>
              </a:solidFill>
              <a:latin typeface="Times" pitchFamily="28" charset="0"/>
            </a:endParaRPr>
          </a:p>
        </p:txBody>
      </p:sp>
      <p:sp>
        <p:nvSpPr>
          <p:cNvPr id="244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16075" y="5508625"/>
            <a:ext cx="4421188" cy="3314700"/>
          </a:xfrm>
          <a:ln/>
        </p:spPr>
      </p:sp>
    </p:spTree>
    <p:extLst>
      <p:ext uri="{BB962C8B-B14F-4D97-AF65-F5344CB8AC3E}">
        <p14:creationId xmlns:p14="http://schemas.microsoft.com/office/powerpoint/2010/main" val="32485672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602">
              <a:defRPr sz="2900" b="1">
                <a:solidFill>
                  <a:srgbClr val="FF6600"/>
                </a:solidFill>
                <a:latin typeface="Arial" charset="0"/>
              </a:defRPr>
            </a:lvl1pPr>
            <a:lvl2pPr marL="773560" indent="-297523" defTabSz="968602">
              <a:defRPr sz="2900" b="1">
                <a:solidFill>
                  <a:srgbClr val="FF6600"/>
                </a:solidFill>
                <a:latin typeface="Arial" charset="0"/>
              </a:defRPr>
            </a:lvl2pPr>
            <a:lvl3pPr marL="1190092" indent="-238018" defTabSz="968602">
              <a:defRPr sz="2900" b="1">
                <a:solidFill>
                  <a:srgbClr val="FF6600"/>
                </a:solidFill>
                <a:latin typeface="Arial" charset="0"/>
              </a:defRPr>
            </a:lvl3pPr>
            <a:lvl4pPr marL="1666128" indent="-238018" defTabSz="968602">
              <a:defRPr sz="2900" b="1">
                <a:solidFill>
                  <a:srgbClr val="FF6600"/>
                </a:solidFill>
                <a:latin typeface="Arial" charset="0"/>
              </a:defRPr>
            </a:lvl4pPr>
            <a:lvl5pPr marL="2142165" indent="-238018" defTabSz="968602">
              <a:defRPr sz="2900" b="1">
                <a:solidFill>
                  <a:srgbClr val="FF6600"/>
                </a:solidFill>
                <a:latin typeface="Arial" charset="0"/>
              </a:defRPr>
            </a:lvl5pPr>
            <a:lvl6pPr marL="2618202" indent="-238018" defTabSz="968602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6pPr>
            <a:lvl7pPr marL="3094238" indent="-238018" defTabSz="968602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7pPr>
            <a:lvl8pPr marL="3570275" indent="-238018" defTabSz="968602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8pPr>
            <a:lvl9pPr marL="4046311" indent="-238018" defTabSz="968602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9pPr>
          </a:lstStyle>
          <a:p>
            <a:fld id="{99004E9A-DFF3-4DC3-A9BE-86D44CF01A2E}" type="slidenum">
              <a:rPr lang="en-US" sz="1200" b="0">
                <a:solidFill>
                  <a:schemeClr val="tx1"/>
                </a:solidFill>
                <a:latin typeface="Times" pitchFamily="28" charset="0"/>
              </a:rPr>
              <a:pPr/>
              <a:t>11</a:t>
            </a:fld>
            <a:endParaRPr lang="en-US" sz="1200" b="0">
              <a:solidFill>
                <a:schemeClr val="tx1"/>
              </a:solidFill>
              <a:latin typeface="Times" pitchFamily="28" charset="0"/>
            </a:endParaRPr>
          </a:p>
        </p:txBody>
      </p:sp>
      <p:sp>
        <p:nvSpPr>
          <p:cNvPr id="379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17650" y="5003800"/>
            <a:ext cx="4379913" cy="3284538"/>
          </a:xfrm>
          <a:ln/>
        </p:spPr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008BAE-F325-431F-9793-F634B0933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729" y="711835"/>
            <a:ext cx="6100622" cy="3823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1" tIns="45781" rIns="91561" bIns="45781"/>
          <a:lstStyle/>
          <a:p>
            <a:pPr marL="357027" indent="-357027" eaLnBrk="1" hangingPunct="1">
              <a:spcBef>
                <a:spcPct val="50000"/>
              </a:spcBef>
            </a:pPr>
            <a:r>
              <a:rPr lang="en-US" sz="1600" dirty="0">
                <a:solidFill>
                  <a:schemeClr val="tx1"/>
                </a:solidFill>
                <a:latin typeface="Times" pitchFamily="28" charset="0"/>
                <a:sym typeface="Symbol" pitchFamily="18" charset="2"/>
              </a:rPr>
              <a:t>	</a:t>
            </a:r>
            <a:r>
              <a:rPr lang="en-US" sz="1600" dirty="0">
                <a:solidFill>
                  <a:schemeClr val="tx1"/>
                </a:solidFill>
                <a:latin typeface="Times" pitchFamily="28" charset="0"/>
              </a:rPr>
              <a:t>Unlike trucks, barges, and airlines, America’s freight railroads operate almost exclusively on infrastructure that they build, maintain, and pay for themselves.  </a:t>
            </a:r>
          </a:p>
          <a:p>
            <a:pPr marL="357027" indent="-357027" eaLnBrk="1" hangingPunct="1">
              <a:spcBef>
                <a:spcPct val="50000"/>
              </a:spcBef>
            </a:pPr>
            <a:r>
              <a:rPr lang="en-US" sz="1600" dirty="0">
                <a:solidFill>
                  <a:schemeClr val="tx1"/>
                </a:solidFill>
                <a:latin typeface="Times" pitchFamily="28" charset="0"/>
                <a:sym typeface="Symbol" pitchFamily="18" charset="2"/>
              </a:rPr>
              <a:t>	</a:t>
            </a:r>
            <a:r>
              <a:rPr lang="en-US" sz="1600" dirty="0">
                <a:solidFill>
                  <a:schemeClr val="tx1"/>
                </a:solidFill>
                <a:latin typeface="Times" pitchFamily="28" charset="0"/>
              </a:rPr>
              <a:t>From 1980 to 2016, railroads spent more than $635 billion of their own funds on locomotives, freight cars, tracks, bridges, tunnels and other infrastructure.  That’s more than 40 cents out of every revenue dollar.</a:t>
            </a:r>
          </a:p>
          <a:p>
            <a:pPr marL="357027" indent="-357027" eaLnBrk="1" hangingPunct="1">
              <a:spcBef>
                <a:spcPct val="50000"/>
              </a:spcBef>
            </a:pPr>
            <a:r>
              <a:rPr lang="en-US" sz="1600" dirty="0">
                <a:solidFill>
                  <a:schemeClr val="tx1"/>
                </a:solidFill>
                <a:latin typeface="Times" pitchFamily="28" charset="0"/>
                <a:sym typeface="Symbol" pitchFamily="18" charset="2"/>
              </a:rPr>
              <a:t>	Reinvestment in recent years has been higher than ever before.  </a:t>
            </a:r>
          </a:p>
        </p:txBody>
      </p:sp>
    </p:spTree>
    <p:extLst>
      <p:ext uri="{BB962C8B-B14F-4D97-AF65-F5344CB8AC3E}">
        <p14:creationId xmlns:p14="http://schemas.microsoft.com/office/powerpoint/2010/main" val="22840090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2400" y="5527675"/>
            <a:ext cx="4565650" cy="3424238"/>
          </a:xfrm>
          <a:ln/>
        </p:spPr>
      </p:sp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8E245272-FA21-4A7F-BB65-D020615059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6580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602">
              <a:defRPr sz="2900" b="1">
                <a:solidFill>
                  <a:srgbClr val="FF6600"/>
                </a:solidFill>
                <a:latin typeface="Arial" charset="0"/>
              </a:defRPr>
            </a:lvl1pPr>
            <a:lvl2pPr marL="773560" indent="-297523" defTabSz="968602">
              <a:defRPr sz="2900" b="1">
                <a:solidFill>
                  <a:srgbClr val="FF6600"/>
                </a:solidFill>
                <a:latin typeface="Arial" charset="0"/>
              </a:defRPr>
            </a:lvl2pPr>
            <a:lvl3pPr marL="1190092" indent="-238018" defTabSz="968602">
              <a:defRPr sz="2900" b="1">
                <a:solidFill>
                  <a:srgbClr val="FF6600"/>
                </a:solidFill>
                <a:latin typeface="Arial" charset="0"/>
              </a:defRPr>
            </a:lvl3pPr>
            <a:lvl4pPr marL="1666128" indent="-238018" defTabSz="968602">
              <a:defRPr sz="2900" b="1">
                <a:solidFill>
                  <a:srgbClr val="FF6600"/>
                </a:solidFill>
                <a:latin typeface="Arial" charset="0"/>
              </a:defRPr>
            </a:lvl4pPr>
            <a:lvl5pPr marL="2142165" indent="-238018" defTabSz="968602">
              <a:defRPr sz="2900" b="1">
                <a:solidFill>
                  <a:srgbClr val="FF6600"/>
                </a:solidFill>
                <a:latin typeface="Arial" charset="0"/>
              </a:defRPr>
            </a:lvl5pPr>
            <a:lvl6pPr marL="2618202" indent="-238018" defTabSz="968602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6pPr>
            <a:lvl7pPr marL="3094238" indent="-238018" defTabSz="968602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7pPr>
            <a:lvl8pPr marL="3570275" indent="-238018" defTabSz="968602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8pPr>
            <a:lvl9pPr marL="4046311" indent="-238018" defTabSz="968602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9pPr>
          </a:lstStyle>
          <a:p>
            <a:fld id="{CA01CDF6-1D76-4B16-AC47-F91C39B11D4B}" type="slidenum">
              <a:rPr lang="en-US" sz="1200" b="0">
                <a:solidFill>
                  <a:schemeClr val="tx1"/>
                </a:solidFill>
                <a:latin typeface="Times" pitchFamily="28" charset="0"/>
              </a:rPr>
              <a:pPr/>
              <a:t>13</a:t>
            </a:fld>
            <a:endParaRPr lang="en-US" sz="1200" b="0">
              <a:solidFill>
                <a:schemeClr val="tx1"/>
              </a:solidFill>
              <a:latin typeface="Times" pitchFamily="28" charset="0"/>
            </a:endParaRPr>
          </a:p>
        </p:txBody>
      </p:sp>
      <p:sp>
        <p:nvSpPr>
          <p:cNvPr id="385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36688" y="4926013"/>
            <a:ext cx="4378325" cy="3282950"/>
          </a:xfrm>
          <a:ln/>
        </p:spPr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929E429-52F8-4BB6-84CC-910AA53AE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729" y="711835"/>
            <a:ext cx="6100622" cy="3823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1" tIns="45781" rIns="91561" bIns="45781"/>
          <a:lstStyle/>
          <a:p>
            <a:pPr marL="357027" indent="-357027" eaLnBrk="1" hangingPunct="1">
              <a:spcBef>
                <a:spcPct val="50000"/>
              </a:spcBef>
            </a:pPr>
            <a:r>
              <a:rPr lang="en-US" sz="1600" dirty="0">
                <a:solidFill>
                  <a:schemeClr val="tx1"/>
                </a:solidFill>
                <a:latin typeface="Times" pitchFamily="28" charset="0"/>
                <a:sym typeface="Symbol" pitchFamily="18" charset="2"/>
              </a:rPr>
              <a:t>	</a:t>
            </a:r>
            <a:r>
              <a:rPr lang="en-US" sz="1600" dirty="0">
                <a:solidFill>
                  <a:schemeClr val="tx1"/>
                </a:solidFill>
                <a:latin typeface="Times" pitchFamily="28" charset="0"/>
              </a:rPr>
              <a:t>Unlike trucks, barges, and airlines, America’s freight railroads operate almost exclusively on infrastructure that they build, maintain, and pay for themselves.  </a:t>
            </a:r>
          </a:p>
          <a:p>
            <a:pPr marL="357027" indent="-357027" eaLnBrk="1" hangingPunct="1">
              <a:spcBef>
                <a:spcPct val="50000"/>
              </a:spcBef>
            </a:pPr>
            <a:r>
              <a:rPr lang="en-US" sz="1600" dirty="0">
                <a:solidFill>
                  <a:schemeClr val="tx1"/>
                </a:solidFill>
                <a:latin typeface="Times" pitchFamily="28" charset="0"/>
                <a:sym typeface="Symbol" pitchFamily="18" charset="2"/>
              </a:rPr>
              <a:t>	</a:t>
            </a:r>
            <a:r>
              <a:rPr lang="en-US" sz="1600" dirty="0">
                <a:solidFill>
                  <a:schemeClr val="tx1"/>
                </a:solidFill>
                <a:latin typeface="Times" pitchFamily="28" charset="0"/>
              </a:rPr>
              <a:t>From 1980 to 2016, railroads spent more than $635 billion of their own funds on locomotives, freight cars, tracks, bridges, tunnels and other infrastructure.  That’s more than 40 cents out of every revenue dollar.</a:t>
            </a:r>
          </a:p>
          <a:p>
            <a:pPr marL="357027" indent="-357027" eaLnBrk="1" hangingPunct="1">
              <a:spcBef>
                <a:spcPct val="50000"/>
              </a:spcBef>
            </a:pPr>
            <a:r>
              <a:rPr lang="en-US" sz="1600" dirty="0">
                <a:solidFill>
                  <a:schemeClr val="tx1"/>
                </a:solidFill>
                <a:latin typeface="Times" pitchFamily="28" charset="0"/>
                <a:sym typeface="Symbol" pitchFamily="18" charset="2"/>
              </a:rPr>
              <a:t>	Reinvestment in recent years has been higher than ever before.  </a:t>
            </a:r>
          </a:p>
        </p:txBody>
      </p:sp>
    </p:spTree>
    <p:extLst>
      <p:ext uri="{BB962C8B-B14F-4D97-AF65-F5344CB8AC3E}">
        <p14:creationId xmlns:p14="http://schemas.microsoft.com/office/powerpoint/2010/main" val="478759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602">
              <a:defRPr sz="2900" b="1">
                <a:solidFill>
                  <a:srgbClr val="FF6600"/>
                </a:solidFill>
                <a:latin typeface="Arial" charset="0"/>
              </a:defRPr>
            </a:lvl1pPr>
            <a:lvl2pPr marL="773560" indent="-297523" defTabSz="968602">
              <a:defRPr sz="2900" b="1">
                <a:solidFill>
                  <a:srgbClr val="FF6600"/>
                </a:solidFill>
                <a:latin typeface="Arial" charset="0"/>
              </a:defRPr>
            </a:lvl2pPr>
            <a:lvl3pPr marL="1190092" indent="-238018" defTabSz="968602">
              <a:defRPr sz="2900" b="1">
                <a:solidFill>
                  <a:srgbClr val="FF6600"/>
                </a:solidFill>
                <a:latin typeface="Arial" charset="0"/>
              </a:defRPr>
            </a:lvl3pPr>
            <a:lvl4pPr marL="1666128" indent="-238018" defTabSz="968602">
              <a:defRPr sz="2900" b="1">
                <a:solidFill>
                  <a:srgbClr val="FF6600"/>
                </a:solidFill>
                <a:latin typeface="Arial" charset="0"/>
              </a:defRPr>
            </a:lvl4pPr>
            <a:lvl5pPr marL="2142165" indent="-238018" defTabSz="968602">
              <a:defRPr sz="2900" b="1">
                <a:solidFill>
                  <a:srgbClr val="FF6600"/>
                </a:solidFill>
                <a:latin typeface="Arial" charset="0"/>
              </a:defRPr>
            </a:lvl5pPr>
            <a:lvl6pPr marL="2618202" indent="-238018" defTabSz="968602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6pPr>
            <a:lvl7pPr marL="3094238" indent="-238018" defTabSz="968602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7pPr>
            <a:lvl8pPr marL="3570275" indent="-238018" defTabSz="968602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8pPr>
            <a:lvl9pPr marL="4046311" indent="-238018" defTabSz="968602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9pPr>
          </a:lstStyle>
          <a:p>
            <a:fld id="{CE990BEA-CDF5-48E0-AF50-BA7911390B6C}" type="slidenum">
              <a:rPr lang="en-US" sz="1200" b="0">
                <a:solidFill>
                  <a:schemeClr val="tx1"/>
                </a:solidFill>
                <a:latin typeface="Times" pitchFamily="28" charset="0"/>
              </a:rPr>
              <a:pPr/>
              <a:t>3</a:t>
            </a:fld>
            <a:endParaRPr lang="en-US" sz="1200" b="0">
              <a:solidFill>
                <a:schemeClr val="tx1"/>
              </a:solidFill>
              <a:latin typeface="Times" pitchFamily="28" charset="0"/>
            </a:endParaRPr>
          </a:p>
        </p:txBody>
      </p:sp>
      <p:sp>
        <p:nvSpPr>
          <p:cNvPr id="363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6025" y="5351463"/>
            <a:ext cx="4408488" cy="3305175"/>
          </a:xfrm>
          <a:ln/>
        </p:spPr>
      </p:sp>
      <p:sp>
        <p:nvSpPr>
          <p:cNvPr id="363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536" y="637788"/>
            <a:ext cx="5251174" cy="282494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1" tIns="45781" rIns="91561" bIns="45781"/>
          <a:lstStyle/>
          <a:p>
            <a:pPr eaLnBrk="1" hangingPunct="1"/>
            <a:endParaRPr lang="en-US" dirty="0">
              <a:latin typeface="Times" pitchFamily="2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125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602">
              <a:defRPr sz="2900" b="1">
                <a:solidFill>
                  <a:srgbClr val="FF6600"/>
                </a:solidFill>
                <a:latin typeface="Arial" charset="0"/>
              </a:defRPr>
            </a:lvl1pPr>
            <a:lvl2pPr marL="773560" indent="-297523" defTabSz="968602">
              <a:defRPr sz="2900" b="1">
                <a:solidFill>
                  <a:srgbClr val="FF6600"/>
                </a:solidFill>
                <a:latin typeface="Arial" charset="0"/>
              </a:defRPr>
            </a:lvl2pPr>
            <a:lvl3pPr marL="1190092" indent="-238018" defTabSz="968602">
              <a:defRPr sz="2900" b="1">
                <a:solidFill>
                  <a:srgbClr val="FF6600"/>
                </a:solidFill>
                <a:latin typeface="Arial" charset="0"/>
              </a:defRPr>
            </a:lvl3pPr>
            <a:lvl4pPr marL="1666128" indent="-238018" defTabSz="968602">
              <a:defRPr sz="2900" b="1">
                <a:solidFill>
                  <a:srgbClr val="FF6600"/>
                </a:solidFill>
                <a:latin typeface="Arial" charset="0"/>
              </a:defRPr>
            </a:lvl4pPr>
            <a:lvl5pPr marL="2142165" indent="-238018" defTabSz="968602">
              <a:defRPr sz="2900" b="1">
                <a:solidFill>
                  <a:srgbClr val="FF6600"/>
                </a:solidFill>
                <a:latin typeface="Arial" charset="0"/>
              </a:defRPr>
            </a:lvl5pPr>
            <a:lvl6pPr marL="2618202" indent="-238018" defTabSz="968602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6pPr>
            <a:lvl7pPr marL="3094238" indent="-238018" defTabSz="968602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7pPr>
            <a:lvl8pPr marL="3570275" indent="-238018" defTabSz="968602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8pPr>
            <a:lvl9pPr marL="4046311" indent="-238018" defTabSz="968602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9pPr>
          </a:lstStyle>
          <a:p>
            <a:fld id="{05D435B7-3D1B-4031-A515-BF8ACB84DEAA}" type="slidenum">
              <a:rPr lang="en-US" sz="1200" b="0">
                <a:solidFill>
                  <a:schemeClr val="tx1"/>
                </a:solidFill>
                <a:latin typeface="Times" pitchFamily="28" charset="0"/>
              </a:rPr>
              <a:pPr/>
              <a:t>4</a:t>
            </a:fld>
            <a:endParaRPr lang="en-US" sz="1200" b="0">
              <a:solidFill>
                <a:schemeClr val="tx1"/>
              </a:solidFill>
              <a:latin typeface="Times" pitchFamily="28" charset="0"/>
            </a:endParaRPr>
          </a:p>
        </p:txBody>
      </p:sp>
      <p:sp>
        <p:nvSpPr>
          <p:cNvPr id="289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5913" y="5430838"/>
            <a:ext cx="4406900" cy="3305175"/>
          </a:xfrm>
          <a:ln/>
        </p:spPr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F68424AB-9AF2-43AA-9361-16E024119309}"/>
              </a:ext>
            </a:extLst>
          </p:cNvPr>
          <p:cNvSpPr txBox="1"/>
          <p:nvPr/>
        </p:nvSpPr>
        <p:spPr>
          <a:xfrm>
            <a:off x="1187351" y="1700213"/>
            <a:ext cx="5203231" cy="1484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5207" tIns="95207" rIns="95207" bIns="95207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100" i="1" dirty="0">
                <a:solidFill>
                  <a:srgbClr val="00415D"/>
                </a:solidFill>
              </a:rPr>
              <a:t>U.S. coal carloads in 2017 were 3.24 million, or 42%, lower than in the peak year of 2008.  That’s equal to more than 27,000 120-car coal trains.</a:t>
            </a:r>
          </a:p>
        </p:txBody>
      </p:sp>
    </p:spTree>
    <p:extLst>
      <p:ext uri="{BB962C8B-B14F-4D97-AF65-F5344CB8AC3E}">
        <p14:creationId xmlns:p14="http://schemas.microsoft.com/office/powerpoint/2010/main" val="42587439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602">
              <a:defRPr sz="2900" b="1">
                <a:solidFill>
                  <a:srgbClr val="FF6600"/>
                </a:solidFill>
                <a:latin typeface="Arial" charset="0"/>
              </a:defRPr>
            </a:lvl1pPr>
            <a:lvl2pPr marL="773560" indent="-297523" defTabSz="968602">
              <a:defRPr sz="2900" b="1">
                <a:solidFill>
                  <a:srgbClr val="FF6600"/>
                </a:solidFill>
                <a:latin typeface="Arial" charset="0"/>
              </a:defRPr>
            </a:lvl2pPr>
            <a:lvl3pPr marL="1190092" indent="-238018" defTabSz="968602">
              <a:defRPr sz="2900" b="1">
                <a:solidFill>
                  <a:srgbClr val="FF6600"/>
                </a:solidFill>
                <a:latin typeface="Arial" charset="0"/>
              </a:defRPr>
            </a:lvl3pPr>
            <a:lvl4pPr marL="1666128" indent="-238018" defTabSz="968602">
              <a:defRPr sz="2900" b="1">
                <a:solidFill>
                  <a:srgbClr val="FF6600"/>
                </a:solidFill>
                <a:latin typeface="Arial" charset="0"/>
              </a:defRPr>
            </a:lvl4pPr>
            <a:lvl5pPr marL="2142165" indent="-238018" defTabSz="968602">
              <a:defRPr sz="2900" b="1">
                <a:solidFill>
                  <a:srgbClr val="FF6600"/>
                </a:solidFill>
                <a:latin typeface="Arial" charset="0"/>
              </a:defRPr>
            </a:lvl5pPr>
            <a:lvl6pPr marL="2618202" indent="-238018" defTabSz="968602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6pPr>
            <a:lvl7pPr marL="3094238" indent="-238018" defTabSz="968602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7pPr>
            <a:lvl8pPr marL="3570275" indent="-238018" defTabSz="968602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8pPr>
            <a:lvl9pPr marL="4046311" indent="-238018" defTabSz="968602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9pPr>
          </a:lstStyle>
          <a:p>
            <a:fld id="{05D435B7-3D1B-4031-A515-BF8ACB84DEAA}" type="slidenum">
              <a:rPr lang="en-US" sz="1200" b="0">
                <a:solidFill>
                  <a:schemeClr val="tx1"/>
                </a:solidFill>
                <a:latin typeface="Times" pitchFamily="28" charset="0"/>
              </a:rPr>
              <a:pPr/>
              <a:t>5</a:t>
            </a:fld>
            <a:endParaRPr lang="en-US" sz="1200" b="0">
              <a:solidFill>
                <a:schemeClr val="tx1"/>
              </a:solidFill>
              <a:latin typeface="Times" pitchFamily="28" charset="0"/>
            </a:endParaRPr>
          </a:p>
        </p:txBody>
      </p:sp>
      <p:sp>
        <p:nvSpPr>
          <p:cNvPr id="289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5913" y="5430838"/>
            <a:ext cx="4406900" cy="3305175"/>
          </a:xfrm>
          <a:ln/>
        </p:spPr>
      </p:sp>
      <p:sp>
        <p:nvSpPr>
          <p:cNvPr id="289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0253" y="637785"/>
            <a:ext cx="5321676" cy="416281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1" tIns="45781" rIns="91561" bIns="45781"/>
          <a:lstStyle/>
          <a:p>
            <a:pPr eaLnBrk="1" hangingPunct="1"/>
            <a:endParaRPr lang="en-US" sz="15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304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602">
              <a:defRPr sz="2900" b="1">
                <a:solidFill>
                  <a:srgbClr val="FF6600"/>
                </a:solidFill>
                <a:latin typeface="Arial" charset="0"/>
              </a:defRPr>
            </a:lvl1pPr>
            <a:lvl2pPr marL="773560" indent="-297523" defTabSz="968602">
              <a:defRPr sz="2900" b="1">
                <a:solidFill>
                  <a:srgbClr val="FF6600"/>
                </a:solidFill>
                <a:latin typeface="Arial" charset="0"/>
              </a:defRPr>
            </a:lvl2pPr>
            <a:lvl3pPr marL="1190092" indent="-238018" defTabSz="968602">
              <a:defRPr sz="2900" b="1">
                <a:solidFill>
                  <a:srgbClr val="FF6600"/>
                </a:solidFill>
                <a:latin typeface="Arial" charset="0"/>
              </a:defRPr>
            </a:lvl3pPr>
            <a:lvl4pPr marL="1666128" indent="-238018" defTabSz="968602">
              <a:defRPr sz="2900" b="1">
                <a:solidFill>
                  <a:srgbClr val="FF6600"/>
                </a:solidFill>
                <a:latin typeface="Arial" charset="0"/>
              </a:defRPr>
            </a:lvl4pPr>
            <a:lvl5pPr marL="2142165" indent="-238018" defTabSz="968602">
              <a:defRPr sz="2900" b="1">
                <a:solidFill>
                  <a:srgbClr val="FF6600"/>
                </a:solidFill>
                <a:latin typeface="Arial" charset="0"/>
              </a:defRPr>
            </a:lvl5pPr>
            <a:lvl6pPr marL="2618202" indent="-238018" defTabSz="968602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6pPr>
            <a:lvl7pPr marL="3094238" indent="-238018" defTabSz="968602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7pPr>
            <a:lvl8pPr marL="3570275" indent="-238018" defTabSz="968602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8pPr>
            <a:lvl9pPr marL="4046311" indent="-238018" defTabSz="968602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9pPr>
          </a:lstStyle>
          <a:p>
            <a:fld id="{05D435B7-3D1B-4031-A515-BF8ACB84DEAA}" type="slidenum">
              <a:rPr lang="en-US" sz="1200" b="0">
                <a:solidFill>
                  <a:schemeClr val="tx1"/>
                </a:solidFill>
                <a:latin typeface="Times" pitchFamily="28" charset="0"/>
              </a:rPr>
              <a:pPr/>
              <a:t>6</a:t>
            </a:fld>
            <a:endParaRPr lang="en-US" sz="1200" b="0">
              <a:solidFill>
                <a:schemeClr val="tx1"/>
              </a:solidFill>
              <a:latin typeface="Times" pitchFamily="28" charset="0"/>
            </a:endParaRPr>
          </a:p>
        </p:txBody>
      </p:sp>
      <p:sp>
        <p:nvSpPr>
          <p:cNvPr id="289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5913" y="5430838"/>
            <a:ext cx="4406900" cy="3305175"/>
          </a:xfrm>
          <a:ln/>
        </p:spPr>
      </p:sp>
      <p:sp>
        <p:nvSpPr>
          <p:cNvPr id="289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0253" y="637785"/>
            <a:ext cx="5321676" cy="416281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1" tIns="45781" rIns="91561" bIns="45781"/>
          <a:lstStyle/>
          <a:p>
            <a:pPr eaLnBrk="1" hangingPunct="1"/>
            <a:endParaRPr lang="en-US" sz="15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723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460">
              <a:defRPr sz="2900" b="1">
                <a:solidFill>
                  <a:srgbClr val="FF6600"/>
                </a:solidFill>
                <a:latin typeface="Arial" charset="0"/>
              </a:defRPr>
            </a:lvl1pPr>
            <a:lvl2pPr marL="773446" indent="-297479" defTabSz="968460">
              <a:defRPr sz="2900" b="1">
                <a:solidFill>
                  <a:srgbClr val="FF6600"/>
                </a:solidFill>
                <a:latin typeface="Arial" charset="0"/>
              </a:defRPr>
            </a:lvl2pPr>
            <a:lvl3pPr marL="1189918" indent="-237984" defTabSz="968460">
              <a:defRPr sz="2900" b="1">
                <a:solidFill>
                  <a:srgbClr val="FF6600"/>
                </a:solidFill>
                <a:latin typeface="Arial" charset="0"/>
              </a:defRPr>
            </a:lvl3pPr>
            <a:lvl4pPr marL="1665884" indent="-237984" defTabSz="968460">
              <a:defRPr sz="2900" b="1">
                <a:solidFill>
                  <a:srgbClr val="FF6600"/>
                </a:solidFill>
                <a:latin typeface="Arial" charset="0"/>
              </a:defRPr>
            </a:lvl4pPr>
            <a:lvl5pPr marL="2141851" indent="-237984" defTabSz="968460">
              <a:defRPr sz="2900" b="1">
                <a:solidFill>
                  <a:srgbClr val="FF6600"/>
                </a:solidFill>
                <a:latin typeface="Arial" charset="0"/>
              </a:defRPr>
            </a:lvl5pPr>
            <a:lvl6pPr marL="2617818" indent="-237984" defTabSz="96846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6pPr>
            <a:lvl7pPr marL="3093784" indent="-237984" defTabSz="96846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7pPr>
            <a:lvl8pPr marL="3569752" indent="-237984" defTabSz="96846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8pPr>
            <a:lvl9pPr marL="4045718" indent="-237984" defTabSz="96846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9pPr>
          </a:lstStyle>
          <a:p>
            <a:fld id="{28CA3B4A-7D41-4ED1-87AD-64FF1277B693}" type="slidenum">
              <a:rPr lang="en-US" sz="1200" b="0">
                <a:solidFill>
                  <a:schemeClr val="tx1"/>
                </a:solidFill>
                <a:latin typeface="Times" pitchFamily="28" charset="0"/>
              </a:rPr>
              <a:pPr/>
              <a:t>7</a:t>
            </a:fld>
            <a:endParaRPr lang="en-US" sz="1200" b="0">
              <a:solidFill>
                <a:schemeClr val="tx1"/>
              </a:solidFill>
              <a:latin typeface="Times" pitchFamily="28" charset="0"/>
            </a:endParaRPr>
          </a:p>
        </p:txBody>
      </p:sp>
      <p:sp>
        <p:nvSpPr>
          <p:cNvPr id="291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4150" y="5508625"/>
            <a:ext cx="4408488" cy="3305175"/>
          </a:xfrm>
          <a:ln/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8852" indent="-458852"/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0845191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460">
              <a:defRPr sz="2900" b="1">
                <a:solidFill>
                  <a:srgbClr val="FF6600"/>
                </a:solidFill>
                <a:latin typeface="Arial" charset="0"/>
              </a:defRPr>
            </a:lvl1pPr>
            <a:lvl2pPr marL="773446" indent="-297479" defTabSz="968460">
              <a:defRPr sz="2900" b="1">
                <a:solidFill>
                  <a:srgbClr val="FF6600"/>
                </a:solidFill>
                <a:latin typeface="Arial" charset="0"/>
              </a:defRPr>
            </a:lvl2pPr>
            <a:lvl3pPr marL="1189918" indent="-237984" defTabSz="968460">
              <a:defRPr sz="2900" b="1">
                <a:solidFill>
                  <a:srgbClr val="FF6600"/>
                </a:solidFill>
                <a:latin typeface="Arial" charset="0"/>
              </a:defRPr>
            </a:lvl3pPr>
            <a:lvl4pPr marL="1665884" indent="-237984" defTabSz="968460">
              <a:defRPr sz="2900" b="1">
                <a:solidFill>
                  <a:srgbClr val="FF6600"/>
                </a:solidFill>
                <a:latin typeface="Arial" charset="0"/>
              </a:defRPr>
            </a:lvl4pPr>
            <a:lvl5pPr marL="2141851" indent="-237984" defTabSz="968460">
              <a:defRPr sz="2900" b="1">
                <a:solidFill>
                  <a:srgbClr val="FF6600"/>
                </a:solidFill>
                <a:latin typeface="Arial" charset="0"/>
              </a:defRPr>
            </a:lvl5pPr>
            <a:lvl6pPr marL="2617818" indent="-237984" defTabSz="96846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6pPr>
            <a:lvl7pPr marL="3093784" indent="-237984" defTabSz="96846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7pPr>
            <a:lvl8pPr marL="3569752" indent="-237984" defTabSz="96846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8pPr>
            <a:lvl9pPr marL="4045718" indent="-237984" defTabSz="96846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9pPr>
          </a:lstStyle>
          <a:p>
            <a:fld id="{28CA3B4A-7D41-4ED1-87AD-64FF1277B693}" type="slidenum">
              <a:rPr lang="en-US" sz="1200" b="0">
                <a:solidFill>
                  <a:schemeClr val="tx1"/>
                </a:solidFill>
                <a:latin typeface="Times" pitchFamily="28" charset="0"/>
              </a:rPr>
              <a:pPr/>
              <a:t>8</a:t>
            </a:fld>
            <a:endParaRPr lang="en-US" sz="1200" b="0">
              <a:solidFill>
                <a:schemeClr val="tx1"/>
              </a:solidFill>
              <a:latin typeface="Times" pitchFamily="28" charset="0"/>
            </a:endParaRPr>
          </a:p>
        </p:txBody>
      </p:sp>
      <p:sp>
        <p:nvSpPr>
          <p:cNvPr id="291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4150" y="5508625"/>
            <a:ext cx="4408488" cy="3305175"/>
          </a:xfrm>
          <a:ln/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8852" indent="-458852"/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737943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 defTabSz="930275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 defTabSz="930275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 defTabSz="930275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 defTabSz="930275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fld id="{E34EF55C-2E21-4149-B280-EAFA0D587CF7}" type="slidenum">
              <a:rPr lang="en-US" sz="1200" b="0">
                <a:solidFill>
                  <a:schemeClr val="tx1"/>
                </a:solidFill>
                <a:latin typeface="Times" pitchFamily="28" charset="0"/>
              </a:rPr>
              <a:pPr/>
              <a:t>9</a:t>
            </a:fld>
            <a:endParaRPr lang="en-US" sz="1200" b="0">
              <a:solidFill>
                <a:schemeClr val="tx1"/>
              </a:solidFill>
              <a:latin typeface="Times" pitchFamily="28" charset="0"/>
            </a:endParaRPr>
          </a:p>
        </p:txBody>
      </p:sp>
      <p:sp>
        <p:nvSpPr>
          <p:cNvPr id="290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25588" y="5038725"/>
            <a:ext cx="4211637" cy="3159125"/>
          </a:xfrm>
          <a:ln/>
        </p:spPr>
      </p:sp>
      <p:sp>
        <p:nvSpPr>
          <p:cNvPr id="290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0691" y="609550"/>
            <a:ext cx="5213272" cy="352723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938" tIns="43969" rIns="87938" bIns="43969"/>
          <a:lstStyle/>
          <a:p>
            <a:pPr eaLnBrk="1" hangingPunct="1"/>
            <a:endParaRPr lang="en-US" sz="1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1154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602">
              <a:defRPr sz="2900" b="1">
                <a:solidFill>
                  <a:srgbClr val="FF6600"/>
                </a:solidFill>
                <a:latin typeface="Arial" charset="0"/>
              </a:defRPr>
            </a:lvl1pPr>
            <a:lvl2pPr marL="773560" indent="-297523" defTabSz="968602">
              <a:defRPr sz="2900" b="1">
                <a:solidFill>
                  <a:srgbClr val="FF6600"/>
                </a:solidFill>
                <a:latin typeface="Arial" charset="0"/>
              </a:defRPr>
            </a:lvl2pPr>
            <a:lvl3pPr marL="1190092" indent="-238018" defTabSz="968602">
              <a:defRPr sz="2900" b="1">
                <a:solidFill>
                  <a:srgbClr val="FF6600"/>
                </a:solidFill>
                <a:latin typeface="Arial" charset="0"/>
              </a:defRPr>
            </a:lvl3pPr>
            <a:lvl4pPr marL="1666128" indent="-238018" defTabSz="968602">
              <a:defRPr sz="2900" b="1">
                <a:solidFill>
                  <a:srgbClr val="FF6600"/>
                </a:solidFill>
                <a:latin typeface="Arial" charset="0"/>
              </a:defRPr>
            </a:lvl4pPr>
            <a:lvl5pPr marL="2142165" indent="-238018" defTabSz="968602">
              <a:defRPr sz="2900" b="1">
                <a:solidFill>
                  <a:srgbClr val="FF6600"/>
                </a:solidFill>
                <a:latin typeface="Arial" charset="0"/>
              </a:defRPr>
            </a:lvl5pPr>
            <a:lvl6pPr marL="2618202" indent="-238018" defTabSz="968602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6pPr>
            <a:lvl7pPr marL="3094238" indent="-238018" defTabSz="968602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7pPr>
            <a:lvl8pPr marL="3570275" indent="-238018" defTabSz="968602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8pPr>
            <a:lvl9pPr marL="4046311" indent="-238018" defTabSz="968602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FF6600"/>
                </a:solidFill>
                <a:latin typeface="Arial" charset="0"/>
              </a:defRPr>
            </a:lvl9pPr>
          </a:lstStyle>
          <a:p>
            <a:fld id="{CD2A9835-2C33-457F-87B4-07066D0578BD}" type="slidenum">
              <a:rPr lang="en-US" sz="1200" b="0">
                <a:solidFill>
                  <a:schemeClr val="tx1"/>
                </a:solidFill>
                <a:latin typeface="Times" pitchFamily="28" charset="0"/>
              </a:rPr>
              <a:pPr/>
              <a:t>10</a:t>
            </a:fld>
            <a:endParaRPr lang="en-US" sz="1200" b="0">
              <a:solidFill>
                <a:schemeClr val="tx1"/>
              </a:solidFill>
              <a:latin typeface="Times" pitchFamily="28" charset="0"/>
            </a:endParaRPr>
          </a:p>
        </p:txBody>
      </p:sp>
      <p:sp>
        <p:nvSpPr>
          <p:cNvPr id="384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19238" y="4926013"/>
            <a:ext cx="4376737" cy="3282950"/>
          </a:xfrm>
          <a:ln/>
        </p:spPr>
      </p:sp>
      <p:sp>
        <p:nvSpPr>
          <p:cNvPr id="384004" name="Rectangle 5"/>
          <p:cNvSpPr>
            <a:spLocks noChangeArrowheads="1"/>
          </p:cNvSpPr>
          <p:nvPr/>
        </p:nvSpPr>
        <p:spPr bwMode="auto">
          <a:xfrm>
            <a:off x="696729" y="711835"/>
            <a:ext cx="6100622" cy="3823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1" tIns="45781" rIns="91561" bIns="45781"/>
          <a:lstStyle/>
          <a:p>
            <a:pPr marL="357027" indent="-357027" eaLnBrk="1" hangingPunct="1">
              <a:spcBef>
                <a:spcPct val="50000"/>
              </a:spcBef>
            </a:pPr>
            <a:r>
              <a:rPr lang="en-US" sz="1600" dirty="0">
                <a:solidFill>
                  <a:schemeClr val="tx1"/>
                </a:solidFill>
                <a:latin typeface="Times" pitchFamily="28" charset="0"/>
                <a:sym typeface="Symbol" pitchFamily="18" charset="2"/>
              </a:rPr>
              <a:t>	</a:t>
            </a:r>
            <a:r>
              <a:rPr lang="en-US" sz="1600" dirty="0">
                <a:solidFill>
                  <a:schemeClr val="tx1"/>
                </a:solidFill>
                <a:latin typeface="Times" pitchFamily="28" charset="0"/>
              </a:rPr>
              <a:t>Unlike trucks, barges, and airlines, America’s freight railroads operate almost exclusively on infrastructure that they build, maintain, and pay for themselves.  </a:t>
            </a:r>
          </a:p>
          <a:p>
            <a:pPr marL="357027" indent="-357027" eaLnBrk="1" hangingPunct="1">
              <a:spcBef>
                <a:spcPct val="50000"/>
              </a:spcBef>
            </a:pPr>
            <a:r>
              <a:rPr lang="en-US" sz="1600" dirty="0">
                <a:solidFill>
                  <a:schemeClr val="tx1"/>
                </a:solidFill>
                <a:latin typeface="Times" pitchFamily="28" charset="0"/>
                <a:sym typeface="Symbol" pitchFamily="18" charset="2"/>
              </a:rPr>
              <a:t>	</a:t>
            </a:r>
            <a:r>
              <a:rPr lang="en-US" sz="1600" dirty="0">
                <a:solidFill>
                  <a:schemeClr val="tx1"/>
                </a:solidFill>
                <a:latin typeface="Times" pitchFamily="28" charset="0"/>
              </a:rPr>
              <a:t>From 1980 to 2016, railroads spent more than $635 billion of their own funds on locomotives, freight cars, tracks, bridges, tunnels and other infrastructure.  That’s more than 40 cents out of every revenue dollar.</a:t>
            </a:r>
          </a:p>
          <a:p>
            <a:pPr marL="357027" indent="-357027" eaLnBrk="1" hangingPunct="1">
              <a:spcBef>
                <a:spcPct val="50000"/>
              </a:spcBef>
            </a:pPr>
            <a:r>
              <a:rPr lang="en-US" sz="1600" dirty="0">
                <a:solidFill>
                  <a:schemeClr val="tx1"/>
                </a:solidFill>
                <a:latin typeface="Times" pitchFamily="28" charset="0"/>
                <a:sym typeface="Symbol" pitchFamily="18" charset="2"/>
              </a:rPr>
              <a:t>	Reinvestment in recent years has been higher than ever before.  </a:t>
            </a:r>
          </a:p>
        </p:txBody>
      </p:sp>
    </p:spTree>
    <p:extLst>
      <p:ext uri="{BB962C8B-B14F-4D97-AF65-F5344CB8AC3E}">
        <p14:creationId xmlns:p14="http://schemas.microsoft.com/office/powerpoint/2010/main" val="1465337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Title_Pag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57600" y="1066800"/>
            <a:ext cx="4646613" cy="2743200"/>
          </a:xfrm>
        </p:spPr>
        <p:txBody>
          <a:bodyPr anchor="b"/>
          <a:lstStyle>
            <a:lvl1pPr>
              <a:lnSpc>
                <a:spcPct val="90000"/>
              </a:lnSpc>
              <a:defRPr sz="5400" b="1">
                <a:solidFill>
                  <a:srgbClr val="005480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0" y="4038600"/>
            <a:ext cx="4645025" cy="1066800"/>
          </a:xfrm>
        </p:spPr>
        <p:txBody>
          <a:bodyPr tIns="164592"/>
          <a:lstStyle>
            <a:lvl1pPr marL="0" indent="0">
              <a:defRPr sz="20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12120684"/>
      </p:ext>
    </p:extLst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ASSOCIATION OF AMERICAN RAILROADS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7C1063-80EA-4E4D-BFFC-30404FE6B5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071236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533400"/>
            <a:ext cx="1828800" cy="365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7800" y="533400"/>
            <a:ext cx="5334000" cy="365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ASSOCIATION OF AMERICAN RAILROADS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EDD1832-77D4-4C2D-80FC-3A35B7C0B9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784359"/>
      </p:ext>
    </p:extLst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533400"/>
            <a:ext cx="73152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447800" y="1676400"/>
            <a:ext cx="7162800" cy="2514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ASSOCIATION OF AMERICAN RAILROADS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3FC713B-8984-46A8-8959-3379A0601B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67606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ASSOCIATION OF AMERICAN RAILROADS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D14D6A-7CF2-4924-9A97-94B35F2A0A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18595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ASSOCIATION OF AMERICAN RAILROADS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45C2D9-15A3-41DC-8513-0B9FB96A5E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55539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1676400"/>
            <a:ext cx="3505200" cy="251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676400"/>
            <a:ext cx="3505200" cy="251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ASSOCIATION OF AMERICAN RAILROADS</a:t>
            </a: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13DAFB6-CC35-4830-B23D-127CE139D8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270550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ASSOCIATION OF AMERICAN RAILROADS</a:t>
            </a:r>
          </a:p>
        </p:txBody>
      </p:sp>
      <p:sp>
        <p:nvSpPr>
          <p:cNvPr id="8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9289B98-3691-4EAD-AEEF-4C1FC8DD66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09790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ASSOCIATION OF AMERICAN RAILROADS</a:t>
            </a:r>
          </a:p>
        </p:txBody>
      </p:sp>
      <p:sp>
        <p:nvSpPr>
          <p:cNvPr id="4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0C9242-4D65-4CAC-AF4D-6000B610EA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134971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ASSOCIATION OF AMERICAN RAILROADS</a:t>
            </a:r>
          </a:p>
        </p:txBody>
      </p:sp>
      <p:sp>
        <p:nvSpPr>
          <p:cNvPr id="3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9CAB5F-4A8C-4F32-BB6C-BBE96D6A3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936484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ASSOCIATION OF AMERICAN RAILROADS</a:t>
            </a: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99371E-85F3-46C8-8886-67FD3FE44A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43470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ASSOCIATION OF AMERICAN RAILROADS</a:t>
            </a: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5D14AA2-404F-4CD6-92FA-E05AD2CD91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46618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1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0" descr="Sub_Page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1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533400"/>
            <a:ext cx="7315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ddd</a:t>
            </a:r>
          </a:p>
        </p:txBody>
      </p:sp>
      <p:sp>
        <p:nvSpPr>
          <p:cNvPr id="1028" name="Rectangle 3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676400"/>
            <a:ext cx="71628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58" name="Rectangle 3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05475" y="6557963"/>
            <a:ext cx="3352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ASSOCIATION OF AMERICAN RAILROADS</a:t>
            </a:r>
          </a:p>
        </p:txBody>
      </p:sp>
      <p:sp>
        <p:nvSpPr>
          <p:cNvPr id="1059" name="Rectangle 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500" y="6553200"/>
            <a:ext cx="11557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D460023-0B34-4953-8B7E-22F0D6DC6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36"/>
          <p:cNvSpPr>
            <a:spLocks noChangeArrowheads="1"/>
          </p:cNvSpPr>
          <p:nvPr userDrawn="1"/>
        </p:nvSpPr>
        <p:spPr bwMode="auto">
          <a:xfrm>
            <a:off x="3175" y="0"/>
            <a:ext cx="1325563" cy="1306513"/>
          </a:xfrm>
          <a:prstGeom prst="rect">
            <a:avLst/>
          </a:prstGeom>
          <a:solidFill>
            <a:srgbClr val="104468"/>
          </a:solidFill>
          <a:ln w="9525">
            <a:solidFill>
              <a:srgbClr val="1044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32" name="Group 37"/>
          <p:cNvGrpSpPr>
            <a:grpSpLocks noChangeAspect="1"/>
          </p:cNvGrpSpPr>
          <p:nvPr userDrawn="1"/>
        </p:nvGrpSpPr>
        <p:grpSpPr bwMode="auto">
          <a:xfrm>
            <a:off x="327025" y="336550"/>
            <a:ext cx="676275" cy="642938"/>
            <a:chOff x="2704" y="1884"/>
            <a:chExt cx="904" cy="861"/>
          </a:xfrm>
        </p:grpSpPr>
        <p:sp>
          <p:nvSpPr>
            <p:cNvPr id="1033" name="Freeform 38"/>
            <p:cNvSpPr>
              <a:spLocks noChangeAspect="1"/>
            </p:cNvSpPr>
            <p:nvPr/>
          </p:nvSpPr>
          <p:spPr bwMode="auto">
            <a:xfrm>
              <a:off x="2704" y="1884"/>
              <a:ext cx="904" cy="861"/>
            </a:xfrm>
            <a:custGeom>
              <a:avLst/>
              <a:gdLst>
                <a:gd name="T0" fmla="*/ 48 w 12645"/>
                <a:gd name="T1" fmla="*/ 61 h 12043"/>
                <a:gd name="T2" fmla="*/ 53 w 12645"/>
                <a:gd name="T3" fmla="*/ 57 h 12043"/>
                <a:gd name="T4" fmla="*/ 57 w 12645"/>
                <a:gd name="T5" fmla="*/ 53 h 12043"/>
                <a:gd name="T6" fmla="*/ 60 w 12645"/>
                <a:gd name="T7" fmla="*/ 49 h 12043"/>
                <a:gd name="T8" fmla="*/ 63 w 12645"/>
                <a:gd name="T9" fmla="*/ 44 h 12043"/>
                <a:gd name="T10" fmla="*/ 64 w 12645"/>
                <a:gd name="T11" fmla="*/ 38 h 12043"/>
                <a:gd name="T12" fmla="*/ 65 w 12645"/>
                <a:gd name="T13" fmla="*/ 33 h 12043"/>
                <a:gd name="T14" fmla="*/ 64 w 12645"/>
                <a:gd name="T15" fmla="*/ 27 h 12043"/>
                <a:gd name="T16" fmla="*/ 63 w 12645"/>
                <a:gd name="T17" fmla="*/ 21 h 12043"/>
                <a:gd name="T18" fmla="*/ 60 w 12645"/>
                <a:gd name="T19" fmla="*/ 16 h 12043"/>
                <a:gd name="T20" fmla="*/ 57 w 12645"/>
                <a:gd name="T21" fmla="*/ 12 h 12043"/>
                <a:gd name="T22" fmla="*/ 53 w 12645"/>
                <a:gd name="T23" fmla="*/ 8 h 12043"/>
                <a:gd name="T24" fmla="*/ 48 w 12645"/>
                <a:gd name="T25" fmla="*/ 4 h 12043"/>
                <a:gd name="T26" fmla="*/ 43 w 12645"/>
                <a:gd name="T27" fmla="*/ 2 h 12043"/>
                <a:gd name="T28" fmla="*/ 38 w 12645"/>
                <a:gd name="T29" fmla="*/ 1 h 12043"/>
                <a:gd name="T30" fmla="*/ 32 w 12645"/>
                <a:gd name="T31" fmla="*/ 0 h 12043"/>
                <a:gd name="T32" fmla="*/ 27 w 12645"/>
                <a:gd name="T33" fmla="*/ 1 h 12043"/>
                <a:gd name="T34" fmla="*/ 21 w 12645"/>
                <a:gd name="T35" fmla="*/ 2 h 12043"/>
                <a:gd name="T36" fmla="*/ 16 w 12645"/>
                <a:gd name="T37" fmla="*/ 4 h 12043"/>
                <a:gd name="T38" fmla="*/ 12 w 12645"/>
                <a:gd name="T39" fmla="*/ 8 h 12043"/>
                <a:gd name="T40" fmla="*/ 8 w 12645"/>
                <a:gd name="T41" fmla="*/ 12 h 12043"/>
                <a:gd name="T42" fmla="*/ 4 w 12645"/>
                <a:gd name="T43" fmla="*/ 16 h 12043"/>
                <a:gd name="T44" fmla="*/ 2 w 12645"/>
                <a:gd name="T45" fmla="*/ 21 h 12043"/>
                <a:gd name="T46" fmla="*/ 1 w 12645"/>
                <a:gd name="T47" fmla="*/ 27 h 12043"/>
                <a:gd name="T48" fmla="*/ 0 w 12645"/>
                <a:gd name="T49" fmla="*/ 33 h 12043"/>
                <a:gd name="T50" fmla="*/ 1 w 12645"/>
                <a:gd name="T51" fmla="*/ 38 h 12043"/>
                <a:gd name="T52" fmla="*/ 2 w 12645"/>
                <a:gd name="T53" fmla="*/ 44 h 12043"/>
                <a:gd name="T54" fmla="*/ 4 w 12645"/>
                <a:gd name="T55" fmla="*/ 49 h 12043"/>
                <a:gd name="T56" fmla="*/ 8 w 12645"/>
                <a:gd name="T57" fmla="*/ 53 h 12043"/>
                <a:gd name="T58" fmla="*/ 12 w 12645"/>
                <a:gd name="T59" fmla="*/ 57 h 12043"/>
                <a:gd name="T60" fmla="*/ 16 w 12645"/>
                <a:gd name="T61" fmla="*/ 61 h 12043"/>
                <a:gd name="T62" fmla="*/ 32 w 12645"/>
                <a:gd name="T63" fmla="*/ 7 h 12043"/>
                <a:gd name="T64" fmla="*/ 15 w 12645"/>
                <a:gd name="T65" fmla="*/ 56 h 12043"/>
                <a:gd name="T66" fmla="*/ 12 w 12645"/>
                <a:gd name="T67" fmla="*/ 53 h 12043"/>
                <a:gd name="T68" fmla="*/ 9 w 12645"/>
                <a:gd name="T69" fmla="*/ 49 h 12043"/>
                <a:gd name="T70" fmla="*/ 6 w 12645"/>
                <a:gd name="T71" fmla="*/ 45 h 12043"/>
                <a:gd name="T72" fmla="*/ 4 w 12645"/>
                <a:gd name="T73" fmla="*/ 40 h 12043"/>
                <a:gd name="T74" fmla="*/ 4 w 12645"/>
                <a:gd name="T75" fmla="*/ 35 h 12043"/>
                <a:gd name="T76" fmla="*/ 4 w 12645"/>
                <a:gd name="T77" fmla="*/ 30 h 12043"/>
                <a:gd name="T78" fmla="*/ 4 w 12645"/>
                <a:gd name="T79" fmla="*/ 25 h 12043"/>
                <a:gd name="T80" fmla="*/ 6 w 12645"/>
                <a:gd name="T81" fmla="*/ 20 h 12043"/>
                <a:gd name="T82" fmla="*/ 9 w 12645"/>
                <a:gd name="T83" fmla="*/ 16 h 12043"/>
                <a:gd name="T84" fmla="*/ 12 w 12645"/>
                <a:gd name="T85" fmla="*/ 12 h 12043"/>
                <a:gd name="T86" fmla="*/ 16 w 12645"/>
                <a:gd name="T87" fmla="*/ 9 h 12043"/>
                <a:gd name="T88" fmla="*/ 20 w 12645"/>
                <a:gd name="T89" fmla="*/ 7 h 12043"/>
                <a:gd name="T90" fmla="*/ 25 w 12645"/>
                <a:gd name="T91" fmla="*/ 5 h 12043"/>
                <a:gd name="T92" fmla="*/ 30 w 12645"/>
                <a:gd name="T93" fmla="*/ 4 h 12043"/>
                <a:gd name="T94" fmla="*/ 35 w 12645"/>
                <a:gd name="T95" fmla="*/ 4 h 12043"/>
                <a:gd name="T96" fmla="*/ 40 w 12645"/>
                <a:gd name="T97" fmla="*/ 5 h 12043"/>
                <a:gd name="T98" fmla="*/ 45 w 12645"/>
                <a:gd name="T99" fmla="*/ 7 h 12043"/>
                <a:gd name="T100" fmla="*/ 49 w 12645"/>
                <a:gd name="T101" fmla="*/ 9 h 12043"/>
                <a:gd name="T102" fmla="*/ 53 w 12645"/>
                <a:gd name="T103" fmla="*/ 12 h 12043"/>
                <a:gd name="T104" fmla="*/ 56 w 12645"/>
                <a:gd name="T105" fmla="*/ 16 h 12043"/>
                <a:gd name="T106" fmla="*/ 58 w 12645"/>
                <a:gd name="T107" fmla="*/ 20 h 12043"/>
                <a:gd name="T108" fmla="*/ 60 w 12645"/>
                <a:gd name="T109" fmla="*/ 25 h 12043"/>
                <a:gd name="T110" fmla="*/ 61 w 12645"/>
                <a:gd name="T111" fmla="*/ 30 h 12043"/>
                <a:gd name="T112" fmla="*/ 61 w 12645"/>
                <a:gd name="T113" fmla="*/ 35 h 12043"/>
                <a:gd name="T114" fmla="*/ 60 w 12645"/>
                <a:gd name="T115" fmla="*/ 40 h 12043"/>
                <a:gd name="T116" fmla="*/ 58 w 12645"/>
                <a:gd name="T117" fmla="*/ 45 h 12043"/>
                <a:gd name="T118" fmla="*/ 56 w 12645"/>
                <a:gd name="T119" fmla="*/ 49 h 12043"/>
                <a:gd name="T120" fmla="*/ 53 w 12645"/>
                <a:gd name="T121" fmla="*/ 53 h 12043"/>
                <a:gd name="T122" fmla="*/ 49 w 12645"/>
                <a:gd name="T123" fmla="*/ 56 h 12043"/>
                <a:gd name="T124" fmla="*/ 47 w 12645"/>
                <a:gd name="T125" fmla="*/ 62 h 1204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2645" h="12043">
                  <a:moveTo>
                    <a:pt x="9104" y="12043"/>
                  </a:moveTo>
                  <a:lnTo>
                    <a:pt x="9482" y="11866"/>
                  </a:lnTo>
                  <a:lnTo>
                    <a:pt x="9951" y="11570"/>
                  </a:lnTo>
                  <a:lnTo>
                    <a:pt x="10389" y="11233"/>
                  </a:lnTo>
                  <a:lnTo>
                    <a:pt x="10792" y="10856"/>
                  </a:lnTo>
                  <a:lnTo>
                    <a:pt x="11165" y="10451"/>
                  </a:lnTo>
                  <a:lnTo>
                    <a:pt x="11501" y="10011"/>
                  </a:lnTo>
                  <a:lnTo>
                    <a:pt x="11798" y="9537"/>
                  </a:lnTo>
                  <a:lnTo>
                    <a:pt x="12051" y="9050"/>
                  </a:lnTo>
                  <a:lnTo>
                    <a:pt x="12267" y="8536"/>
                  </a:lnTo>
                  <a:lnTo>
                    <a:pt x="12430" y="8008"/>
                  </a:lnTo>
                  <a:lnTo>
                    <a:pt x="12552" y="7466"/>
                  </a:lnTo>
                  <a:lnTo>
                    <a:pt x="12621" y="6915"/>
                  </a:lnTo>
                  <a:lnTo>
                    <a:pt x="12645" y="6358"/>
                  </a:lnTo>
                  <a:lnTo>
                    <a:pt x="12621" y="5806"/>
                  </a:lnTo>
                  <a:lnTo>
                    <a:pt x="12552" y="5255"/>
                  </a:lnTo>
                  <a:lnTo>
                    <a:pt x="12430" y="4713"/>
                  </a:lnTo>
                  <a:lnTo>
                    <a:pt x="12267" y="4183"/>
                  </a:lnTo>
                  <a:lnTo>
                    <a:pt x="12051" y="3669"/>
                  </a:lnTo>
                  <a:lnTo>
                    <a:pt x="11798" y="3179"/>
                  </a:lnTo>
                  <a:lnTo>
                    <a:pt x="11501" y="2708"/>
                  </a:lnTo>
                  <a:lnTo>
                    <a:pt x="11165" y="2273"/>
                  </a:lnTo>
                  <a:lnTo>
                    <a:pt x="10792" y="1863"/>
                  </a:lnTo>
                  <a:lnTo>
                    <a:pt x="10389" y="1489"/>
                  </a:lnTo>
                  <a:lnTo>
                    <a:pt x="9951" y="1151"/>
                  </a:lnTo>
                  <a:lnTo>
                    <a:pt x="9482" y="855"/>
                  </a:lnTo>
                  <a:lnTo>
                    <a:pt x="8997" y="600"/>
                  </a:lnTo>
                  <a:lnTo>
                    <a:pt x="8486" y="381"/>
                  </a:lnTo>
                  <a:lnTo>
                    <a:pt x="7963" y="216"/>
                  </a:lnTo>
                  <a:lnTo>
                    <a:pt x="7423" y="96"/>
                  </a:lnTo>
                  <a:lnTo>
                    <a:pt x="6872" y="29"/>
                  </a:lnTo>
                  <a:lnTo>
                    <a:pt x="6320" y="0"/>
                  </a:lnTo>
                  <a:lnTo>
                    <a:pt x="5771" y="29"/>
                  </a:lnTo>
                  <a:lnTo>
                    <a:pt x="5221" y="96"/>
                  </a:lnTo>
                  <a:lnTo>
                    <a:pt x="4685" y="216"/>
                  </a:lnTo>
                  <a:lnTo>
                    <a:pt x="4160" y="381"/>
                  </a:lnTo>
                  <a:lnTo>
                    <a:pt x="3650" y="600"/>
                  </a:lnTo>
                  <a:lnTo>
                    <a:pt x="3161" y="855"/>
                  </a:lnTo>
                  <a:lnTo>
                    <a:pt x="2691" y="1151"/>
                  </a:lnTo>
                  <a:lnTo>
                    <a:pt x="2258" y="1489"/>
                  </a:lnTo>
                  <a:lnTo>
                    <a:pt x="1851" y="1863"/>
                  </a:lnTo>
                  <a:lnTo>
                    <a:pt x="1478" y="2273"/>
                  </a:lnTo>
                  <a:lnTo>
                    <a:pt x="1145" y="2708"/>
                  </a:lnTo>
                  <a:lnTo>
                    <a:pt x="845" y="3179"/>
                  </a:lnTo>
                  <a:lnTo>
                    <a:pt x="596" y="3669"/>
                  </a:lnTo>
                  <a:lnTo>
                    <a:pt x="376" y="4183"/>
                  </a:lnTo>
                  <a:lnTo>
                    <a:pt x="215" y="4713"/>
                  </a:lnTo>
                  <a:lnTo>
                    <a:pt x="93" y="5255"/>
                  </a:lnTo>
                  <a:lnTo>
                    <a:pt x="22" y="5806"/>
                  </a:lnTo>
                  <a:lnTo>
                    <a:pt x="0" y="6358"/>
                  </a:lnTo>
                  <a:lnTo>
                    <a:pt x="22" y="6915"/>
                  </a:lnTo>
                  <a:lnTo>
                    <a:pt x="93" y="7466"/>
                  </a:lnTo>
                  <a:lnTo>
                    <a:pt x="215" y="8008"/>
                  </a:lnTo>
                  <a:lnTo>
                    <a:pt x="376" y="8536"/>
                  </a:lnTo>
                  <a:lnTo>
                    <a:pt x="596" y="9050"/>
                  </a:lnTo>
                  <a:lnTo>
                    <a:pt x="845" y="9537"/>
                  </a:lnTo>
                  <a:lnTo>
                    <a:pt x="1145" y="10011"/>
                  </a:lnTo>
                  <a:lnTo>
                    <a:pt x="1478" y="10451"/>
                  </a:lnTo>
                  <a:lnTo>
                    <a:pt x="1851" y="10856"/>
                  </a:lnTo>
                  <a:lnTo>
                    <a:pt x="2258" y="11233"/>
                  </a:lnTo>
                  <a:lnTo>
                    <a:pt x="2691" y="11570"/>
                  </a:lnTo>
                  <a:lnTo>
                    <a:pt x="3161" y="11866"/>
                  </a:lnTo>
                  <a:lnTo>
                    <a:pt x="3513" y="12034"/>
                  </a:lnTo>
                  <a:lnTo>
                    <a:pt x="6332" y="1274"/>
                  </a:lnTo>
                  <a:lnTo>
                    <a:pt x="6332" y="1264"/>
                  </a:lnTo>
                  <a:lnTo>
                    <a:pt x="2994" y="10886"/>
                  </a:lnTo>
                  <a:lnTo>
                    <a:pt x="2696" y="10665"/>
                  </a:lnTo>
                  <a:lnTo>
                    <a:pt x="2332" y="10335"/>
                  </a:lnTo>
                  <a:lnTo>
                    <a:pt x="2003" y="9974"/>
                  </a:lnTo>
                  <a:lnTo>
                    <a:pt x="1702" y="9587"/>
                  </a:lnTo>
                  <a:lnTo>
                    <a:pt x="1435" y="9172"/>
                  </a:lnTo>
                  <a:lnTo>
                    <a:pt x="1210" y="8739"/>
                  </a:lnTo>
                  <a:lnTo>
                    <a:pt x="1017" y="8282"/>
                  </a:lnTo>
                  <a:lnTo>
                    <a:pt x="871" y="7814"/>
                  </a:lnTo>
                  <a:lnTo>
                    <a:pt x="766" y="7337"/>
                  </a:lnTo>
                  <a:lnTo>
                    <a:pt x="703" y="6848"/>
                  </a:lnTo>
                  <a:lnTo>
                    <a:pt x="678" y="6358"/>
                  </a:lnTo>
                  <a:lnTo>
                    <a:pt x="703" y="5870"/>
                  </a:lnTo>
                  <a:lnTo>
                    <a:pt x="766" y="5383"/>
                  </a:lnTo>
                  <a:lnTo>
                    <a:pt x="871" y="4905"/>
                  </a:lnTo>
                  <a:lnTo>
                    <a:pt x="1017" y="4436"/>
                  </a:lnTo>
                  <a:lnTo>
                    <a:pt x="1210" y="3981"/>
                  </a:lnTo>
                  <a:lnTo>
                    <a:pt x="1435" y="3550"/>
                  </a:lnTo>
                  <a:lnTo>
                    <a:pt x="1702" y="3134"/>
                  </a:lnTo>
                  <a:lnTo>
                    <a:pt x="2003" y="2746"/>
                  </a:lnTo>
                  <a:lnTo>
                    <a:pt x="2332" y="2386"/>
                  </a:lnTo>
                  <a:lnTo>
                    <a:pt x="2696" y="2055"/>
                  </a:lnTo>
                  <a:lnTo>
                    <a:pt x="3082" y="1757"/>
                  </a:lnTo>
                  <a:lnTo>
                    <a:pt x="3503" y="1492"/>
                  </a:lnTo>
                  <a:lnTo>
                    <a:pt x="3937" y="1267"/>
                  </a:lnTo>
                  <a:lnTo>
                    <a:pt x="4391" y="1076"/>
                  </a:lnTo>
                  <a:lnTo>
                    <a:pt x="4862" y="930"/>
                  </a:lnTo>
                  <a:lnTo>
                    <a:pt x="5340" y="824"/>
                  </a:lnTo>
                  <a:lnTo>
                    <a:pt x="5832" y="760"/>
                  </a:lnTo>
                  <a:lnTo>
                    <a:pt x="6320" y="739"/>
                  </a:lnTo>
                  <a:lnTo>
                    <a:pt x="6812" y="760"/>
                  </a:lnTo>
                  <a:lnTo>
                    <a:pt x="7307" y="824"/>
                  </a:lnTo>
                  <a:lnTo>
                    <a:pt x="7785" y="930"/>
                  </a:lnTo>
                  <a:lnTo>
                    <a:pt x="8251" y="1076"/>
                  </a:lnTo>
                  <a:lnTo>
                    <a:pt x="8711" y="1267"/>
                  </a:lnTo>
                  <a:lnTo>
                    <a:pt x="9145" y="1492"/>
                  </a:lnTo>
                  <a:lnTo>
                    <a:pt x="9563" y="1757"/>
                  </a:lnTo>
                  <a:lnTo>
                    <a:pt x="9951" y="2055"/>
                  </a:lnTo>
                  <a:lnTo>
                    <a:pt x="10313" y="2386"/>
                  </a:lnTo>
                  <a:lnTo>
                    <a:pt x="10644" y="2746"/>
                  </a:lnTo>
                  <a:lnTo>
                    <a:pt x="10946" y="3134"/>
                  </a:lnTo>
                  <a:lnTo>
                    <a:pt x="11210" y="3550"/>
                  </a:lnTo>
                  <a:lnTo>
                    <a:pt x="11435" y="3981"/>
                  </a:lnTo>
                  <a:lnTo>
                    <a:pt x="11628" y="4436"/>
                  </a:lnTo>
                  <a:lnTo>
                    <a:pt x="11774" y="4905"/>
                  </a:lnTo>
                  <a:lnTo>
                    <a:pt x="11881" y="5383"/>
                  </a:lnTo>
                  <a:lnTo>
                    <a:pt x="11945" y="5870"/>
                  </a:lnTo>
                  <a:lnTo>
                    <a:pt x="11968" y="6358"/>
                  </a:lnTo>
                  <a:lnTo>
                    <a:pt x="11945" y="6848"/>
                  </a:lnTo>
                  <a:lnTo>
                    <a:pt x="11881" y="7337"/>
                  </a:lnTo>
                  <a:lnTo>
                    <a:pt x="11774" y="7814"/>
                  </a:lnTo>
                  <a:lnTo>
                    <a:pt x="11628" y="8282"/>
                  </a:lnTo>
                  <a:lnTo>
                    <a:pt x="11435" y="8739"/>
                  </a:lnTo>
                  <a:lnTo>
                    <a:pt x="11210" y="9172"/>
                  </a:lnTo>
                  <a:lnTo>
                    <a:pt x="10946" y="9587"/>
                  </a:lnTo>
                  <a:lnTo>
                    <a:pt x="10644" y="9974"/>
                  </a:lnTo>
                  <a:lnTo>
                    <a:pt x="10313" y="10335"/>
                  </a:lnTo>
                  <a:lnTo>
                    <a:pt x="9951" y="10665"/>
                  </a:lnTo>
                  <a:lnTo>
                    <a:pt x="9610" y="10935"/>
                  </a:lnTo>
                  <a:lnTo>
                    <a:pt x="6332" y="1264"/>
                  </a:lnTo>
                  <a:lnTo>
                    <a:pt x="9104" y="12043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39"/>
            <p:cNvSpPr>
              <a:spLocks noChangeAspect="1"/>
            </p:cNvSpPr>
            <p:nvPr/>
          </p:nvSpPr>
          <p:spPr bwMode="auto">
            <a:xfrm>
              <a:off x="2882" y="2558"/>
              <a:ext cx="544" cy="59"/>
            </a:xfrm>
            <a:custGeom>
              <a:avLst/>
              <a:gdLst>
                <a:gd name="T0" fmla="*/ 39 w 7626"/>
                <a:gd name="T1" fmla="*/ 4 h 817"/>
                <a:gd name="T2" fmla="*/ 0 w 7626"/>
                <a:gd name="T3" fmla="*/ 4 h 817"/>
                <a:gd name="T4" fmla="*/ 0 w 7626"/>
                <a:gd name="T5" fmla="*/ 4 h 817"/>
                <a:gd name="T6" fmla="*/ 2 w 7626"/>
                <a:gd name="T7" fmla="*/ 0 h 817"/>
                <a:gd name="T8" fmla="*/ 37 w 7626"/>
                <a:gd name="T9" fmla="*/ 0 h 817"/>
                <a:gd name="T10" fmla="*/ 39 w 7626"/>
                <a:gd name="T11" fmla="*/ 4 h 8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626" h="817">
                  <a:moveTo>
                    <a:pt x="7626" y="817"/>
                  </a:moveTo>
                  <a:lnTo>
                    <a:pt x="0" y="817"/>
                  </a:lnTo>
                  <a:lnTo>
                    <a:pt x="336" y="0"/>
                  </a:lnTo>
                  <a:lnTo>
                    <a:pt x="7288" y="0"/>
                  </a:lnTo>
                  <a:lnTo>
                    <a:pt x="7626" y="817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40"/>
            <p:cNvSpPr>
              <a:spLocks noChangeAspect="1"/>
            </p:cNvSpPr>
            <p:nvPr/>
          </p:nvSpPr>
          <p:spPr bwMode="auto">
            <a:xfrm>
              <a:off x="2920" y="2475"/>
              <a:ext cx="468" cy="49"/>
            </a:xfrm>
            <a:custGeom>
              <a:avLst/>
              <a:gdLst>
                <a:gd name="T0" fmla="*/ 0 w 6559"/>
                <a:gd name="T1" fmla="*/ 3 h 689"/>
                <a:gd name="T2" fmla="*/ 1 w 6559"/>
                <a:gd name="T3" fmla="*/ 0 h 689"/>
                <a:gd name="T4" fmla="*/ 32 w 6559"/>
                <a:gd name="T5" fmla="*/ 0 h 689"/>
                <a:gd name="T6" fmla="*/ 33 w 6559"/>
                <a:gd name="T7" fmla="*/ 3 h 689"/>
                <a:gd name="T8" fmla="*/ 0 w 6559"/>
                <a:gd name="T9" fmla="*/ 3 h 6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559" h="689">
                  <a:moveTo>
                    <a:pt x="0" y="689"/>
                  </a:moveTo>
                  <a:lnTo>
                    <a:pt x="287" y="0"/>
                  </a:lnTo>
                  <a:lnTo>
                    <a:pt x="6273" y="0"/>
                  </a:lnTo>
                  <a:lnTo>
                    <a:pt x="6559" y="689"/>
                  </a:lnTo>
                  <a:lnTo>
                    <a:pt x="0" y="689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41"/>
            <p:cNvSpPr>
              <a:spLocks noChangeAspect="1"/>
            </p:cNvSpPr>
            <p:nvPr/>
          </p:nvSpPr>
          <p:spPr bwMode="auto">
            <a:xfrm>
              <a:off x="2954" y="2396"/>
              <a:ext cx="400" cy="44"/>
            </a:xfrm>
            <a:custGeom>
              <a:avLst/>
              <a:gdLst>
                <a:gd name="T0" fmla="*/ 29 w 5594"/>
                <a:gd name="T1" fmla="*/ 3 h 617"/>
                <a:gd name="T2" fmla="*/ 27 w 5594"/>
                <a:gd name="T3" fmla="*/ 0 h 617"/>
                <a:gd name="T4" fmla="*/ 1 w 5594"/>
                <a:gd name="T5" fmla="*/ 0 h 617"/>
                <a:gd name="T6" fmla="*/ 0 w 5594"/>
                <a:gd name="T7" fmla="*/ 3 h 617"/>
                <a:gd name="T8" fmla="*/ 29 w 5594"/>
                <a:gd name="T9" fmla="*/ 3 h 6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94" h="617">
                  <a:moveTo>
                    <a:pt x="5594" y="617"/>
                  </a:moveTo>
                  <a:lnTo>
                    <a:pt x="5303" y="0"/>
                  </a:lnTo>
                  <a:lnTo>
                    <a:pt x="283" y="0"/>
                  </a:lnTo>
                  <a:lnTo>
                    <a:pt x="0" y="617"/>
                  </a:lnTo>
                  <a:lnTo>
                    <a:pt x="5594" y="617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42"/>
            <p:cNvSpPr>
              <a:spLocks noChangeAspect="1"/>
            </p:cNvSpPr>
            <p:nvPr/>
          </p:nvSpPr>
          <p:spPr bwMode="auto">
            <a:xfrm>
              <a:off x="2987" y="2330"/>
              <a:ext cx="336" cy="35"/>
            </a:xfrm>
            <a:custGeom>
              <a:avLst/>
              <a:gdLst>
                <a:gd name="T0" fmla="*/ 24 w 4708"/>
                <a:gd name="T1" fmla="*/ 2 h 497"/>
                <a:gd name="T2" fmla="*/ 0 w 4708"/>
                <a:gd name="T3" fmla="*/ 2 h 497"/>
                <a:gd name="T4" fmla="*/ 1 w 4708"/>
                <a:gd name="T5" fmla="*/ 0 h 497"/>
                <a:gd name="T6" fmla="*/ 23 w 4708"/>
                <a:gd name="T7" fmla="*/ 0 h 497"/>
                <a:gd name="T8" fmla="*/ 24 w 4708"/>
                <a:gd name="T9" fmla="*/ 2 h 497"/>
                <a:gd name="T10" fmla="*/ 24 w 4708"/>
                <a:gd name="T11" fmla="*/ 2 h 4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708" h="497">
                  <a:moveTo>
                    <a:pt x="4700" y="497"/>
                  </a:moveTo>
                  <a:lnTo>
                    <a:pt x="0" y="497"/>
                  </a:lnTo>
                  <a:lnTo>
                    <a:pt x="223" y="0"/>
                  </a:lnTo>
                  <a:lnTo>
                    <a:pt x="4505" y="0"/>
                  </a:lnTo>
                  <a:lnTo>
                    <a:pt x="4708" y="489"/>
                  </a:lnTo>
                  <a:lnTo>
                    <a:pt x="4700" y="497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43"/>
            <p:cNvSpPr>
              <a:spLocks noChangeAspect="1"/>
            </p:cNvSpPr>
            <p:nvPr/>
          </p:nvSpPr>
          <p:spPr bwMode="auto">
            <a:xfrm>
              <a:off x="3013" y="2268"/>
              <a:ext cx="285" cy="35"/>
            </a:xfrm>
            <a:custGeom>
              <a:avLst/>
              <a:gdLst>
                <a:gd name="T0" fmla="*/ 20 w 4001"/>
                <a:gd name="T1" fmla="*/ 2 h 495"/>
                <a:gd name="T2" fmla="*/ 0 w 4001"/>
                <a:gd name="T3" fmla="*/ 2 h 495"/>
                <a:gd name="T4" fmla="*/ 0 w 4001"/>
                <a:gd name="T5" fmla="*/ 2 h 495"/>
                <a:gd name="T6" fmla="*/ 1 w 4001"/>
                <a:gd name="T7" fmla="*/ 0 h 495"/>
                <a:gd name="T8" fmla="*/ 19 w 4001"/>
                <a:gd name="T9" fmla="*/ 0 h 495"/>
                <a:gd name="T10" fmla="*/ 20 w 4001"/>
                <a:gd name="T11" fmla="*/ 2 h 495"/>
                <a:gd name="T12" fmla="*/ 20 w 4001"/>
                <a:gd name="T13" fmla="*/ 2 h 49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001" h="495">
                  <a:moveTo>
                    <a:pt x="3997" y="495"/>
                  </a:moveTo>
                  <a:lnTo>
                    <a:pt x="0" y="495"/>
                  </a:lnTo>
                  <a:lnTo>
                    <a:pt x="3" y="495"/>
                  </a:lnTo>
                  <a:lnTo>
                    <a:pt x="209" y="0"/>
                  </a:lnTo>
                  <a:lnTo>
                    <a:pt x="3789" y="0"/>
                  </a:lnTo>
                  <a:lnTo>
                    <a:pt x="4001" y="492"/>
                  </a:lnTo>
                  <a:lnTo>
                    <a:pt x="3997" y="495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44"/>
            <p:cNvSpPr>
              <a:spLocks noChangeAspect="1"/>
            </p:cNvSpPr>
            <p:nvPr/>
          </p:nvSpPr>
          <p:spPr bwMode="auto">
            <a:xfrm>
              <a:off x="3035" y="2224"/>
              <a:ext cx="241" cy="26"/>
            </a:xfrm>
            <a:custGeom>
              <a:avLst/>
              <a:gdLst>
                <a:gd name="T0" fmla="*/ 17 w 3376"/>
                <a:gd name="T1" fmla="*/ 2 h 373"/>
                <a:gd name="T2" fmla="*/ 0 w 3376"/>
                <a:gd name="T3" fmla="*/ 2 h 373"/>
                <a:gd name="T4" fmla="*/ 0 w 3376"/>
                <a:gd name="T5" fmla="*/ 2 h 373"/>
                <a:gd name="T6" fmla="*/ 1 w 3376"/>
                <a:gd name="T7" fmla="*/ 0 h 373"/>
                <a:gd name="T8" fmla="*/ 16 w 3376"/>
                <a:gd name="T9" fmla="*/ 0 h 373"/>
                <a:gd name="T10" fmla="*/ 17 w 3376"/>
                <a:gd name="T11" fmla="*/ 2 h 373"/>
                <a:gd name="T12" fmla="*/ 17 w 3376"/>
                <a:gd name="T13" fmla="*/ 2 h 37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76" h="373">
                  <a:moveTo>
                    <a:pt x="3369" y="373"/>
                  </a:moveTo>
                  <a:lnTo>
                    <a:pt x="7" y="373"/>
                  </a:lnTo>
                  <a:lnTo>
                    <a:pt x="0" y="373"/>
                  </a:lnTo>
                  <a:lnTo>
                    <a:pt x="166" y="0"/>
                  </a:lnTo>
                  <a:lnTo>
                    <a:pt x="3231" y="0"/>
                  </a:lnTo>
                  <a:lnTo>
                    <a:pt x="3376" y="373"/>
                  </a:lnTo>
                  <a:lnTo>
                    <a:pt x="3369" y="373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45"/>
            <p:cNvSpPr>
              <a:spLocks noChangeAspect="1"/>
            </p:cNvSpPr>
            <p:nvPr/>
          </p:nvSpPr>
          <p:spPr bwMode="auto">
            <a:xfrm>
              <a:off x="3054" y="2180"/>
              <a:ext cx="203" cy="22"/>
            </a:xfrm>
            <a:custGeom>
              <a:avLst/>
              <a:gdLst>
                <a:gd name="T0" fmla="*/ 14 w 2834"/>
                <a:gd name="T1" fmla="*/ 2 h 313"/>
                <a:gd name="T2" fmla="*/ 0 w 2834"/>
                <a:gd name="T3" fmla="*/ 2 h 313"/>
                <a:gd name="T4" fmla="*/ 0 w 2834"/>
                <a:gd name="T5" fmla="*/ 2 h 313"/>
                <a:gd name="T6" fmla="*/ 1 w 2834"/>
                <a:gd name="T7" fmla="*/ 0 h 313"/>
                <a:gd name="T8" fmla="*/ 14 w 2834"/>
                <a:gd name="T9" fmla="*/ 0 h 313"/>
                <a:gd name="T10" fmla="*/ 14 w 2834"/>
                <a:gd name="T11" fmla="*/ 0 h 313"/>
                <a:gd name="T12" fmla="*/ 15 w 2834"/>
                <a:gd name="T13" fmla="*/ 2 h 313"/>
                <a:gd name="T14" fmla="*/ 14 w 2834"/>
                <a:gd name="T15" fmla="*/ 2 h 31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834" h="313">
                  <a:moveTo>
                    <a:pt x="2820" y="313"/>
                  </a:moveTo>
                  <a:lnTo>
                    <a:pt x="0" y="313"/>
                  </a:lnTo>
                  <a:lnTo>
                    <a:pt x="7" y="308"/>
                  </a:lnTo>
                  <a:lnTo>
                    <a:pt x="142" y="0"/>
                  </a:lnTo>
                  <a:lnTo>
                    <a:pt x="2683" y="0"/>
                  </a:lnTo>
                  <a:lnTo>
                    <a:pt x="2709" y="0"/>
                  </a:lnTo>
                  <a:lnTo>
                    <a:pt x="2834" y="308"/>
                  </a:lnTo>
                  <a:lnTo>
                    <a:pt x="2820" y="313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46"/>
            <p:cNvSpPr>
              <a:spLocks noChangeAspect="1"/>
            </p:cNvSpPr>
            <p:nvPr/>
          </p:nvSpPr>
          <p:spPr bwMode="auto">
            <a:xfrm>
              <a:off x="3072" y="2144"/>
              <a:ext cx="169" cy="18"/>
            </a:xfrm>
            <a:custGeom>
              <a:avLst/>
              <a:gdLst>
                <a:gd name="T0" fmla="*/ 12 w 2367"/>
                <a:gd name="T1" fmla="*/ 1 h 249"/>
                <a:gd name="T2" fmla="*/ 0 w 2367"/>
                <a:gd name="T3" fmla="*/ 1 h 249"/>
                <a:gd name="T4" fmla="*/ 0 w 2367"/>
                <a:gd name="T5" fmla="*/ 1 h 249"/>
                <a:gd name="T6" fmla="*/ 1 w 2367"/>
                <a:gd name="T7" fmla="*/ 0 h 249"/>
                <a:gd name="T8" fmla="*/ 1 w 2367"/>
                <a:gd name="T9" fmla="*/ 0 h 249"/>
                <a:gd name="T10" fmla="*/ 11 w 2367"/>
                <a:gd name="T11" fmla="*/ 0 h 249"/>
                <a:gd name="T12" fmla="*/ 12 w 2367"/>
                <a:gd name="T13" fmla="*/ 0 h 249"/>
                <a:gd name="T14" fmla="*/ 12 w 2367"/>
                <a:gd name="T15" fmla="*/ 1 h 249"/>
                <a:gd name="T16" fmla="*/ 12 w 2367"/>
                <a:gd name="T17" fmla="*/ 1 h 24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367" h="249">
                  <a:moveTo>
                    <a:pt x="2362" y="249"/>
                  </a:moveTo>
                  <a:lnTo>
                    <a:pt x="7" y="249"/>
                  </a:lnTo>
                  <a:lnTo>
                    <a:pt x="0" y="249"/>
                  </a:lnTo>
                  <a:lnTo>
                    <a:pt x="111" y="0"/>
                  </a:lnTo>
                  <a:lnTo>
                    <a:pt x="130" y="3"/>
                  </a:lnTo>
                  <a:lnTo>
                    <a:pt x="2256" y="3"/>
                  </a:lnTo>
                  <a:lnTo>
                    <a:pt x="2267" y="0"/>
                  </a:lnTo>
                  <a:lnTo>
                    <a:pt x="2367" y="249"/>
                  </a:lnTo>
                  <a:lnTo>
                    <a:pt x="2362" y="249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47"/>
            <p:cNvSpPr>
              <a:spLocks noChangeAspect="1"/>
            </p:cNvSpPr>
            <p:nvPr/>
          </p:nvSpPr>
          <p:spPr bwMode="auto">
            <a:xfrm>
              <a:off x="3085" y="2109"/>
              <a:ext cx="142" cy="18"/>
            </a:xfrm>
            <a:custGeom>
              <a:avLst/>
              <a:gdLst>
                <a:gd name="T0" fmla="*/ 0 w 1981"/>
                <a:gd name="T1" fmla="*/ 1 h 249"/>
                <a:gd name="T2" fmla="*/ 1 w 1981"/>
                <a:gd name="T3" fmla="*/ 0 h 249"/>
                <a:gd name="T4" fmla="*/ 10 w 1981"/>
                <a:gd name="T5" fmla="*/ 0 h 249"/>
                <a:gd name="T6" fmla="*/ 10 w 1981"/>
                <a:gd name="T7" fmla="*/ 1 h 249"/>
                <a:gd name="T8" fmla="*/ 0 w 1981"/>
                <a:gd name="T9" fmla="*/ 1 h 2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81" h="249">
                  <a:moveTo>
                    <a:pt x="0" y="249"/>
                  </a:moveTo>
                  <a:lnTo>
                    <a:pt x="118" y="0"/>
                  </a:lnTo>
                  <a:lnTo>
                    <a:pt x="1882" y="0"/>
                  </a:lnTo>
                  <a:lnTo>
                    <a:pt x="1981" y="249"/>
                  </a:lnTo>
                  <a:lnTo>
                    <a:pt x="0" y="249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48"/>
            <p:cNvSpPr>
              <a:spLocks noChangeAspect="1"/>
            </p:cNvSpPr>
            <p:nvPr/>
          </p:nvSpPr>
          <p:spPr bwMode="auto">
            <a:xfrm>
              <a:off x="3097" y="2082"/>
              <a:ext cx="119" cy="18"/>
            </a:xfrm>
            <a:custGeom>
              <a:avLst/>
              <a:gdLst>
                <a:gd name="T0" fmla="*/ 8 w 1667"/>
                <a:gd name="T1" fmla="*/ 1 h 244"/>
                <a:gd name="T2" fmla="*/ 0 w 1667"/>
                <a:gd name="T3" fmla="*/ 1 h 244"/>
                <a:gd name="T4" fmla="*/ 0 w 1667"/>
                <a:gd name="T5" fmla="*/ 0 h 244"/>
                <a:gd name="T6" fmla="*/ 8 w 1667"/>
                <a:gd name="T7" fmla="*/ 0 h 244"/>
                <a:gd name="T8" fmla="*/ 8 w 1667"/>
                <a:gd name="T9" fmla="*/ 1 h 2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67" h="244">
                  <a:moveTo>
                    <a:pt x="1667" y="244"/>
                  </a:moveTo>
                  <a:lnTo>
                    <a:pt x="0" y="244"/>
                  </a:lnTo>
                  <a:lnTo>
                    <a:pt x="102" y="0"/>
                  </a:lnTo>
                  <a:lnTo>
                    <a:pt x="1564" y="0"/>
                  </a:lnTo>
                  <a:lnTo>
                    <a:pt x="1667" y="244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49"/>
            <p:cNvSpPr>
              <a:spLocks noChangeAspect="1"/>
            </p:cNvSpPr>
            <p:nvPr/>
          </p:nvSpPr>
          <p:spPr bwMode="auto">
            <a:xfrm>
              <a:off x="3109" y="2060"/>
              <a:ext cx="96" cy="13"/>
            </a:xfrm>
            <a:custGeom>
              <a:avLst/>
              <a:gdLst>
                <a:gd name="T0" fmla="*/ 0 w 1335"/>
                <a:gd name="T1" fmla="*/ 0 h 174"/>
                <a:gd name="T2" fmla="*/ 0 w 1335"/>
                <a:gd name="T3" fmla="*/ 1 h 174"/>
                <a:gd name="T4" fmla="*/ 7 w 1335"/>
                <a:gd name="T5" fmla="*/ 1 h 174"/>
                <a:gd name="T6" fmla="*/ 7 w 1335"/>
                <a:gd name="T7" fmla="*/ 0 h 174"/>
                <a:gd name="T8" fmla="*/ 0 w 1335"/>
                <a:gd name="T9" fmla="*/ 0 h 1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35" h="174">
                  <a:moveTo>
                    <a:pt x="59" y="0"/>
                  </a:moveTo>
                  <a:lnTo>
                    <a:pt x="0" y="174"/>
                  </a:lnTo>
                  <a:lnTo>
                    <a:pt x="1335" y="174"/>
                  </a:lnTo>
                  <a:lnTo>
                    <a:pt x="1273" y="0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50"/>
            <p:cNvSpPr>
              <a:spLocks noChangeAspect="1"/>
            </p:cNvSpPr>
            <p:nvPr/>
          </p:nvSpPr>
          <p:spPr bwMode="auto">
            <a:xfrm>
              <a:off x="3118" y="2038"/>
              <a:ext cx="78" cy="11"/>
            </a:xfrm>
            <a:custGeom>
              <a:avLst/>
              <a:gdLst>
                <a:gd name="T0" fmla="*/ 6 w 1089"/>
                <a:gd name="T1" fmla="*/ 1 h 161"/>
                <a:gd name="T2" fmla="*/ 0 w 1089"/>
                <a:gd name="T3" fmla="*/ 1 h 161"/>
                <a:gd name="T4" fmla="*/ 0 w 1089"/>
                <a:gd name="T5" fmla="*/ 0 h 161"/>
                <a:gd name="T6" fmla="*/ 5 w 1089"/>
                <a:gd name="T7" fmla="*/ 0 h 161"/>
                <a:gd name="T8" fmla="*/ 5 w 1089"/>
                <a:gd name="T9" fmla="*/ 0 h 161"/>
                <a:gd name="T10" fmla="*/ 6 w 1089"/>
                <a:gd name="T11" fmla="*/ 1 h 16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89" h="161">
                  <a:moveTo>
                    <a:pt x="1089" y="161"/>
                  </a:moveTo>
                  <a:lnTo>
                    <a:pt x="0" y="161"/>
                  </a:lnTo>
                  <a:lnTo>
                    <a:pt x="71" y="0"/>
                  </a:lnTo>
                  <a:lnTo>
                    <a:pt x="1003" y="0"/>
                  </a:lnTo>
                  <a:lnTo>
                    <a:pt x="1015" y="0"/>
                  </a:lnTo>
                  <a:lnTo>
                    <a:pt x="1089" y="161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Freeform 51"/>
            <p:cNvSpPr>
              <a:spLocks noChangeAspect="1"/>
            </p:cNvSpPr>
            <p:nvPr/>
          </p:nvSpPr>
          <p:spPr bwMode="auto">
            <a:xfrm>
              <a:off x="3127" y="2021"/>
              <a:ext cx="60" cy="8"/>
            </a:xfrm>
            <a:custGeom>
              <a:avLst/>
              <a:gdLst>
                <a:gd name="T0" fmla="*/ 4 w 844"/>
                <a:gd name="T1" fmla="*/ 1 h 124"/>
                <a:gd name="T2" fmla="*/ 0 w 844"/>
                <a:gd name="T3" fmla="*/ 1 h 124"/>
                <a:gd name="T4" fmla="*/ 0 w 844"/>
                <a:gd name="T5" fmla="*/ 0 h 124"/>
                <a:gd name="T6" fmla="*/ 4 w 844"/>
                <a:gd name="T7" fmla="*/ 0 h 124"/>
                <a:gd name="T8" fmla="*/ 4 w 844"/>
                <a:gd name="T9" fmla="*/ 1 h 1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44" h="124">
                  <a:moveTo>
                    <a:pt x="844" y="124"/>
                  </a:moveTo>
                  <a:lnTo>
                    <a:pt x="0" y="124"/>
                  </a:lnTo>
                  <a:lnTo>
                    <a:pt x="43" y="0"/>
                  </a:lnTo>
                  <a:lnTo>
                    <a:pt x="795" y="0"/>
                  </a:lnTo>
                  <a:lnTo>
                    <a:pt x="844" y="124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52"/>
            <p:cNvSpPr>
              <a:spLocks noChangeAspect="1"/>
            </p:cNvSpPr>
            <p:nvPr/>
          </p:nvSpPr>
          <p:spPr bwMode="auto">
            <a:xfrm>
              <a:off x="3134" y="2004"/>
              <a:ext cx="46" cy="8"/>
            </a:xfrm>
            <a:custGeom>
              <a:avLst/>
              <a:gdLst>
                <a:gd name="T0" fmla="*/ 3 w 645"/>
                <a:gd name="T1" fmla="*/ 1 h 109"/>
                <a:gd name="T2" fmla="*/ 0 w 645"/>
                <a:gd name="T3" fmla="*/ 1 h 109"/>
                <a:gd name="T4" fmla="*/ 0 w 645"/>
                <a:gd name="T5" fmla="*/ 1 h 109"/>
                <a:gd name="T6" fmla="*/ 0 w 645"/>
                <a:gd name="T7" fmla="*/ 0 h 109"/>
                <a:gd name="T8" fmla="*/ 0 w 645"/>
                <a:gd name="T9" fmla="*/ 0 h 109"/>
                <a:gd name="T10" fmla="*/ 3 w 645"/>
                <a:gd name="T11" fmla="*/ 0 h 109"/>
                <a:gd name="T12" fmla="*/ 3 w 645"/>
                <a:gd name="T13" fmla="*/ 0 h 109"/>
                <a:gd name="T14" fmla="*/ 3 w 645"/>
                <a:gd name="T15" fmla="*/ 1 h 109"/>
                <a:gd name="T16" fmla="*/ 3 w 645"/>
                <a:gd name="T17" fmla="*/ 1 h 10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45" h="109">
                  <a:moveTo>
                    <a:pt x="629" y="109"/>
                  </a:moveTo>
                  <a:lnTo>
                    <a:pt x="0" y="109"/>
                  </a:lnTo>
                  <a:lnTo>
                    <a:pt x="0" y="102"/>
                  </a:lnTo>
                  <a:lnTo>
                    <a:pt x="61" y="0"/>
                  </a:lnTo>
                  <a:lnTo>
                    <a:pt x="75" y="0"/>
                  </a:lnTo>
                  <a:lnTo>
                    <a:pt x="568" y="0"/>
                  </a:lnTo>
                  <a:lnTo>
                    <a:pt x="594" y="0"/>
                  </a:lnTo>
                  <a:lnTo>
                    <a:pt x="645" y="102"/>
                  </a:lnTo>
                  <a:lnTo>
                    <a:pt x="629" y="109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Freeform 53"/>
            <p:cNvSpPr>
              <a:spLocks noChangeAspect="1"/>
            </p:cNvSpPr>
            <p:nvPr/>
          </p:nvSpPr>
          <p:spPr bwMode="auto">
            <a:xfrm>
              <a:off x="3141" y="1993"/>
              <a:ext cx="34" cy="4"/>
            </a:xfrm>
            <a:custGeom>
              <a:avLst/>
              <a:gdLst>
                <a:gd name="T0" fmla="*/ 2 w 472"/>
                <a:gd name="T1" fmla="*/ 0 h 60"/>
                <a:gd name="T2" fmla="*/ 0 w 472"/>
                <a:gd name="T3" fmla="*/ 0 h 60"/>
                <a:gd name="T4" fmla="*/ 0 w 472"/>
                <a:gd name="T5" fmla="*/ 0 h 60"/>
                <a:gd name="T6" fmla="*/ 0 w 472"/>
                <a:gd name="T7" fmla="*/ 0 h 60"/>
                <a:gd name="T8" fmla="*/ 2 w 472"/>
                <a:gd name="T9" fmla="*/ 0 h 60"/>
                <a:gd name="T10" fmla="*/ 2 w 472"/>
                <a:gd name="T11" fmla="*/ 0 h 60"/>
                <a:gd name="T12" fmla="*/ 2 w 472"/>
                <a:gd name="T13" fmla="*/ 0 h 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72" h="60">
                  <a:moveTo>
                    <a:pt x="472" y="60"/>
                  </a:moveTo>
                  <a:lnTo>
                    <a:pt x="0" y="60"/>
                  </a:lnTo>
                  <a:lnTo>
                    <a:pt x="39" y="0"/>
                  </a:lnTo>
                  <a:lnTo>
                    <a:pt x="28" y="0"/>
                  </a:lnTo>
                  <a:lnTo>
                    <a:pt x="434" y="0"/>
                  </a:lnTo>
                  <a:lnTo>
                    <a:pt x="461" y="60"/>
                  </a:lnTo>
                  <a:lnTo>
                    <a:pt x="472" y="60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ransition>
    <p:zoom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415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415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415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415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415D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00415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00415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00415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00415D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E9D666"/>
        </a:buClr>
        <a:defRPr sz="2200">
          <a:solidFill>
            <a:srgbClr val="00548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E9D666"/>
        </a:buClr>
        <a:defRPr sz="2200">
          <a:solidFill>
            <a:srgbClr val="64646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E9D666"/>
        </a:buClr>
        <a:buChar char="•"/>
        <a:defRPr sz="2200">
          <a:solidFill>
            <a:srgbClr val="64646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E9D666"/>
        </a:buClr>
        <a:buChar char="–"/>
        <a:defRPr sz="2000">
          <a:solidFill>
            <a:srgbClr val="646464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E9D666"/>
        </a:buClr>
        <a:buChar char="»"/>
        <a:defRPr>
          <a:solidFill>
            <a:srgbClr val="646464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E9D666"/>
        </a:buClr>
        <a:buChar char="»"/>
        <a:defRPr>
          <a:solidFill>
            <a:srgbClr val="646464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E9D666"/>
        </a:buClr>
        <a:buChar char="»"/>
        <a:defRPr>
          <a:solidFill>
            <a:srgbClr val="646464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E9D666"/>
        </a:buClr>
        <a:buChar char="»"/>
        <a:defRPr>
          <a:solidFill>
            <a:srgbClr val="646464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E9D666"/>
        </a:buClr>
        <a:buChar char="»"/>
        <a:defRPr>
          <a:solidFill>
            <a:srgbClr val="646464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AA69C-4E2A-4CB3-BA42-BD4E2A049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61937"/>
            <a:ext cx="7686675" cy="685800"/>
          </a:xfrm>
        </p:spPr>
        <p:txBody>
          <a:bodyPr/>
          <a:lstStyle/>
          <a:p>
            <a:pPr algn="ctr"/>
            <a:r>
              <a:rPr lang="en-US" b="1" dirty="0"/>
              <a:t>Railroad Industry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E462D-0445-4B20-8D7A-8752EB746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2590800"/>
            <a:ext cx="7162800" cy="1981200"/>
          </a:xfrm>
        </p:spPr>
        <p:txBody>
          <a:bodyPr/>
          <a:lstStyle/>
          <a:p>
            <a:pPr algn="ctr"/>
            <a:r>
              <a:rPr lang="en-US" sz="2600" b="1" dirty="0"/>
              <a:t>Presented to the</a:t>
            </a:r>
          </a:p>
          <a:p>
            <a:pPr algn="ctr"/>
            <a:r>
              <a:rPr lang="en-US" sz="2600" b="1" dirty="0"/>
              <a:t>Rail Energy Transportation Advisory Committee</a:t>
            </a:r>
          </a:p>
          <a:p>
            <a:pPr algn="ctr"/>
            <a:r>
              <a:rPr lang="en-US" sz="2600" b="1" dirty="0"/>
              <a:t>November 14, 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CA0B70-92D1-4F0C-9361-F991769BEF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ASSOCIATION OF AMERICAN RAILROADS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1D6BCE-29EF-4E4B-AE33-B24707DC31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5D14D6A-7CF2-4924-9A97-94B35F2A0A4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915668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r>
              <a:rPr lang="en-US" sz="1200" b="0">
                <a:solidFill>
                  <a:schemeClr val="bg1"/>
                </a:solidFill>
              </a:rPr>
              <a:t>ASSOCIATION OF AMERICAN RAILROADS</a:t>
            </a:r>
          </a:p>
        </p:txBody>
      </p:sp>
      <p:sp>
        <p:nvSpPr>
          <p:cNvPr id="9114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r>
              <a:rPr lang="en-US" sz="1200" b="0">
                <a:solidFill>
                  <a:schemeClr val="bg1"/>
                </a:solidFill>
              </a:rPr>
              <a:t>SLIDE </a:t>
            </a:r>
            <a:fld id="{604A4E58-2EEF-4614-B298-675CC4AD6810}" type="slidenum">
              <a:rPr lang="en-US" sz="1200" b="0">
                <a:solidFill>
                  <a:schemeClr val="bg1"/>
                </a:solidFill>
              </a:rPr>
              <a:pPr/>
              <a:t>10</a:t>
            </a:fld>
            <a:endParaRPr lang="en-US" sz="1200" b="0">
              <a:solidFill>
                <a:schemeClr val="bg1"/>
              </a:solidFill>
            </a:endParaRPr>
          </a:p>
        </p:txBody>
      </p:sp>
      <p:graphicFrame>
        <p:nvGraphicFramePr>
          <p:cNvPr id="2" name="Object 1026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28600" y="1899344"/>
          <a:ext cx="8763000" cy="4093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1142" name="Text Box 1027"/>
          <p:cNvSpPr txBox="1">
            <a:spLocks noChangeArrowheads="1"/>
          </p:cNvSpPr>
          <p:nvPr/>
        </p:nvSpPr>
        <p:spPr bwMode="auto">
          <a:xfrm>
            <a:off x="990600" y="1380668"/>
            <a:ext cx="7543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pPr algn="ctr"/>
            <a:r>
              <a:rPr lang="en-US" sz="2400" dirty="0">
                <a:solidFill>
                  <a:schemeClr val="tx1"/>
                </a:solidFill>
              </a:rPr>
              <a:t>($ billions)</a:t>
            </a:r>
          </a:p>
        </p:txBody>
      </p:sp>
      <p:sp>
        <p:nvSpPr>
          <p:cNvPr id="91143" name="Rectangle 1028"/>
          <p:cNvSpPr>
            <a:spLocks noGrp="1" noChangeArrowheads="1"/>
          </p:cNvSpPr>
          <p:nvPr>
            <p:ph type="title"/>
          </p:nvPr>
        </p:nvSpPr>
        <p:spPr>
          <a:xfrm>
            <a:off x="1371600" y="28575"/>
            <a:ext cx="7772400" cy="1219200"/>
          </a:xfrm>
          <a:noFill/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en-US" b="1" dirty="0"/>
              <a:t>Record Spending on Infrastructure &amp; Equipment*</a:t>
            </a:r>
          </a:p>
        </p:txBody>
      </p:sp>
      <p:sp>
        <p:nvSpPr>
          <p:cNvPr id="91144" name="Rectangle 1029"/>
          <p:cNvSpPr>
            <a:spLocks noChangeArrowheads="1"/>
          </p:cNvSpPr>
          <p:nvPr/>
        </p:nvSpPr>
        <p:spPr bwMode="auto">
          <a:xfrm>
            <a:off x="381000" y="5992430"/>
            <a:ext cx="87630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700" dirty="0">
                <a:solidFill>
                  <a:schemeClr val="tx1"/>
                </a:solidFill>
              </a:rPr>
              <a:t>*Capital spending + maintenance expenses.   Data are for Class I RRs.  Source: AAR</a:t>
            </a:r>
          </a:p>
        </p:txBody>
      </p:sp>
    </p:spTree>
    <p:extLst>
      <p:ext uri="{BB962C8B-B14F-4D97-AF65-F5344CB8AC3E}">
        <p14:creationId xmlns:p14="http://schemas.microsoft.com/office/powerpoint/2010/main" val="2769083791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r>
              <a:rPr lang="en-US" sz="1200" b="0">
                <a:solidFill>
                  <a:schemeClr val="bg1"/>
                </a:solidFill>
              </a:rPr>
              <a:t>ASSOCIATION OF AMERICAN RAILROADS</a:t>
            </a:r>
          </a:p>
        </p:txBody>
      </p:sp>
      <p:sp>
        <p:nvSpPr>
          <p:cNvPr id="8704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r>
              <a:rPr lang="en-US" sz="1200" b="0">
                <a:solidFill>
                  <a:schemeClr val="bg1"/>
                </a:solidFill>
              </a:rPr>
              <a:t>SLIDE </a:t>
            </a:r>
            <a:fld id="{0518B6F4-67F2-4C96-B16D-34ACBCFD95FB}" type="slidenum">
              <a:rPr lang="en-US" sz="1200" b="0">
                <a:solidFill>
                  <a:schemeClr val="bg1"/>
                </a:solidFill>
              </a:rPr>
              <a:pPr/>
              <a:t>11</a:t>
            </a:fld>
            <a:endParaRPr lang="en-US" sz="1200" b="0">
              <a:solidFill>
                <a:schemeClr val="bg1"/>
              </a:solidFill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381000" y="1328742"/>
          <a:ext cx="8382000" cy="5045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7046" name="Text Box 3"/>
          <p:cNvSpPr txBox="1">
            <a:spLocks noChangeArrowheads="1"/>
          </p:cNvSpPr>
          <p:nvPr/>
        </p:nvSpPr>
        <p:spPr bwMode="auto">
          <a:xfrm>
            <a:off x="1352550" y="-12580"/>
            <a:ext cx="773603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pPr algn="ctr"/>
            <a:r>
              <a:rPr lang="en-US" sz="4000" dirty="0">
                <a:solidFill>
                  <a:srgbClr val="00415D"/>
                </a:solidFill>
              </a:rPr>
              <a:t>Railroad Spending on Infrastructure and Equipment</a:t>
            </a:r>
            <a:endParaRPr lang="en-US" sz="4000" dirty="0">
              <a:solidFill>
                <a:srgbClr val="00415D"/>
              </a:solidFill>
              <a:latin typeface="Times" pitchFamily="28" charset="0"/>
            </a:endParaRPr>
          </a:p>
        </p:txBody>
      </p:sp>
      <p:sp>
        <p:nvSpPr>
          <p:cNvPr id="87047" name="Rectangle 4"/>
          <p:cNvSpPr>
            <a:spLocks noChangeArrowheads="1"/>
          </p:cNvSpPr>
          <p:nvPr/>
        </p:nvSpPr>
        <p:spPr bwMode="auto">
          <a:xfrm>
            <a:off x="1352550" y="6021969"/>
            <a:ext cx="626745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700" dirty="0">
                <a:solidFill>
                  <a:schemeClr val="tx1"/>
                </a:solidFill>
              </a:rPr>
              <a:t>Data are for Class I railroads.   Source: AAR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F5CB0178-F7B7-4720-8818-21A380402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425179"/>
            <a:ext cx="7239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pPr algn="ctr"/>
            <a:r>
              <a:rPr lang="en-US" sz="2400" dirty="0">
                <a:solidFill>
                  <a:schemeClr val="tx1"/>
                </a:solidFill>
              </a:rPr>
              <a:t>($ billions, current dollars)</a:t>
            </a:r>
          </a:p>
        </p:txBody>
      </p:sp>
    </p:spTree>
    <p:extLst>
      <p:ext uri="{BB962C8B-B14F-4D97-AF65-F5344CB8AC3E}">
        <p14:creationId xmlns:p14="http://schemas.microsoft.com/office/powerpoint/2010/main" val="2386812533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1624923"/>
              </p:ext>
            </p:extLst>
          </p:nvPr>
        </p:nvGraphicFramePr>
        <p:xfrm>
          <a:off x="304800" y="1459155"/>
          <a:ext cx="8508982" cy="399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5705475" y="6557963"/>
            <a:ext cx="33528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r>
              <a:rPr lang="en-US" sz="1200" b="0" dirty="0">
                <a:solidFill>
                  <a:schemeClr val="bg1"/>
                </a:solidFill>
              </a:rPr>
              <a:t>ASSOCIATION OF AMERICAN RAILROADS</a:t>
            </a:r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3500" y="6553200"/>
            <a:ext cx="11557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r>
              <a:rPr lang="en-US" sz="1200" b="0" dirty="0">
                <a:solidFill>
                  <a:schemeClr val="bg1"/>
                </a:solidFill>
              </a:rPr>
              <a:t>SLIDE </a:t>
            </a:r>
            <a:fld id="{AFDE6E56-4FBB-4A38-A74B-0BCF17CA342A}" type="slidenum">
              <a:rPr lang="en-US" sz="1200" b="0">
                <a:solidFill>
                  <a:schemeClr val="bg1"/>
                </a:solidFill>
              </a:rPr>
              <a:pPr/>
              <a:t>12</a:t>
            </a:fld>
            <a:endParaRPr lang="en-US" sz="1200" b="0" dirty="0">
              <a:solidFill>
                <a:schemeClr val="bg1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396695" y="85851"/>
            <a:ext cx="7696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4000" b="1" dirty="0">
                <a:solidFill>
                  <a:srgbClr val="004469"/>
                </a:solidFill>
              </a:rPr>
              <a:t>U.S. Rail Carloads of Coal </a:t>
            </a:r>
          </a:p>
          <a:p>
            <a:pPr algn="ctr">
              <a:lnSpc>
                <a:spcPct val="90000"/>
              </a:lnSpc>
            </a:pPr>
            <a:r>
              <a:rPr lang="en-US" sz="4000" b="1" dirty="0">
                <a:solidFill>
                  <a:srgbClr val="004469"/>
                </a:solidFill>
              </a:rPr>
              <a:t>vs. Electricity From Coal</a:t>
            </a:r>
            <a:endParaRPr lang="en-US" sz="2400" b="1" dirty="0">
              <a:solidFill>
                <a:srgbClr val="00446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66806" y="5302165"/>
            <a:ext cx="6553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  ‘13      ‘14      ‘15     ‘16      ‘17      ’18     ‘19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641350" y="5832736"/>
            <a:ext cx="7924800" cy="499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6576" tIns="27432" rIns="0" bIns="27432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en-US" sz="1700" dirty="0">
                <a:solidFill>
                  <a:schemeClr val="tx1"/>
                </a:solidFill>
                <a:latin typeface="Arial"/>
                <a:cs typeface="Arial"/>
              </a:rPr>
              <a:t>*3-month moving average, million </a:t>
            </a:r>
            <a:r>
              <a:rPr lang="en-US" sz="1700" dirty="0" err="1">
                <a:solidFill>
                  <a:schemeClr val="tx1"/>
                </a:solidFill>
                <a:latin typeface="Arial"/>
                <a:cs typeface="Arial"/>
              </a:rPr>
              <a:t>megawatthours</a:t>
            </a:r>
            <a:r>
              <a:rPr lang="en-US" sz="1700" dirty="0">
                <a:solidFill>
                  <a:schemeClr val="tx1"/>
                </a:solidFill>
                <a:latin typeface="Arial"/>
                <a:cs typeface="Arial"/>
              </a:rPr>
              <a:t>.  </a:t>
            </a:r>
          </a:p>
          <a:p>
            <a:pPr algn="l" rtl="0">
              <a:defRPr sz="1000"/>
            </a:pPr>
            <a:r>
              <a:rPr lang="en-US" sz="1700" dirty="0">
                <a:solidFill>
                  <a:schemeClr val="tx1"/>
                </a:solidFill>
                <a:latin typeface="Arial"/>
                <a:cs typeface="Arial"/>
              </a:rPr>
              <a:t>**3-month moving average based on weekly originations.      Source: EIA, AAR</a:t>
            </a:r>
            <a:endParaRPr lang="en-US" sz="1700" i="1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03525094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r>
              <a:rPr lang="en-US" sz="1200" b="0">
                <a:solidFill>
                  <a:schemeClr val="bg1"/>
                </a:solidFill>
              </a:rPr>
              <a:t>ASSOCIATION OF AMERICAN RAILROADS</a:t>
            </a:r>
          </a:p>
        </p:txBody>
      </p:sp>
      <p:sp>
        <p:nvSpPr>
          <p:cNvPr id="9216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r>
              <a:rPr lang="en-US" sz="1200" b="0">
                <a:solidFill>
                  <a:schemeClr val="bg1"/>
                </a:solidFill>
              </a:rPr>
              <a:t>SLIDE </a:t>
            </a:r>
            <a:fld id="{D58D43B2-E0BC-45A1-8A76-E2E9A9546BEC}" type="slidenum">
              <a:rPr lang="en-US" sz="1200" b="0">
                <a:solidFill>
                  <a:schemeClr val="bg1"/>
                </a:solidFill>
              </a:rPr>
              <a:pPr/>
              <a:t>13</a:t>
            </a:fld>
            <a:endParaRPr lang="en-US" sz="1200" b="0">
              <a:solidFill>
                <a:schemeClr val="bg1"/>
              </a:solidFill>
            </a:endParaRPr>
          </a:p>
        </p:txBody>
      </p:sp>
      <p:graphicFrame>
        <p:nvGraphicFramePr>
          <p:cNvPr id="2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457200" y="1802488"/>
          <a:ext cx="8288338" cy="4285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2167" name="Rectangle 4"/>
          <p:cNvSpPr>
            <a:spLocks noGrp="1" noChangeArrowheads="1"/>
          </p:cNvSpPr>
          <p:nvPr>
            <p:ph type="title"/>
          </p:nvPr>
        </p:nvSpPr>
        <p:spPr>
          <a:xfrm>
            <a:off x="1371600" y="28575"/>
            <a:ext cx="7772400" cy="1219200"/>
          </a:xfrm>
          <a:noFill/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en-US" b="1" dirty="0"/>
              <a:t>Record Recent Spending </a:t>
            </a:r>
            <a:br>
              <a:rPr lang="en-US" b="1" dirty="0"/>
            </a:br>
            <a:r>
              <a:rPr lang="en-US" b="1" dirty="0"/>
              <a:t>on Infrastructure &amp; Equipment</a:t>
            </a:r>
          </a:p>
        </p:txBody>
      </p:sp>
      <p:sp>
        <p:nvSpPr>
          <p:cNvPr id="92168" name="Rectangle 6"/>
          <p:cNvSpPr>
            <a:spLocks noChangeArrowheads="1"/>
          </p:cNvSpPr>
          <p:nvPr/>
        </p:nvSpPr>
        <p:spPr bwMode="auto">
          <a:xfrm>
            <a:off x="1524000" y="6019804"/>
            <a:ext cx="71628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700" dirty="0">
                <a:solidFill>
                  <a:schemeClr val="tx1"/>
                </a:solidFill>
              </a:rPr>
              <a:t>      Data are for Class I railroads.   Source: AAR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5F14ACA5-1100-48CE-ACA4-B0EEC5D26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481142"/>
            <a:ext cx="7239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pPr algn="ctr"/>
            <a:r>
              <a:rPr lang="en-US" sz="2400" dirty="0">
                <a:solidFill>
                  <a:schemeClr val="tx1"/>
                </a:solidFill>
              </a:rPr>
              <a:t>($ billions)</a:t>
            </a:r>
          </a:p>
        </p:txBody>
      </p:sp>
    </p:spTree>
    <p:extLst>
      <p:ext uri="{BB962C8B-B14F-4D97-AF65-F5344CB8AC3E}">
        <p14:creationId xmlns:p14="http://schemas.microsoft.com/office/powerpoint/2010/main" val="3368028941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r>
              <a:rPr lang="en-US" sz="1200" b="0" dirty="0">
                <a:solidFill>
                  <a:schemeClr val="bg1"/>
                </a:solidFill>
              </a:rPr>
              <a:t>ASSOCIATION OF AMERICAN RAILROADS</a:t>
            </a:r>
          </a:p>
        </p:txBody>
      </p:sp>
      <p:sp>
        <p:nvSpPr>
          <p:cNvPr id="12083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r>
              <a:rPr lang="en-US" sz="1200" b="0" dirty="0">
                <a:solidFill>
                  <a:schemeClr val="bg1"/>
                </a:solidFill>
              </a:rPr>
              <a:t>SLIDE </a:t>
            </a:r>
            <a:fld id="{D95C10B9-D4BB-4698-8921-2DA3778EA419}" type="slidenum">
              <a:rPr lang="en-US" sz="1200" b="0">
                <a:solidFill>
                  <a:schemeClr val="bg1"/>
                </a:solidFill>
              </a:rPr>
              <a:pPr/>
              <a:t>2</a:t>
            </a:fld>
            <a:endParaRPr lang="en-US" sz="1200" b="0" dirty="0">
              <a:solidFill>
                <a:schemeClr val="bg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D0F56E-15CD-4E07-A9CA-31F51D16ADF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09515" y="1828800"/>
            <a:ext cx="4114800" cy="411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B1A1FA5-36D0-4D98-9A1E-110B5773C6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894" y="1828800"/>
            <a:ext cx="4119296" cy="4114800"/>
          </a:xfrm>
          <a:prstGeom prst="rect">
            <a:avLst/>
          </a:prstGeom>
        </p:spPr>
      </p:pic>
      <p:sp>
        <p:nvSpPr>
          <p:cNvPr id="8" name="Text Box 1026">
            <a:extLst>
              <a:ext uri="{FF2B5EF4-FFF2-40B4-BE49-F238E27FC236}">
                <a16:creationId xmlns:a16="http://schemas.microsoft.com/office/drawing/2014/main" id="{E3AD8416-D6F6-4594-B5F8-2B8D2971E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4282" y="71437"/>
            <a:ext cx="7772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sz="4000" dirty="0">
                <a:solidFill>
                  <a:srgbClr val="004469"/>
                </a:solidFill>
              </a:rPr>
              <a:t>Why Freight Rail?  </a:t>
            </a:r>
          </a:p>
          <a:p>
            <a:pPr algn="ctr">
              <a:lnSpc>
                <a:spcPct val="90000"/>
              </a:lnSpc>
            </a:pPr>
            <a:r>
              <a:rPr lang="en-US" sz="4000" dirty="0">
                <a:solidFill>
                  <a:srgbClr val="004469"/>
                </a:solidFill>
              </a:rPr>
              <a:t>Safe &amp; Working to Get Safer</a:t>
            </a:r>
          </a:p>
        </p:txBody>
      </p:sp>
    </p:spTree>
    <p:extLst>
      <p:ext uri="{BB962C8B-B14F-4D97-AF65-F5344CB8AC3E}">
        <p14:creationId xmlns:p14="http://schemas.microsoft.com/office/powerpoint/2010/main" val="1694607578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r>
              <a:rPr lang="en-US" sz="1200" b="0">
                <a:solidFill>
                  <a:schemeClr val="bg1"/>
                </a:solidFill>
              </a:rPr>
              <a:t>ASSOCIATION OF AMERICAN RAILROADS</a:t>
            </a:r>
          </a:p>
        </p:txBody>
      </p:sp>
      <p:sp>
        <p:nvSpPr>
          <p:cNvPr id="7373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r>
              <a:rPr lang="en-US" sz="1200" b="0">
                <a:solidFill>
                  <a:schemeClr val="bg1"/>
                </a:solidFill>
              </a:rPr>
              <a:t>SLIDE </a:t>
            </a:r>
            <a:fld id="{9C8C73B7-907E-4808-8F05-FE12EC156244}" type="slidenum">
              <a:rPr lang="en-US" sz="1200" b="0">
                <a:solidFill>
                  <a:schemeClr val="bg1"/>
                </a:solidFill>
              </a:rPr>
              <a:pPr/>
              <a:t>3</a:t>
            </a:fld>
            <a:endParaRPr lang="en-US" sz="1200" b="0">
              <a:solidFill>
                <a:schemeClr val="bg1"/>
              </a:solidFill>
            </a:endParaRPr>
          </a:p>
        </p:txBody>
      </p:sp>
      <p:sp>
        <p:nvSpPr>
          <p:cNvPr id="73734" name="Text Box 3"/>
          <p:cNvSpPr txBox="1">
            <a:spLocks noChangeArrowheads="1"/>
          </p:cNvSpPr>
          <p:nvPr/>
        </p:nvSpPr>
        <p:spPr bwMode="auto">
          <a:xfrm>
            <a:off x="1219200" y="228600"/>
            <a:ext cx="7772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pPr algn="ctr"/>
            <a:r>
              <a:rPr lang="en-US" sz="4000" dirty="0">
                <a:solidFill>
                  <a:srgbClr val="000000"/>
                </a:solidFill>
              </a:rPr>
              <a:t>Coal Not Coming Back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A13541-5719-4D92-ABCE-F08A0FE891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961" y="1832820"/>
            <a:ext cx="7452077" cy="420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515580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r>
              <a:rPr lang="en-US" sz="1200" b="0">
                <a:solidFill>
                  <a:schemeClr val="bg1"/>
                </a:solidFill>
              </a:rPr>
              <a:t>ASSOCIATION OF AMERICAN RAILROADS</a:t>
            </a:r>
          </a:p>
        </p:txBody>
      </p:sp>
      <p:sp>
        <p:nvSpPr>
          <p:cNvPr id="1843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r>
              <a:rPr lang="en-US" sz="1200" b="0">
                <a:solidFill>
                  <a:schemeClr val="bg1"/>
                </a:solidFill>
              </a:rPr>
              <a:t>SLIDE </a:t>
            </a:r>
            <a:fld id="{84A02761-4076-468A-AA1C-606066F9BBA3}" type="slidenum">
              <a:rPr lang="en-US" sz="1200" b="0">
                <a:solidFill>
                  <a:schemeClr val="bg1"/>
                </a:solidFill>
              </a:rPr>
              <a:pPr/>
              <a:t>4</a:t>
            </a:fld>
            <a:endParaRPr lang="en-US" sz="1200" b="0">
              <a:solidFill>
                <a:schemeClr val="bg1"/>
              </a:solidFill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457200" y="1371453"/>
          <a:ext cx="8305800" cy="48539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1371600" y="67143"/>
            <a:ext cx="7772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sz="4000" dirty="0">
                <a:solidFill>
                  <a:srgbClr val="004469"/>
                </a:solidFill>
              </a:rPr>
              <a:t>Sharp Decline </a:t>
            </a:r>
          </a:p>
          <a:p>
            <a:pPr algn="ctr">
              <a:lnSpc>
                <a:spcPct val="90000"/>
              </a:lnSpc>
            </a:pPr>
            <a:r>
              <a:rPr lang="en-US" sz="4000" dirty="0">
                <a:solidFill>
                  <a:srgbClr val="004469"/>
                </a:solidFill>
              </a:rPr>
              <a:t>in Rail Coal Carloads</a:t>
            </a:r>
          </a:p>
        </p:txBody>
      </p:sp>
      <p:sp>
        <p:nvSpPr>
          <p:cNvPr id="18439" name="Rectangle 4"/>
          <p:cNvSpPr>
            <a:spLocks noChangeArrowheads="1"/>
          </p:cNvSpPr>
          <p:nvPr/>
        </p:nvSpPr>
        <p:spPr bwMode="auto">
          <a:xfrm>
            <a:off x="221848" y="6063844"/>
            <a:ext cx="8822092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700" dirty="0">
                <a:solidFill>
                  <a:srgbClr val="004469"/>
                </a:solidFill>
              </a:rPr>
              <a:t>Data are originations for Class I railroads.   Source: AAR </a:t>
            </a:r>
            <a:r>
              <a:rPr lang="en-US" sz="1700" i="1" dirty="0">
                <a:solidFill>
                  <a:srgbClr val="004469"/>
                </a:solidFill>
              </a:rPr>
              <a:t>Freight Commodity Statistics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219200" y="1405554"/>
            <a:ext cx="7315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pPr algn="ctr"/>
            <a:r>
              <a:rPr lang="en-US" sz="2000" dirty="0">
                <a:solidFill>
                  <a:srgbClr val="004469"/>
                </a:solidFill>
              </a:rPr>
              <a:t>(</a:t>
            </a:r>
            <a:r>
              <a:rPr lang="en-US" sz="2400" dirty="0">
                <a:solidFill>
                  <a:srgbClr val="004469"/>
                </a:solidFill>
              </a:rPr>
              <a:t>millions</a:t>
            </a:r>
            <a:r>
              <a:rPr lang="en-US" sz="2000" dirty="0">
                <a:solidFill>
                  <a:srgbClr val="004469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31813242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r>
              <a:rPr lang="en-US" sz="1200" b="0">
                <a:solidFill>
                  <a:schemeClr val="bg1"/>
                </a:solidFill>
              </a:rPr>
              <a:t>ASSOCIATION OF AMERICAN RAILROADS</a:t>
            </a:r>
          </a:p>
        </p:txBody>
      </p:sp>
      <p:sp>
        <p:nvSpPr>
          <p:cNvPr id="1843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r>
              <a:rPr lang="en-US" sz="1200" b="0">
                <a:solidFill>
                  <a:schemeClr val="bg1"/>
                </a:solidFill>
              </a:rPr>
              <a:t>SLIDE </a:t>
            </a:r>
            <a:fld id="{84A02761-4076-468A-AA1C-606066F9BBA3}" type="slidenum">
              <a:rPr lang="en-US" sz="1200" b="0">
                <a:solidFill>
                  <a:schemeClr val="bg1"/>
                </a:solidFill>
              </a:rPr>
              <a:pPr/>
              <a:t>5</a:t>
            </a:fld>
            <a:endParaRPr lang="en-US" sz="1200" b="0">
              <a:solidFill>
                <a:schemeClr val="bg1"/>
              </a:solidFill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215096" y="1954244"/>
          <a:ext cx="8700304" cy="4271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1371600" y="85957"/>
            <a:ext cx="7772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sz="4000" dirty="0">
                <a:solidFill>
                  <a:srgbClr val="004469"/>
                </a:solidFill>
              </a:rPr>
              <a:t>U.S. Rail</a:t>
            </a:r>
          </a:p>
          <a:p>
            <a:pPr algn="ctr">
              <a:lnSpc>
                <a:spcPct val="90000"/>
              </a:lnSpc>
            </a:pPr>
            <a:r>
              <a:rPr lang="en-US" sz="4000" dirty="0">
                <a:solidFill>
                  <a:srgbClr val="004469"/>
                </a:solidFill>
              </a:rPr>
              <a:t>Revenue From Coal</a:t>
            </a:r>
          </a:p>
        </p:txBody>
      </p:sp>
      <p:sp>
        <p:nvSpPr>
          <p:cNvPr id="18439" name="Rectangle 4"/>
          <p:cNvSpPr>
            <a:spLocks noChangeArrowheads="1"/>
          </p:cNvSpPr>
          <p:nvPr/>
        </p:nvSpPr>
        <p:spPr bwMode="auto">
          <a:xfrm>
            <a:off x="762000" y="6019805"/>
            <a:ext cx="80010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700" dirty="0">
                <a:solidFill>
                  <a:srgbClr val="004469"/>
                </a:solidFill>
              </a:rPr>
              <a:t>Data are for Class I railroads.    Source: AAR </a:t>
            </a:r>
            <a:r>
              <a:rPr lang="en-US" sz="1700" i="1" dirty="0">
                <a:solidFill>
                  <a:srgbClr val="004469"/>
                </a:solidFill>
              </a:rPr>
              <a:t>Freight Commodity Statistics</a:t>
            </a:r>
          </a:p>
          <a:p>
            <a:endParaRPr lang="en-US" sz="1700" i="1" dirty="0">
              <a:solidFill>
                <a:srgbClr val="004469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219200" y="1420212"/>
            <a:ext cx="7315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pPr algn="ctr"/>
            <a:r>
              <a:rPr lang="en-US" sz="2400" dirty="0">
                <a:solidFill>
                  <a:srgbClr val="004469"/>
                </a:solidFill>
              </a:rPr>
              <a:t>($ billions)</a:t>
            </a:r>
          </a:p>
        </p:txBody>
      </p:sp>
    </p:spTree>
    <p:extLst>
      <p:ext uri="{BB962C8B-B14F-4D97-AF65-F5344CB8AC3E}">
        <p14:creationId xmlns:p14="http://schemas.microsoft.com/office/powerpoint/2010/main" val="1080176926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r>
              <a:rPr lang="en-US" sz="1200" b="0">
                <a:solidFill>
                  <a:schemeClr val="bg1"/>
                </a:solidFill>
              </a:rPr>
              <a:t>ASSOCIATION OF AMERICAN RAILROADS</a:t>
            </a:r>
          </a:p>
        </p:txBody>
      </p:sp>
      <p:sp>
        <p:nvSpPr>
          <p:cNvPr id="1843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r>
              <a:rPr lang="en-US" sz="1200" b="0">
                <a:solidFill>
                  <a:schemeClr val="bg1"/>
                </a:solidFill>
              </a:rPr>
              <a:t>SLIDE </a:t>
            </a:r>
            <a:fld id="{84A02761-4076-468A-AA1C-606066F9BBA3}" type="slidenum">
              <a:rPr lang="en-US" sz="1200" b="0">
                <a:solidFill>
                  <a:schemeClr val="bg1"/>
                </a:solidFill>
              </a:rPr>
              <a:pPr/>
              <a:t>6</a:t>
            </a:fld>
            <a:endParaRPr lang="en-US" sz="1200" b="0">
              <a:solidFill>
                <a:schemeClr val="bg1"/>
              </a:solidFill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215096" y="1524001"/>
          <a:ext cx="8700304" cy="4701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1371600" y="50804"/>
            <a:ext cx="7772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sz="4000" dirty="0">
                <a:solidFill>
                  <a:srgbClr val="004469"/>
                </a:solidFill>
              </a:rPr>
              <a:t>Coal as % of </a:t>
            </a:r>
          </a:p>
          <a:p>
            <a:pPr algn="ctr">
              <a:lnSpc>
                <a:spcPct val="90000"/>
              </a:lnSpc>
            </a:pPr>
            <a:r>
              <a:rPr lang="en-US" sz="4000" dirty="0">
                <a:solidFill>
                  <a:srgbClr val="004469"/>
                </a:solidFill>
              </a:rPr>
              <a:t>U.S. Class I Railroad Revenue</a:t>
            </a:r>
          </a:p>
        </p:txBody>
      </p:sp>
      <p:sp>
        <p:nvSpPr>
          <p:cNvPr id="18439" name="Rectangle 4"/>
          <p:cNvSpPr>
            <a:spLocks noChangeArrowheads="1"/>
          </p:cNvSpPr>
          <p:nvPr/>
        </p:nvSpPr>
        <p:spPr bwMode="auto">
          <a:xfrm>
            <a:off x="838200" y="6019804"/>
            <a:ext cx="8220074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700" dirty="0">
                <a:solidFill>
                  <a:srgbClr val="004469"/>
                </a:solidFill>
              </a:rPr>
              <a:t>Source:  AAR </a:t>
            </a:r>
            <a:r>
              <a:rPr lang="en-US" sz="1700" i="1" dirty="0">
                <a:solidFill>
                  <a:srgbClr val="004469"/>
                </a:solidFill>
              </a:rPr>
              <a:t>Freight Commodity Statistics</a:t>
            </a:r>
          </a:p>
        </p:txBody>
      </p:sp>
    </p:spTree>
    <p:extLst>
      <p:ext uri="{BB962C8B-B14F-4D97-AF65-F5344CB8AC3E}">
        <p14:creationId xmlns:p14="http://schemas.microsoft.com/office/powerpoint/2010/main" val="2559950639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A431982-231E-4D7A-A65C-02CCE0A218C7}"/>
              </a:ext>
            </a:extLst>
          </p:cNvPr>
          <p:cNvCxnSpPr/>
          <p:nvPr/>
        </p:nvCxnSpPr>
        <p:spPr bwMode="auto">
          <a:xfrm flipV="1">
            <a:off x="6096000" y="1662546"/>
            <a:ext cx="0" cy="3657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EEAA843-2F3B-4037-AB88-F4744027DD63}"/>
              </a:ext>
            </a:extLst>
          </p:cNvPr>
          <p:cNvCxnSpPr/>
          <p:nvPr/>
        </p:nvCxnSpPr>
        <p:spPr bwMode="auto">
          <a:xfrm flipV="1">
            <a:off x="6986155" y="1672937"/>
            <a:ext cx="0" cy="3657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0484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r>
              <a:rPr lang="en-US" sz="1200" b="0">
                <a:solidFill>
                  <a:schemeClr val="bg1"/>
                </a:solidFill>
              </a:rPr>
              <a:t>ASSOCIATION OF AMERICAN RAILROADS</a:t>
            </a:r>
          </a:p>
        </p:txBody>
      </p:sp>
      <p:sp>
        <p:nvSpPr>
          <p:cNvPr id="2048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r>
              <a:rPr lang="en-US" sz="1200" b="0">
                <a:solidFill>
                  <a:schemeClr val="bg1"/>
                </a:solidFill>
              </a:rPr>
              <a:t>SLIDE </a:t>
            </a:r>
            <a:fld id="{007F5C85-2C73-4204-8626-D86B75173714}" type="slidenum">
              <a:rPr lang="en-US" sz="1200" b="0">
                <a:solidFill>
                  <a:schemeClr val="bg1"/>
                </a:solidFill>
              </a:rPr>
              <a:pPr/>
              <a:t>7</a:t>
            </a:fld>
            <a:endParaRPr lang="en-US" sz="1200" b="0">
              <a:solidFill>
                <a:schemeClr val="bg1"/>
              </a:solidFill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266700" y="1271453"/>
          <a:ext cx="8610600" cy="4839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6" name="Text Box 3"/>
          <p:cNvSpPr txBox="1">
            <a:spLocks noChangeArrowheads="1"/>
          </p:cNvSpPr>
          <p:nvPr/>
        </p:nvSpPr>
        <p:spPr bwMode="auto">
          <a:xfrm>
            <a:off x="1372235" y="71124"/>
            <a:ext cx="7696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sz="4000" dirty="0">
                <a:solidFill>
                  <a:srgbClr val="004469"/>
                </a:solidFill>
              </a:rPr>
              <a:t>U.S. Rail Carloads </a:t>
            </a:r>
          </a:p>
          <a:p>
            <a:pPr algn="ctr">
              <a:lnSpc>
                <a:spcPct val="90000"/>
              </a:lnSpc>
            </a:pPr>
            <a:r>
              <a:rPr lang="en-US" sz="4000" dirty="0">
                <a:solidFill>
                  <a:srgbClr val="004469"/>
                </a:solidFill>
              </a:rPr>
              <a:t>of Crude Oil by Quarter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1219204" y="5850174"/>
            <a:ext cx="7619999" cy="46261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700" dirty="0">
                <a:solidFill>
                  <a:schemeClr val="tx1"/>
                </a:solidFill>
                <a:latin typeface="Arial" charset="0"/>
              </a:rPr>
              <a:t>Quarterly figures may not add precisely to totals.  Data are for Class I railroads only.  Source:  AAR </a:t>
            </a:r>
            <a:r>
              <a:rPr lang="en-US" sz="1700" i="1" dirty="0">
                <a:solidFill>
                  <a:schemeClr val="tx1"/>
                </a:solidFill>
                <a:latin typeface="Arial" charset="0"/>
              </a:rPr>
              <a:t>Freight Commodity Statistics</a:t>
            </a:r>
          </a:p>
          <a:p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39D7552-A2E0-4664-B925-0CC4C6546EEE}"/>
              </a:ext>
            </a:extLst>
          </p:cNvPr>
          <p:cNvCxnSpPr/>
          <p:nvPr/>
        </p:nvCxnSpPr>
        <p:spPr bwMode="auto">
          <a:xfrm flipV="1">
            <a:off x="2590800" y="1676400"/>
            <a:ext cx="0" cy="3657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C921FC6-0EBE-46DB-B0B0-BC0CD99B7657}"/>
              </a:ext>
            </a:extLst>
          </p:cNvPr>
          <p:cNvCxnSpPr/>
          <p:nvPr/>
        </p:nvCxnSpPr>
        <p:spPr bwMode="auto">
          <a:xfrm flipV="1">
            <a:off x="3429000" y="1676400"/>
            <a:ext cx="0" cy="3657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273BB9F-D99B-4559-94E7-585D80394D67}"/>
              </a:ext>
            </a:extLst>
          </p:cNvPr>
          <p:cNvCxnSpPr/>
          <p:nvPr/>
        </p:nvCxnSpPr>
        <p:spPr bwMode="auto">
          <a:xfrm flipV="1">
            <a:off x="4343400" y="1672937"/>
            <a:ext cx="0" cy="3657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5B54A7A-BF1D-4674-B26B-9B503047CA3A}"/>
              </a:ext>
            </a:extLst>
          </p:cNvPr>
          <p:cNvCxnSpPr/>
          <p:nvPr/>
        </p:nvCxnSpPr>
        <p:spPr bwMode="auto">
          <a:xfrm flipV="1">
            <a:off x="5226627" y="1662546"/>
            <a:ext cx="0" cy="3657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E4A722C-8B86-47E5-8C8F-4F83B55A9B50}"/>
              </a:ext>
            </a:extLst>
          </p:cNvPr>
          <p:cNvCxnSpPr/>
          <p:nvPr/>
        </p:nvCxnSpPr>
        <p:spPr bwMode="auto">
          <a:xfrm flipV="1">
            <a:off x="7848600" y="1672937"/>
            <a:ext cx="0" cy="3657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D2BDF6B2-43EB-40BC-9CB3-B398C67626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1393" y="3350584"/>
            <a:ext cx="2396838" cy="19202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00399434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A431982-231E-4D7A-A65C-02CCE0A218C7}"/>
              </a:ext>
            </a:extLst>
          </p:cNvPr>
          <p:cNvCxnSpPr/>
          <p:nvPr/>
        </p:nvCxnSpPr>
        <p:spPr bwMode="auto">
          <a:xfrm flipV="1">
            <a:off x="6096000" y="1662546"/>
            <a:ext cx="0" cy="3657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EEAA843-2F3B-4037-AB88-F4744027DD63}"/>
              </a:ext>
            </a:extLst>
          </p:cNvPr>
          <p:cNvCxnSpPr/>
          <p:nvPr/>
        </p:nvCxnSpPr>
        <p:spPr bwMode="auto">
          <a:xfrm flipV="1">
            <a:off x="6986155" y="1672937"/>
            <a:ext cx="0" cy="3657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0484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r>
              <a:rPr lang="en-US" sz="1200" b="0">
                <a:solidFill>
                  <a:schemeClr val="bg1"/>
                </a:solidFill>
              </a:rPr>
              <a:t>ASSOCIATION OF AMERICAN RAILROADS</a:t>
            </a:r>
          </a:p>
        </p:txBody>
      </p:sp>
      <p:sp>
        <p:nvSpPr>
          <p:cNvPr id="2048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r>
              <a:rPr lang="en-US" sz="1200" b="0">
                <a:solidFill>
                  <a:schemeClr val="bg1"/>
                </a:solidFill>
              </a:rPr>
              <a:t>SLIDE </a:t>
            </a:r>
            <a:fld id="{007F5C85-2C73-4204-8626-D86B75173714}" type="slidenum">
              <a:rPr lang="en-US" sz="1200" b="0">
                <a:solidFill>
                  <a:schemeClr val="bg1"/>
                </a:solidFill>
              </a:rPr>
              <a:pPr/>
              <a:t>8</a:t>
            </a:fld>
            <a:endParaRPr lang="en-US" sz="1200" b="0">
              <a:solidFill>
                <a:schemeClr val="bg1"/>
              </a:solidFill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266700" y="1271453"/>
          <a:ext cx="8610600" cy="4839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6" name="Text Box 3"/>
          <p:cNvSpPr txBox="1">
            <a:spLocks noChangeArrowheads="1"/>
          </p:cNvSpPr>
          <p:nvPr/>
        </p:nvSpPr>
        <p:spPr bwMode="auto">
          <a:xfrm>
            <a:off x="1372235" y="71124"/>
            <a:ext cx="7696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sz="4000" dirty="0">
                <a:solidFill>
                  <a:srgbClr val="004469"/>
                </a:solidFill>
              </a:rPr>
              <a:t>U.S. Rail Carloads </a:t>
            </a:r>
          </a:p>
          <a:p>
            <a:pPr algn="ctr">
              <a:lnSpc>
                <a:spcPct val="90000"/>
              </a:lnSpc>
            </a:pPr>
            <a:r>
              <a:rPr lang="en-US" sz="4000" dirty="0">
                <a:solidFill>
                  <a:srgbClr val="004469"/>
                </a:solidFill>
              </a:rPr>
              <a:t>of Industrial Sand by Quarter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838214" y="5943600"/>
            <a:ext cx="8000990" cy="36918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700" dirty="0">
                <a:solidFill>
                  <a:schemeClr val="tx1"/>
                </a:solidFill>
                <a:latin typeface="Arial" charset="0"/>
              </a:rPr>
              <a:t>Data are for Class I railroads only.  Source:  AAR </a:t>
            </a:r>
            <a:r>
              <a:rPr lang="en-US" sz="1700" i="1" dirty="0">
                <a:solidFill>
                  <a:schemeClr val="tx1"/>
                </a:solidFill>
                <a:latin typeface="Arial" charset="0"/>
              </a:rPr>
              <a:t>Freight Commodity Statistics</a:t>
            </a:r>
          </a:p>
          <a:p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39D7552-A2E0-4664-B925-0CC4C6546EEE}"/>
              </a:ext>
            </a:extLst>
          </p:cNvPr>
          <p:cNvCxnSpPr/>
          <p:nvPr/>
        </p:nvCxnSpPr>
        <p:spPr bwMode="auto">
          <a:xfrm flipV="1">
            <a:off x="2590800" y="1676400"/>
            <a:ext cx="0" cy="3657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C921FC6-0EBE-46DB-B0B0-BC0CD99B7657}"/>
              </a:ext>
            </a:extLst>
          </p:cNvPr>
          <p:cNvCxnSpPr/>
          <p:nvPr/>
        </p:nvCxnSpPr>
        <p:spPr bwMode="auto">
          <a:xfrm flipV="1">
            <a:off x="3429000" y="1676400"/>
            <a:ext cx="0" cy="3657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273BB9F-D99B-4559-94E7-585D80394D67}"/>
              </a:ext>
            </a:extLst>
          </p:cNvPr>
          <p:cNvCxnSpPr/>
          <p:nvPr/>
        </p:nvCxnSpPr>
        <p:spPr bwMode="auto">
          <a:xfrm flipV="1">
            <a:off x="4343400" y="1672937"/>
            <a:ext cx="0" cy="3657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5B54A7A-BF1D-4674-B26B-9B503047CA3A}"/>
              </a:ext>
            </a:extLst>
          </p:cNvPr>
          <p:cNvCxnSpPr/>
          <p:nvPr/>
        </p:nvCxnSpPr>
        <p:spPr bwMode="auto">
          <a:xfrm flipV="1">
            <a:off x="5226627" y="1662546"/>
            <a:ext cx="0" cy="3657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E4A722C-8B86-47E5-8C8F-4F83B55A9B50}"/>
              </a:ext>
            </a:extLst>
          </p:cNvPr>
          <p:cNvCxnSpPr/>
          <p:nvPr/>
        </p:nvCxnSpPr>
        <p:spPr bwMode="auto">
          <a:xfrm flipV="1">
            <a:off x="7848600" y="1672937"/>
            <a:ext cx="0" cy="3657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198601298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r>
              <a:rPr lang="en-US" sz="1200" b="0">
                <a:solidFill>
                  <a:schemeClr val="bg1"/>
                </a:solidFill>
              </a:rPr>
              <a:t>ASSOCIATION OF AMERICAN RAILROADS</a:t>
            </a:r>
          </a:p>
        </p:txBody>
      </p:sp>
      <p:sp>
        <p:nvSpPr>
          <p:cNvPr id="1946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r>
              <a:rPr lang="en-US" sz="1200" b="0">
                <a:solidFill>
                  <a:schemeClr val="bg1"/>
                </a:solidFill>
              </a:rPr>
              <a:t>SLIDE </a:t>
            </a:r>
            <a:fld id="{C7B3DCD6-6CDD-4878-9B15-994526FEF8FE}" type="slidenum">
              <a:rPr lang="en-US" sz="1200" b="0">
                <a:solidFill>
                  <a:schemeClr val="bg1"/>
                </a:solidFill>
              </a:rPr>
              <a:pPr/>
              <a:t>9</a:t>
            </a:fld>
            <a:endParaRPr lang="en-US" sz="1200" b="0">
              <a:solidFill>
                <a:schemeClr val="bg1"/>
              </a:solidFill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0094097"/>
              </p:ext>
            </p:extLst>
          </p:nvPr>
        </p:nvGraphicFramePr>
        <p:xfrm>
          <a:off x="304800" y="1690688"/>
          <a:ext cx="8634268" cy="4413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1371600" y="340624"/>
            <a:ext cx="7772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sz="4000" dirty="0">
                <a:solidFill>
                  <a:srgbClr val="004469"/>
                </a:solidFill>
              </a:rPr>
              <a:t>U.S. Carloads of Ethanol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524000" y="6003022"/>
            <a:ext cx="741506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FF6600"/>
                </a:solidFill>
                <a:latin typeface="Arial" charset="0"/>
              </a:defRPr>
            </a:lvl1pPr>
            <a:lvl2pPr marL="742950" indent="-285750">
              <a:defRPr sz="2800" b="1">
                <a:solidFill>
                  <a:srgbClr val="FF6600"/>
                </a:solidFill>
                <a:latin typeface="Arial" charset="0"/>
              </a:defRPr>
            </a:lvl2pPr>
            <a:lvl3pPr marL="1143000" indent="-228600">
              <a:defRPr sz="2800" b="1">
                <a:solidFill>
                  <a:srgbClr val="FF6600"/>
                </a:solidFill>
                <a:latin typeface="Arial" charset="0"/>
              </a:defRPr>
            </a:lvl3pPr>
            <a:lvl4pPr marL="1600200" indent="-228600">
              <a:defRPr sz="2800" b="1">
                <a:solidFill>
                  <a:srgbClr val="FF6600"/>
                </a:solidFill>
                <a:latin typeface="Arial" charset="0"/>
              </a:defRPr>
            </a:lvl4pPr>
            <a:lvl5pPr marL="2057400" indent="-228600">
              <a:defRPr sz="2800"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500" b="0" dirty="0">
                <a:solidFill>
                  <a:srgbClr val="00415D"/>
                </a:solidFill>
              </a:rPr>
              <a:t>Source: STB Waybill Sample</a:t>
            </a:r>
          </a:p>
        </p:txBody>
      </p:sp>
    </p:spTree>
    <p:extLst>
      <p:ext uri="{BB962C8B-B14F-4D97-AF65-F5344CB8AC3E}">
        <p14:creationId xmlns:p14="http://schemas.microsoft.com/office/powerpoint/2010/main" val="3455843083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Nextlink_template">
  <a:themeElements>
    <a:clrScheme name="">
      <a:dk1>
        <a:srgbClr val="004469"/>
      </a:dk1>
      <a:lt1>
        <a:srgbClr val="FFFFFF"/>
      </a:lt1>
      <a:dk2>
        <a:srgbClr val="004469"/>
      </a:dk2>
      <a:lt2>
        <a:srgbClr val="808080"/>
      </a:lt2>
      <a:accent1>
        <a:srgbClr val="004469"/>
      </a:accent1>
      <a:accent2>
        <a:srgbClr val="333399"/>
      </a:accent2>
      <a:accent3>
        <a:srgbClr val="FFFFFF"/>
      </a:accent3>
      <a:accent4>
        <a:srgbClr val="003959"/>
      </a:accent4>
      <a:accent5>
        <a:srgbClr val="AAB0B9"/>
      </a:accent5>
      <a:accent6>
        <a:srgbClr val="2D2D8A"/>
      </a:accent6>
      <a:hlink>
        <a:srgbClr val="009999"/>
      </a:hlink>
      <a:folHlink>
        <a:srgbClr val="99CC00"/>
      </a:folHlink>
    </a:clrScheme>
    <a:fontScheme name="Nextlink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FF66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FF66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xtlink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xtlink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xtlink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xtlink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xtlink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xtlink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xtlink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xtlink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xtlink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xtlink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xtlink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xtlink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xtlink_template 13">
        <a:dk1>
          <a:srgbClr val="00415D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364E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xtlink_template 14">
        <a:dk1>
          <a:srgbClr val="00415D"/>
        </a:dk1>
        <a:lt1>
          <a:srgbClr val="FFFFFF"/>
        </a:lt1>
        <a:dk2>
          <a:srgbClr val="00415D"/>
        </a:dk2>
        <a:lt2>
          <a:srgbClr val="808080"/>
        </a:lt2>
        <a:accent1>
          <a:srgbClr val="00415D"/>
        </a:accent1>
        <a:accent2>
          <a:srgbClr val="333399"/>
        </a:accent2>
        <a:accent3>
          <a:srgbClr val="FFFFFF"/>
        </a:accent3>
        <a:accent4>
          <a:srgbClr val="00364E"/>
        </a:accent4>
        <a:accent5>
          <a:srgbClr val="AAB0B6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xtlink_template 15">
        <a:dk1>
          <a:srgbClr val="00415D"/>
        </a:dk1>
        <a:lt1>
          <a:srgbClr val="FFFFFF"/>
        </a:lt1>
        <a:dk2>
          <a:srgbClr val="000000"/>
        </a:dk2>
        <a:lt2>
          <a:srgbClr val="808080"/>
        </a:lt2>
        <a:accent1>
          <a:srgbClr val="00415D"/>
        </a:accent1>
        <a:accent2>
          <a:srgbClr val="333399"/>
        </a:accent2>
        <a:accent3>
          <a:srgbClr val="FFFFFF"/>
        </a:accent3>
        <a:accent4>
          <a:srgbClr val="00364E"/>
        </a:accent4>
        <a:accent5>
          <a:srgbClr val="AAB0B6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23879</TotalTime>
  <Words>426</Words>
  <Application>Microsoft Office PowerPoint</Application>
  <PresentationFormat>On-screen Show (4:3)</PresentationFormat>
  <Paragraphs>91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Symbol</vt:lpstr>
      <vt:lpstr>Times</vt:lpstr>
      <vt:lpstr>Times New Roman</vt:lpstr>
      <vt:lpstr>Nextlink_template</vt:lpstr>
      <vt:lpstr>Railroad Industry Report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Record Spending on Infrastructure &amp; Equipment*</vt:lpstr>
      <vt:lpstr>PowerPoint Presentation</vt:lpstr>
      <vt:lpstr>PowerPoint Presentation</vt:lpstr>
      <vt:lpstr>Record Recent Spending  on Infrastructure &amp; Equipment</vt:lpstr>
    </vt:vector>
  </TitlesOfParts>
  <Company>AXIS,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Keen, Dan</dc:creator>
  <cp:lastModifiedBy>Glaser, John</cp:lastModifiedBy>
  <cp:revision>757</cp:revision>
  <cp:lastPrinted>2019-05-14T14:33:57Z</cp:lastPrinted>
  <dcterms:modified xsi:type="dcterms:W3CDTF">2019-11-08T16:02:40Z</dcterms:modified>
</cp:coreProperties>
</file>