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7" r:id="rId1"/>
    <p:sldMasterId id="2147483707" r:id="rId2"/>
  </p:sldMasterIdLst>
  <p:notesMasterIdLst>
    <p:notesMasterId r:id="rId20"/>
  </p:notesMasterIdLst>
  <p:handoutMasterIdLst>
    <p:handoutMasterId r:id="rId21"/>
  </p:handoutMasterIdLst>
  <p:sldIdLst>
    <p:sldId id="2414" r:id="rId3"/>
    <p:sldId id="2176" r:id="rId4"/>
    <p:sldId id="2236" r:id="rId5"/>
    <p:sldId id="2227" r:id="rId6"/>
    <p:sldId id="2224" r:id="rId7"/>
    <p:sldId id="2226" r:id="rId8"/>
    <p:sldId id="2242" r:id="rId9"/>
    <p:sldId id="2245" r:id="rId10"/>
    <p:sldId id="2409" r:id="rId11"/>
    <p:sldId id="2274" r:id="rId12"/>
    <p:sldId id="2369" r:id="rId13"/>
    <p:sldId id="2410" r:id="rId14"/>
    <p:sldId id="2147" r:id="rId15"/>
    <p:sldId id="2419" r:id="rId16"/>
    <p:sldId id="2416" r:id="rId17"/>
    <p:sldId id="2415" r:id="rId18"/>
    <p:sldId id="2417" r:id="rId19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FF66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F66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F66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F66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F66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66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66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66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66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15D"/>
    <a:srgbClr val="0000FF"/>
    <a:srgbClr val="FFFFFF"/>
    <a:srgbClr val="008000"/>
    <a:srgbClr val="FFFF99"/>
    <a:srgbClr val="00FF00"/>
    <a:srgbClr val="00990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2"/>
    </p:cViewPr>
  </p:sorterViewPr>
  <p:notesViewPr>
    <p:cSldViewPr>
      <p:cViewPr varScale="1">
        <p:scale>
          <a:sx n="60" d="100"/>
          <a:sy n="60" d="100"/>
        </p:scale>
        <p:origin x="3101" y="3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47576392400493E-2"/>
          <c:y val="3.494889650189649E-2"/>
          <c:w val="0.97944416654866318"/>
          <c:h val="0.789305173308545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44059"/>
            </a:solidFill>
            <a:ln w="12665">
              <a:solidFill>
                <a:srgbClr val="144059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Sheet1!$A$4:$A$16</c:f>
              <c:strCache>
                <c:ptCount val="13"/>
                <c:pt idx="0">
                  <c:v>'07</c:v>
                </c:pt>
                <c:pt idx="1">
                  <c:v>'08</c:v>
                </c:pt>
                <c:pt idx="2">
                  <c:v>'09</c:v>
                </c:pt>
                <c:pt idx="3">
                  <c:v>'10</c:v>
                </c:pt>
                <c:pt idx="4">
                  <c:v>'11</c:v>
                </c:pt>
                <c:pt idx="5">
                  <c:v>'12</c:v>
                </c:pt>
                <c:pt idx="6">
                  <c:v>'13</c:v>
                </c:pt>
                <c:pt idx="7">
                  <c:v>'14</c:v>
                </c:pt>
                <c:pt idx="8">
                  <c:v>'15</c:v>
                </c:pt>
                <c:pt idx="9">
                  <c:v>'16</c:v>
                </c:pt>
                <c:pt idx="10">
                  <c:v>'17</c:v>
                </c:pt>
                <c:pt idx="11">
                  <c:v>'18</c:v>
                </c:pt>
                <c:pt idx="12">
                  <c:v>'19</c:v>
                </c:pt>
              </c:strCache>
            </c:strRef>
          </c:cat>
          <c:val>
            <c:numRef>
              <c:f>Sheet1!$B$4:$B$16</c:f>
              <c:numCache>
                <c:formatCode>#,##0.0</c:formatCode>
                <c:ptCount val="13"/>
                <c:pt idx="0">
                  <c:v>7.480035</c:v>
                </c:pt>
                <c:pt idx="1">
                  <c:v>7.7131590000000001</c:v>
                </c:pt>
                <c:pt idx="2">
                  <c:v>6.8416980000000001</c:v>
                </c:pt>
                <c:pt idx="3">
                  <c:v>7.0652340000000002</c:v>
                </c:pt>
                <c:pt idx="4">
                  <c:v>7.0553039999999996</c:v>
                </c:pt>
                <c:pt idx="5">
                  <c:v>6.2043939999999997</c:v>
                </c:pt>
                <c:pt idx="6">
                  <c:v>5.9519820000000001</c:v>
                </c:pt>
                <c:pt idx="7">
                  <c:v>6.1100529999999997</c:v>
                </c:pt>
                <c:pt idx="8">
                  <c:v>5.3094469999999996</c:v>
                </c:pt>
                <c:pt idx="9">
                  <c:v>4.1935120000000001</c:v>
                </c:pt>
                <c:pt idx="10">
                  <c:v>4.4692480000000003</c:v>
                </c:pt>
                <c:pt idx="11">
                  <c:v>4.4373579999999997</c:v>
                </c:pt>
                <c:pt idx="12">
                  <c:v>4.0404020000000003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65-4E94-B305-645A41A3C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934245168"/>
        <c:axId val="1934248976"/>
      </c:barChart>
      <c:catAx>
        <c:axId val="193424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6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934248976"/>
        <c:crossesAt val="0"/>
        <c:auto val="1"/>
        <c:lblAlgn val="ctr"/>
        <c:lblOffset val="50"/>
        <c:tickLblSkip val="1"/>
        <c:tickMarkSkip val="1"/>
        <c:noMultiLvlLbl val="0"/>
      </c:catAx>
      <c:valAx>
        <c:axId val="1934248976"/>
        <c:scaling>
          <c:orientation val="minMax"/>
          <c:max val="9"/>
        </c:scaling>
        <c:delete val="1"/>
        <c:axPos val="l"/>
        <c:numFmt formatCode="#,##0.0" sourceLinked="0"/>
        <c:majorTickMark val="out"/>
        <c:minorTickMark val="none"/>
        <c:tickLblPos val="nextTo"/>
        <c:crossAx val="1934245168"/>
        <c:crosses val="autoZero"/>
        <c:crossBetween val="between"/>
        <c:majorUnit val="0.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37413505130041E-2"/>
          <c:y val="4.2154211855593524E-2"/>
          <c:w val="0.88766262325317447"/>
          <c:h val="0.77704291128907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144059"/>
            </a:solidFill>
            <a:ln w="11356">
              <a:solidFill>
                <a:srgbClr val="144059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Sheet1!$A$2:$A$14</c:f>
              <c:strCache>
                <c:ptCount val="13"/>
                <c:pt idx="0">
                  <c:v>'07</c:v>
                </c:pt>
                <c:pt idx="1">
                  <c:v>'08</c:v>
                </c:pt>
                <c:pt idx="2">
                  <c:v>'09</c:v>
                </c:pt>
                <c:pt idx="3">
                  <c:v>'10</c:v>
                </c:pt>
                <c:pt idx="4">
                  <c:v>'11</c:v>
                </c:pt>
                <c:pt idx="5">
                  <c:v>'12</c:v>
                </c:pt>
                <c:pt idx="6">
                  <c:v>'13</c:v>
                </c:pt>
                <c:pt idx="7">
                  <c:v>'14</c:v>
                </c:pt>
                <c:pt idx="8">
                  <c:v>'15</c:v>
                </c:pt>
                <c:pt idx="9">
                  <c:v>'16</c:v>
                </c:pt>
                <c:pt idx="10">
                  <c:v>'17</c:v>
                </c:pt>
                <c:pt idx="11">
                  <c:v>'18</c:v>
                </c:pt>
                <c:pt idx="12">
                  <c:v>'19</c:v>
                </c:pt>
              </c:strCache>
            </c:strRef>
          </c:cat>
          <c:val>
            <c:numRef>
              <c:f>Sheet1!$B$2:$B$14</c:f>
              <c:numCache>
                <c:formatCode>"$"#,##0.0</c:formatCode>
                <c:ptCount val="13"/>
                <c:pt idx="0">
                  <c:v>11.5</c:v>
                </c:pt>
                <c:pt idx="1">
                  <c:v>14.2</c:v>
                </c:pt>
                <c:pt idx="2">
                  <c:v>12.1</c:v>
                </c:pt>
                <c:pt idx="3">
                  <c:v>14</c:v>
                </c:pt>
                <c:pt idx="4">
                  <c:v>16.399999999999999</c:v>
                </c:pt>
                <c:pt idx="5">
                  <c:v>14.9</c:v>
                </c:pt>
                <c:pt idx="6">
                  <c:v>14.3</c:v>
                </c:pt>
                <c:pt idx="7">
                  <c:v>14.3</c:v>
                </c:pt>
                <c:pt idx="8">
                  <c:v>12.1</c:v>
                </c:pt>
                <c:pt idx="9">
                  <c:v>9.1</c:v>
                </c:pt>
                <c:pt idx="10">
                  <c:v>10.3</c:v>
                </c:pt>
                <c:pt idx="11">
                  <c:v>10.7</c:v>
                </c:pt>
                <c:pt idx="12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E-4DBC-B78C-433B6E5014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13665952"/>
        <c:axId val="1713661600"/>
      </c:barChart>
      <c:catAx>
        <c:axId val="17136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713661600"/>
        <c:crosses val="autoZero"/>
        <c:auto val="1"/>
        <c:lblAlgn val="ctr"/>
        <c:lblOffset val="50"/>
        <c:tickLblSkip val="1"/>
        <c:tickMarkSkip val="1"/>
        <c:noMultiLvlLbl val="0"/>
      </c:catAx>
      <c:valAx>
        <c:axId val="1713661600"/>
        <c:scaling>
          <c:orientation val="minMax"/>
          <c:min val="4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1713665952"/>
        <c:crosses val="autoZero"/>
        <c:crossBetween val="between"/>
      </c:valAx>
      <c:spPr>
        <a:noFill/>
        <a:ln w="9525">
          <a:solidFill>
            <a:srgbClr val="144059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1266855883523"/>
          <c:y val="3.6210016564672411E-2"/>
          <c:w val="0.8489295284257331"/>
          <c:h val="0.790235265991885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44059"/>
            </a:solidFill>
            <a:ln w="12665">
              <a:solidFill>
                <a:srgbClr val="144059"/>
              </a:solidFill>
              <a:prstDash val="solid"/>
            </a:ln>
          </c:spPr>
          <c:invertIfNegative val="0"/>
          <c:cat>
            <c:strRef>
              <c:f>Sheet1!$A$5:$A$17</c:f>
              <c:strCache>
                <c:ptCount val="13"/>
                <c:pt idx="0">
                  <c:v>'07</c:v>
                </c:pt>
                <c:pt idx="1">
                  <c:v>'08</c:v>
                </c:pt>
                <c:pt idx="2">
                  <c:v>'09</c:v>
                </c:pt>
                <c:pt idx="3">
                  <c:v>'10</c:v>
                </c:pt>
                <c:pt idx="4">
                  <c:v>'11</c:v>
                </c:pt>
                <c:pt idx="5">
                  <c:v>'12</c:v>
                </c:pt>
                <c:pt idx="6">
                  <c:v>'13</c:v>
                </c:pt>
                <c:pt idx="7">
                  <c:v>'14</c:v>
                </c:pt>
                <c:pt idx="8">
                  <c:v>'15</c:v>
                </c:pt>
                <c:pt idx="9">
                  <c:v>'16</c:v>
                </c:pt>
                <c:pt idx="10">
                  <c:v>'17</c:v>
                </c:pt>
                <c:pt idx="11">
                  <c:v>'18</c:v>
                </c:pt>
                <c:pt idx="12">
                  <c:v>'19</c:v>
                </c:pt>
              </c:strCache>
            </c:strRef>
          </c:cat>
          <c:val>
            <c:numRef>
              <c:f>Sheet1!$B$5:$B$17</c:f>
              <c:numCache>
                <c:formatCode>0%</c:formatCode>
                <c:ptCount val="13"/>
                <c:pt idx="0">
                  <c:v>0.20995470204255656</c:v>
                </c:pt>
                <c:pt idx="1">
                  <c:v>0.23466659697883499</c:v>
                </c:pt>
                <c:pt idx="2">
                  <c:v>0.2510369554624054</c:v>
                </c:pt>
                <c:pt idx="3">
                  <c:v>0.24195355543591116</c:v>
                </c:pt>
                <c:pt idx="4">
                  <c:v>0.24687669489703501</c:v>
                </c:pt>
                <c:pt idx="5">
                  <c:v>0.21552537431999999</c:v>
                </c:pt>
                <c:pt idx="6">
                  <c:v>0.19886157634844517</c:v>
                </c:pt>
                <c:pt idx="7">
                  <c:v>0.18747472901488135</c:v>
                </c:pt>
                <c:pt idx="8">
                  <c:v>0.17160137818594573</c:v>
                </c:pt>
                <c:pt idx="9">
                  <c:v>0.13896096165748451</c:v>
                </c:pt>
                <c:pt idx="10">
                  <c:v>0.14793039880092829</c:v>
                </c:pt>
                <c:pt idx="11">
                  <c:v>0.14154615466720505</c:v>
                </c:pt>
                <c:pt idx="12">
                  <c:v>0.12731509545967779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B-4152-BD31-AAE2F8349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936212928"/>
        <c:axId val="1936208576"/>
      </c:barChart>
      <c:catAx>
        <c:axId val="193621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6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Raleway" panose="020B0503030101060003" pitchFamily="34" charset="0"/>
                <a:ea typeface="Arial"/>
                <a:cs typeface="Arial"/>
              </a:defRPr>
            </a:pPr>
            <a:endParaRPr lang="en-US"/>
          </a:p>
        </c:txPr>
        <c:crossAx val="1936208576"/>
        <c:crossesAt val="0"/>
        <c:auto val="1"/>
        <c:lblAlgn val="ctr"/>
        <c:lblOffset val="50"/>
        <c:tickLblSkip val="1"/>
        <c:tickMarkSkip val="1"/>
        <c:noMultiLvlLbl val="0"/>
      </c:catAx>
      <c:valAx>
        <c:axId val="1936208576"/>
        <c:scaling>
          <c:orientation val="minMax"/>
        </c:scaling>
        <c:delete val="0"/>
        <c:axPos val="l"/>
        <c:majorGridlines/>
        <c:numFmt formatCode="0%" sourceLinked="0"/>
        <c:majorTickMark val="in"/>
        <c:minorTickMark val="none"/>
        <c:tickLblPos val="nextTo"/>
        <c:spPr>
          <a:ln/>
        </c:spPr>
        <c:txPr>
          <a:bodyPr/>
          <a:lstStyle/>
          <a:p>
            <a:pPr>
              <a:defRPr sz="2400">
                <a:latin typeface="Raleway" panose="020B0503030101060003" pitchFamily="34" charset="0"/>
              </a:defRPr>
            </a:pPr>
            <a:endParaRPr lang="en-US"/>
          </a:p>
        </c:txPr>
        <c:crossAx val="1936212928"/>
        <c:crosses val="autoZero"/>
        <c:crossBetween val="between"/>
        <c:majorUnit val="3.0000000000000006E-2"/>
        <c:minorUnit val="1.0000000000000005E-2"/>
      </c:valAx>
      <c:spPr>
        <a:noFill/>
        <a:ln w="952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4408984275197"/>
          <c:y val="6.1868790436945202E-2"/>
          <c:w val="0.82165679511300027"/>
          <c:h val="0.77435264948403904"/>
        </c:manualLayout>
      </c:layout>
      <c:lineChart>
        <c:grouping val="standard"/>
        <c:varyColors val="0"/>
        <c:ser>
          <c:idx val="0"/>
          <c:order val="0"/>
          <c:tx>
            <c:v>Originations</c:v>
          </c:tx>
          <c:spPr>
            <a:ln w="47625">
              <a:solidFill>
                <a:srgbClr val="144059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144059"/>
              </a:solidFill>
              <a:ln>
                <a:solidFill>
                  <a:srgbClr val="144059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D30D-4295-A08D-B467A705835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1-D30D-4295-A08D-B467A705835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2-D30D-4295-A08D-B467A705835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3-D30D-4295-A08D-B467A7058355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4-D30D-4295-A08D-B467A7058355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5-D30D-4295-A08D-B467A7058355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6-D30D-4295-A08D-B467A7058355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7-D30D-4295-A08D-B467A7058355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8-D30D-4295-A08D-B467A7058355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9-D30D-4295-A08D-B467A7058355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A-D30D-4295-A08D-B467A7058355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B-D30D-4295-A08D-B467A7058355}"/>
              </c:ext>
            </c:extLst>
          </c:dPt>
          <c:cat>
            <c:strRef>
              <c:f>Sheet1!$A$14:$A$49</c:f>
              <c:strCache>
                <c:ptCount val="36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  <c:pt idx="16">
                  <c:v>Q1 2016</c:v>
                </c:pt>
                <c:pt idx="17">
                  <c:v>Q2 2016</c:v>
                </c:pt>
                <c:pt idx="18">
                  <c:v>Q3 2016</c:v>
                </c:pt>
                <c:pt idx="19">
                  <c:v>Q4 2016</c:v>
                </c:pt>
                <c:pt idx="20">
                  <c:v>Q1 2017</c:v>
                </c:pt>
                <c:pt idx="21">
                  <c:v>Q2 2017</c:v>
                </c:pt>
                <c:pt idx="22">
                  <c:v>Q3 2017</c:v>
                </c:pt>
                <c:pt idx="23">
                  <c:v>Q4 2017</c:v>
                </c:pt>
                <c:pt idx="24">
                  <c:v>Q1 2018</c:v>
                </c:pt>
                <c:pt idx="25">
                  <c:v>Q2 2018</c:v>
                </c:pt>
                <c:pt idx="26">
                  <c:v>Q3 2018</c:v>
                </c:pt>
                <c:pt idx="27">
                  <c:v>Q4 2018</c:v>
                </c:pt>
                <c:pt idx="28">
                  <c:v>Q1 2019</c:v>
                </c:pt>
                <c:pt idx="29">
                  <c:v>Q2 2019</c:v>
                </c:pt>
                <c:pt idx="30">
                  <c:v>Q3 2019</c:v>
                </c:pt>
                <c:pt idx="31">
                  <c:v>Q4 2019</c:v>
                </c:pt>
                <c:pt idx="32">
                  <c:v>Q1 2020</c:v>
                </c:pt>
                <c:pt idx="33">
                  <c:v>Q2 2020</c:v>
                </c:pt>
                <c:pt idx="34">
                  <c:v>Q3 2020</c:v>
                </c:pt>
                <c:pt idx="35">
                  <c:v>Q4 2020</c:v>
                </c:pt>
              </c:strCache>
            </c:strRef>
          </c:cat>
          <c:val>
            <c:numRef>
              <c:f>Sheet1!$B$14:$B$49</c:f>
              <c:numCache>
                <c:formatCode>#,##0</c:formatCode>
                <c:ptCount val="36"/>
                <c:pt idx="0">
                  <c:v>36544</c:v>
                </c:pt>
                <c:pt idx="1">
                  <c:v>51474</c:v>
                </c:pt>
                <c:pt idx="2">
                  <c:v>64658</c:v>
                </c:pt>
                <c:pt idx="3">
                  <c:v>81024</c:v>
                </c:pt>
                <c:pt idx="4">
                  <c:v>97135</c:v>
                </c:pt>
                <c:pt idx="5">
                  <c:v>108605</c:v>
                </c:pt>
                <c:pt idx="6">
                  <c:v>93312</c:v>
                </c:pt>
                <c:pt idx="7">
                  <c:v>108590</c:v>
                </c:pt>
                <c:pt idx="8">
                  <c:v>110164</c:v>
                </c:pt>
                <c:pt idx="9">
                  <c:v>119634</c:v>
                </c:pt>
                <c:pt idx="10">
                  <c:v>132257</c:v>
                </c:pt>
                <c:pt idx="11">
                  <c:v>131071</c:v>
                </c:pt>
                <c:pt idx="12">
                  <c:v>113089</c:v>
                </c:pt>
                <c:pt idx="13">
                  <c:v>111068</c:v>
                </c:pt>
                <c:pt idx="14">
                  <c:v>101167</c:v>
                </c:pt>
                <c:pt idx="15">
                  <c:v>84925</c:v>
                </c:pt>
                <c:pt idx="16">
                  <c:v>63261</c:v>
                </c:pt>
                <c:pt idx="17">
                  <c:v>56454</c:v>
                </c:pt>
                <c:pt idx="18">
                  <c:v>48978</c:v>
                </c:pt>
                <c:pt idx="19">
                  <c:v>43293</c:v>
                </c:pt>
                <c:pt idx="20">
                  <c:v>40235</c:v>
                </c:pt>
                <c:pt idx="21">
                  <c:v>32591</c:v>
                </c:pt>
                <c:pt idx="22">
                  <c:v>24425</c:v>
                </c:pt>
                <c:pt idx="23">
                  <c:v>31716</c:v>
                </c:pt>
                <c:pt idx="24">
                  <c:v>37255</c:v>
                </c:pt>
                <c:pt idx="25">
                  <c:v>35760</c:v>
                </c:pt>
                <c:pt idx="26">
                  <c:v>44385</c:v>
                </c:pt>
                <c:pt idx="27">
                  <c:v>55759</c:v>
                </c:pt>
                <c:pt idx="28">
                  <c:v>55001</c:v>
                </c:pt>
                <c:pt idx="29">
                  <c:v>62510</c:v>
                </c:pt>
                <c:pt idx="30">
                  <c:v>48006</c:v>
                </c:pt>
                <c:pt idx="31">
                  <c:v>48046</c:v>
                </c:pt>
                <c:pt idx="32">
                  <c:v>50539</c:v>
                </c:pt>
                <c:pt idx="33">
                  <c:v>30884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30D-4295-A08D-B467A7058355}"/>
            </c:ext>
          </c:extLst>
        </c:ser>
        <c:ser>
          <c:idx val="1"/>
          <c:order val="1"/>
          <c:tx>
            <c:v>Terminations</c:v>
          </c:tx>
          <c:spPr>
            <a:ln w="47625"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Sheet1!$A$14:$A$49</c:f>
              <c:strCache>
                <c:ptCount val="36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  <c:pt idx="16">
                  <c:v>Q1 2016</c:v>
                </c:pt>
                <c:pt idx="17">
                  <c:v>Q2 2016</c:v>
                </c:pt>
                <c:pt idx="18">
                  <c:v>Q3 2016</c:v>
                </c:pt>
                <c:pt idx="19">
                  <c:v>Q4 2016</c:v>
                </c:pt>
                <c:pt idx="20">
                  <c:v>Q1 2017</c:v>
                </c:pt>
                <c:pt idx="21">
                  <c:v>Q2 2017</c:v>
                </c:pt>
                <c:pt idx="22">
                  <c:v>Q3 2017</c:v>
                </c:pt>
                <c:pt idx="23">
                  <c:v>Q4 2017</c:v>
                </c:pt>
                <c:pt idx="24">
                  <c:v>Q1 2018</c:v>
                </c:pt>
                <c:pt idx="25">
                  <c:v>Q2 2018</c:v>
                </c:pt>
                <c:pt idx="26">
                  <c:v>Q3 2018</c:v>
                </c:pt>
                <c:pt idx="27">
                  <c:v>Q4 2018</c:v>
                </c:pt>
                <c:pt idx="28">
                  <c:v>Q1 2019</c:v>
                </c:pt>
                <c:pt idx="29">
                  <c:v>Q2 2019</c:v>
                </c:pt>
                <c:pt idx="30">
                  <c:v>Q3 2019</c:v>
                </c:pt>
                <c:pt idx="31">
                  <c:v>Q4 2019</c:v>
                </c:pt>
                <c:pt idx="32">
                  <c:v>Q1 2020</c:v>
                </c:pt>
                <c:pt idx="33">
                  <c:v>Q2 2020</c:v>
                </c:pt>
                <c:pt idx="34">
                  <c:v>Q3 2020</c:v>
                </c:pt>
                <c:pt idx="35">
                  <c:v>Q4 2020</c:v>
                </c:pt>
              </c:strCache>
            </c:strRef>
          </c:cat>
          <c:val>
            <c:numRef>
              <c:f>Sheet1!$C$14:$C$49</c:f>
              <c:numCache>
                <c:formatCode>#,##0</c:formatCode>
                <c:ptCount val="36"/>
                <c:pt idx="0">
                  <c:v>36379</c:v>
                </c:pt>
                <c:pt idx="1">
                  <c:v>53163</c:v>
                </c:pt>
                <c:pt idx="2">
                  <c:v>65810</c:v>
                </c:pt>
                <c:pt idx="3">
                  <c:v>81204</c:v>
                </c:pt>
                <c:pt idx="4">
                  <c:v>99173</c:v>
                </c:pt>
                <c:pt idx="5">
                  <c:v>117509</c:v>
                </c:pt>
                <c:pt idx="6">
                  <c:v>103219</c:v>
                </c:pt>
                <c:pt idx="7">
                  <c:v>114141</c:v>
                </c:pt>
                <c:pt idx="8">
                  <c:v>123543</c:v>
                </c:pt>
                <c:pt idx="9">
                  <c:v>134998</c:v>
                </c:pt>
                <c:pt idx="10">
                  <c:v>139476</c:v>
                </c:pt>
                <c:pt idx="11">
                  <c:v>143276</c:v>
                </c:pt>
                <c:pt idx="12">
                  <c:v>134867</c:v>
                </c:pt>
                <c:pt idx="13">
                  <c:v>121093</c:v>
                </c:pt>
                <c:pt idx="14">
                  <c:v>117129</c:v>
                </c:pt>
                <c:pt idx="15">
                  <c:v>109436</c:v>
                </c:pt>
                <c:pt idx="16">
                  <c:v>84543</c:v>
                </c:pt>
                <c:pt idx="17">
                  <c:v>67042</c:v>
                </c:pt>
                <c:pt idx="18">
                  <c:v>59217</c:v>
                </c:pt>
                <c:pt idx="19">
                  <c:v>60352</c:v>
                </c:pt>
                <c:pt idx="20">
                  <c:v>59643</c:v>
                </c:pt>
                <c:pt idx="21">
                  <c:v>52846</c:v>
                </c:pt>
                <c:pt idx="22">
                  <c:v>41679</c:v>
                </c:pt>
                <c:pt idx="23">
                  <c:v>53868</c:v>
                </c:pt>
                <c:pt idx="24">
                  <c:v>59944</c:v>
                </c:pt>
                <c:pt idx="25">
                  <c:v>61904</c:v>
                </c:pt>
                <c:pt idx="26">
                  <c:v>82447</c:v>
                </c:pt>
                <c:pt idx="27">
                  <c:v>109183</c:v>
                </c:pt>
                <c:pt idx="28">
                  <c:v>87743</c:v>
                </c:pt>
                <c:pt idx="29">
                  <c:v>105564</c:v>
                </c:pt>
                <c:pt idx="30">
                  <c:v>94788</c:v>
                </c:pt>
                <c:pt idx="31">
                  <c:v>99335</c:v>
                </c:pt>
                <c:pt idx="32">
                  <c:v>110271</c:v>
                </c:pt>
                <c:pt idx="33">
                  <c:v>44410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30D-4295-A08D-B467A705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7140128"/>
        <c:axId val="1937130336"/>
      </c:lineChart>
      <c:catAx>
        <c:axId val="1937140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37130336"/>
        <c:crossesAt val="0"/>
        <c:auto val="1"/>
        <c:lblAlgn val="ctr"/>
        <c:lblOffset val="100"/>
        <c:noMultiLvlLbl val="0"/>
      </c:catAx>
      <c:valAx>
        <c:axId val="1937130336"/>
        <c:scaling>
          <c:orientation val="minMax"/>
        </c:scaling>
        <c:delete val="0"/>
        <c:axPos val="l"/>
        <c:majorGridlines>
          <c:spPr>
            <a:ln w="12500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125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rgbClr val="144059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937140128"/>
        <c:crosses val="autoZero"/>
        <c:crossBetween val="between"/>
        <c:minorUnit val="10000"/>
      </c:valAx>
      <c:spPr>
        <a:noFill/>
        <a:ln w="12700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54088727847072215"/>
          <c:y val="7.7520335275180527E-2"/>
          <c:w val="0.26483311267507492"/>
          <c:h val="0.1912465086072397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2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4408984275197"/>
          <c:y val="6.1868790436945202E-2"/>
          <c:w val="0.82165679511300027"/>
          <c:h val="0.77435264948403904"/>
        </c:manualLayout>
      </c:layout>
      <c:lineChart>
        <c:grouping val="standard"/>
        <c:varyColors val="0"/>
        <c:ser>
          <c:idx val="0"/>
          <c:order val="0"/>
          <c:tx>
            <c:v>Originations</c:v>
          </c:tx>
          <c:spPr>
            <a:ln w="47625">
              <a:solidFill>
                <a:srgbClr val="144059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144059"/>
              </a:solidFill>
              <a:ln>
                <a:solidFill>
                  <a:srgbClr val="144059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D30D-4295-A08D-B467A705835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1-D30D-4295-A08D-B467A705835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2-D30D-4295-A08D-B467A705835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3-D30D-4295-A08D-B467A7058355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4-D30D-4295-A08D-B467A7058355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5-D30D-4295-A08D-B467A7058355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6-D30D-4295-A08D-B467A7058355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7-D30D-4295-A08D-B467A7058355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8-D30D-4295-A08D-B467A7058355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9-D30D-4295-A08D-B467A7058355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A-D30D-4295-A08D-B467A7058355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B-D30D-4295-A08D-B467A7058355}"/>
              </c:ext>
            </c:extLst>
          </c:dPt>
          <c:cat>
            <c:strRef>
              <c:f>Sheet1!$A$2:$A$37</c:f>
              <c:strCache>
                <c:ptCount val="36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  <c:pt idx="16">
                  <c:v>Q1 2016</c:v>
                </c:pt>
                <c:pt idx="17">
                  <c:v>Q2 2016</c:v>
                </c:pt>
                <c:pt idx="18">
                  <c:v>Q3 2016</c:v>
                </c:pt>
                <c:pt idx="19">
                  <c:v>Q4 2016</c:v>
                </c:pt>
                <c:pt idx="20">
                  <c:v>Q1 2017</c:v>
                </c:pt>
                <c:pt idx="21">
                  <c:v>Q2 2017</c:v>
                </c:pt>
                <c:pt idx="22">
                  <c:v>Q3 2017</c:v>
                </c:pt>
                <c:pt idx="23">
                  <c:v>Q4 2017</c:v>
                </c:pt>
                <c:pt idx="24">
                  <c:v>Q1 2018</c:v>
                </c:pt>
                <c:pt idx="25">
                  <c:v>Q2 2018</c:v>
                </c:pt>
                <c:pt idx="26">
                  <c:v>Q3 2018</c:v>
                </c:pt>
                <c:pt idx="27">
                  <c:v>Q4 2018</c:v>
                </c:pt>
                <c:pt idx="28">
                  <c:v>Q1 2019</c:v>
                </c:pt>
                <c:pt idx="29">
                  <c:v>Q2 2019</c:v>
                </c:pt>
                <c:pt idx="30">
                  <c:v>Q3 2019</c:v>
                </c:pt>
                <c:pt idx="31">
                  <c:v>Q4 2019</c:v>
                </c:pt>
                <c:pt idx="32">
                  <c:v>Q1 2020</c:v>
                </c:pt>
                <c:pt idx="33">
                  <c:v>Q2 2020</c:v>
                </c:pt>
                <c:pt idx="34">
                  <c:v>Q3 2020</c:v>
                </c:pt>
                <c:pt idx="35">
                  <c:v>Q4 2020</c:v>
                </c:pt>
              </c:strCache>
            </c:strRef>
          </c:cat>
          <c:val>
            <c:numRef>
              <c:f>Sheet1!$B$2:$B$37</c:f>
              <c:numCache>
                <c:formatCode>#,##0</c:formatCode>
                <c:ptCount val="36"/>
                <c:pt idx="0">
                  <c:v>74295</c:v>
                </c:pt>
                <c:pt idx="1">
                  <c:v>73870</c:v>
                </c:pt>
                <c:pt idx="2">
                  <c:v>72719</c:v>
                </c:pt>
                <c:pt idx="3">
                  <c:v>71945</c:v>
                </c:pt>
                <c:pt idx="4">
                  <c:v>86939</c:v>
                </c:pt>
                <c:pt idx="5">
                  <c:v>96506</c:v>
                </c:pt>
                <c:pt idx="6">
                  <c:v>97738</c:v>
                </c:pt>
                <c:pt idx="7">
                  <c:v>99619</c:v>
                </c:pt>
                <c:pt idx="8">
                  <c:v>102176</c:v>
                </c:pt>
                <c:pt idx="9">
                  <c:v>122579</c:v>
                </c:pt>
                <c:pt idx="10">
                  <c:v>132965</c:v>
                </c:pt>
                <c:pt idx="11">
                  <c:v>140517</c:v>
                </c:pt>
                <c:pt idx="12">
                  <c:v>119069</c:v>
                </c:pt>
                <c:pt idx="13">
                  <c:v>99991</c:v>
                </c:pt>
                <c:pt idx="14">
                  <c:v>101895</c:v>
                </c:pt>
                <c:pt idx="15">
                  <c:v>87908</c:v>
                </c:pt>
                <c:pt idx="16">
                  <c:v>78028</c:v>
                </c:pt>
                <c:pt idx="17">
                  <c:v>75720</c:v>
                </c:pt>
                <c:pt idx="18">
                  <c:v>90436</c:v>
                </c:pt>
                <c:pt idx="19">
                  <c:v>105282</c:v>
                </c:pt>
                <c:pt idx="20">
                  <c:v>130922</c:v>
                </c:pt>
                <c:pt idx="21">
                  <c:v>154534</c:v>
                </c:pt>
                <c:pt idx="22">
                  <c:v>173277</c:v>
                </c:pt>
                <c:pt idx="23">
                  <c:v>176159</c:v>
                </c:pt>
                <c:pt idx="24">
                  <c:v>169158</c:v>
                </c:pt>
                <c:pt idx="25">
                  <c:v>188526</c:v>
                </c:pt>
                <c:pt idx="26">
                  <c:v>152432</c:v>
                </c:pt>
                <c:pt idx="27">
                  <c:v>116895</c:v>
                </c:pt>
                <c:pt idx="28">
                  <c:v>121445</c:v>
                </c:pt>
                <c:pt idx="29">
                  <c:v>126612</c:v>
                </c:pt>
                <c:pt idx="30">
                  <c:v>106114</c:v>
                </c:pt>
                <c:pt idx="31">
                  <c:v>74811</c:v>
                </c:pt>
                <c:pt idx="32">
                  <c:v>90102</c:v>
                </c:pt>
                <c:pt idx="33">
                  <c:v>33539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30D-4295-A08D-B467A7058355}"/>
            </c:ext>
          </c:extLst>
        </c:ser>
        <c:ser>
          <c:idx val="1"/>
          <c:order val="1"/>
          <c:tx>
            <c:v>Terminations</c:v>
          </c:tx>
          <c:spPr>
            <a:ln w="47625"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Sheet1!$A$2:$A$37</c:f>
              <c:strCache>
                <c:ptCount val="36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  <c:pt idx="10">
                  <c:v>Q3 2014</c:v>
                </c:pt>
                <c:pt idx="11">
                  <c:v>Q4 2014</c:v>
                </c:pt>
                <c:pt idx="12">
                  <c:v>Q1 2015</c:v>
                </c:pt>
                <c:pt idx="13">
                  <c:v>Q2 2015</c:v>
                </c:pt>
                <c:pt idx="14">
                  <c:v>Q3 2015</c:v>
                </c:pt>
                <c:pt idx="15">
                  <c:v>Q4 2015</c:v>
                </c:pt>
                <c:pt idx="16">
                  <c:v>Q1 2016</c:v>
                </c:pt>
                <c:pt idx="17">
                  <c:v>Q2 2016</c:v>
                </c:pt>
                <c:pt idx="18">
                  <c:v>Q3 2016</c:v>
                </c:pt>
                <c:pt idx="19">
                  <c:v>Q4 2016</c:v>
                </c:pt>
                <c:pt idx="20">
                  <c:v>Q1 2017</c:v>
                </c:pt>
                <c:pt idx="21">
                  <c:v>Q2 2017</c:v>
                </c:pt>
                <c:pt idx="22">
                  <c:v>Q3 2017</c:v>
                </c:pt>
                <c:pt idx="23">
                  <c:v>Q4 2017</c:v>
                </c:pt>
                <c:pt idx="24">
                  <c:v>Q1 2018</c:v>
                </c:pt>
                <c:pt idx="25">
                  <c:v>Q2 2018</c:v>
                </c:pt>
                <c:pt idx="26">
                  <c:v>Q3 2018</c:v>
                </c:pt>
                <c:pt idx="27">
                  <c:v>Q4 2018</c:v>
                </c:pt>
                <c:pt idx="28">
                  <c:v>Q1 2019</c:v>
                </c:pt>
                <c:pt idx="29">
                  <c:v>Q2 2019</c:v>
                </c:pt>
                <c:pt idx="30">
                  <c:v>Q3 2019</c:v>
                </c:pt>
                <c:pt idx="31">
                  <c:v>Q4 2019</c:v>
                </c:pt>
                <c:pt idx="32">
                  <c:v>Q1 2020</c:v>
                </c:pt>
                <c:pt idx="33">
                  <c:v>Q2 2020</c:v>
                </c:pt>
                <c:pt idx="34">
                  <c:v>Q3 2020</c:v>
                </c:pt>
                <c:pt idx="35">
                  <c:v>Q4 2020</c:v>
                </c:pt>
              </c:strCache>
            </c:strRef>
          </c:cat>
          <c:val>
            <c:numRef>
              <c:f>Sheet1!$C$2:$C$37</c:f>
              <c:numCache>
                <c:formatCode>#,##0</c:formatCode>
                <c:ptCount val="36"/>
                <c:pt idx="0">
                  <c:v>67851</c:v>
                </c:pt>
                <c:pt idx="1">
                  <c:v>70020</c:v>
                </c:pt>
                <c:pt idx="2">
                  <c:v>68865</c:v>
                </c:pt>
                <c:pt idx="3">
                  <c:v>67087</c:v>
                </c:pt>
                <c:pt idx="4">
                  <c:v>80238</c:v>
                </c:pt>
                <c:pt idx="5">
                  <c:v>91802</c:v>
                </c:pt>
                <c:pt idx="6">
                  <c:v>89551</c:v>
                </c:pt>
                <c:pt idx="7">
                  <c:v>92169</c:v>
                </c:pt>
                <c:pt idx="8">
                  <c:v>93540</c:v>
                </c:pt>
                <c:pt idx="9">
                  <c:v>113481</c:v>
                </c:pt>
                <c:pt idx="10">
                  <c:v>122451</c:v>
                </c:pt>
                <c:pt idx="11">
                  <c:v>127462</c:v>
                </c:pt>
                <c:pt idx="12">
                  <c:v>111904</c:v>
                </c:pt>
                <c:pt idx="13">
                  <c:v>90966</c:v>
                </c:pt>
                <c:pt idx="14">
                  <c:v>92598</c:v>
                </c:pt>
                <c:pt idx="15">
                  <c:v>78604</c:v>
                </c:pt>
                <c:pt idx="16">
                  <c:v>70388</c:v>
                </c:pt>
                <c:pt idx="17">
                  <c:v>68228</c:v>
                </c:pt>
                <c:pt idx="18">
                  <c:v>82919</c:v>
                </c:pt>
                <c:pt idx="19">
                  <c:v>93638</c:v>
                </c:pt>
                <c:pt idx="20">
                  <c:v>114627</c:v>
                </c:pt>
                <c:pt idx="21">
                  <c:v>138999</c:v>
                </c:pt>
                <c:pt idx="22">
                  <c:v>153287</c:v>
                </c:pt>
                <c:pt idx="23">
                  <c:v>160681</c:v>
                </c:pt>
                <c:pt idx="24">
                  <c:v>148497</c:v>
                </c:pt>
                <c:pt idx="25">
                  <c:v>171438</c:v>
                </c:pt>
                <c:pt idx="26">
                  <c:v>136121</c:v>
                </c:pt>
                <c:pt idx="27">
                  <c:v>106124</c:v>
                </c:pt>
                <c:pt idx="28">
                  <c:v>102140</c:v>
                </c:pt>
                <c:pt idx="29">
                  <c:v>109718</c:v>
                </c:pt>
                <c:pt idx="30">
                  <c:v>91958</c:v>
                </c:pt>
                <c:pt idx="31">
                  <c:v>61665</c:v>
                </c:pt>
                <c:pt idx="32">
                  <c:v>71398</c:v>
                </c:pt>
                <c:pt idx="33">
                  <c:v>26458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30D-4295-A08D-B467A705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7140128"/>
        <c:axId val="1937130336"/>
      </c:lineChart>
      <c:catAx>
        <c:axId val="1937140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37130336"/>
        <c:crossesAt val="0"/>
        <c:auto val="1"/>
        <c:lblAlgn val="ctr"/>
        <c:lblOffset val="100"/>
        <c:noMultiLvlLbl val="0"/>
      </c:catAx>
      <c:valAx>
        <c:axId val="1937130336"/>
        <c:scaling>
          <c:orientation val="minMax"/>
        </c:scaling>
        <c:delete val="0"/>
        <c:axPos val="l"/>
        <c:majorGridlines>
          <c:spPr>
            <a:ln w="12500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125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rgbClr val="144059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937140128"/>
        <c:crosses val="autoZero"/>
        <c:crossBetween val="between"/>
        <c:majorUnit val="25000"/>
        <c:minorUnit val="10000"/>
      </c:valAx>
      <c:spPr>
        <a:noFill/>
        <a:ln w="12700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54383713097809672"/>
          <c:y val="0.6361193521765619"/>
          <c:w val="0.26483311267507492"/>
          <c:h val="0.1730595103804692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2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37413505130041E-2"/>
          <c:y val="4.2154211855593524E-2"/>
          <c:w val="0.88766262325317447"/>
          <c:h val="0.841216777430496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44059"/>
            </a:solidFill>
            <a:ln w="11356">
              <a:solidFill>
                <a:srgbClr val="144059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Sheet1!$A$2:$A$15</c:f>
              <c:strCache>
                <c:ptCount val="14"/>
                <c:pt idx="0">
                  <c:v>'05</c:v>
                </c:pt>
                <c:pt idx="1">
                  <c:v>'06</c:v>
                </c:pt>
                <c:pt idx="2">
                  <c:v>'07</c:v>
                </c:pt>
                <c:pt idx="3">
                  <c:v>'08</c:v>
                </c:pt>
                <c:pt idx="4">
                  <c:v>'09</c:v>
                </c:pt>
                <c:pt idx="5">
                  <c:v>'10</c:v>
                </c:pt>
                <c:pt idx="6">
                  <c:v>'11</c:v>
                </c:pt>
                <c:pt idx="7">
                  <c:v>'12</c:v>
                </c:pt>
                <c:pt idx="8">
                  <c:v>'13</c:v>
                </c:pt>
                <c:pt idx="9">
                  <c:v>'14</c:v>
                </c:pt>
                <c:pt idx="10">
                  <c:v>'15</c:v>
                </c:pt>
                <c:pt idx="11">
                  <c:v>'16</c:v>
                </c:pt>
                <c:pt idx="12">
                  <c:v>'17</c:v>
                </c:pt>
                <c:pt idx="13">
                  <c:v>'18</c:v>
                </c:pt>
              </c:strCache>
            </c:strRef>
          </c:cat>
          <c:val>
            <c:numRef>
              <c:f>Sheet1!$B$2:$B$15</c:f>
              <c:numCache>
                <c:formatCode>#,##0</c:formatCode>
                <c:ptCount val="14"/>
                <c:pt idx="0">
                  <c:v>69291</c:v>
                </c:pt>
                <c:pt idx="1">
                  <c:v>111524</c:v>
                </c:pt>
                <c:pt idx="2">
                  <c:v>154219</c:v>
                </c:pt>
                <c:pt idx="3">
                  <c:v>220478</c:v>
                </c:pt>
                <c:pt idx="4">
                  <c:v>281614</c:v>
                </c:pt>
                <c:pt idx="5">
                  <c:v>324541</c:v>
                </c:pt>
                <c:pt idx="6">
                  <c:v>340657</c:v>
                </c:pt>
                <c:pt idx="7">
                  <c:v>306554</c:v>
                </c:pt>
                <c:pt idx="8">
                  <c:v>311322</c:v>
                </c:pt>
                <c:pt idx="9">
                  <c:v>333659</c:v>
                </c:pt>
                <c:pt idx="10">
                  <c:v>360613</c:v>
                </c:pt>
                <c:pt idx="11">
                  <c:v>366715</c:v>
                </c:pt>
                <c:pt idx="12">
                  <c:v>383396</c:v>
                </c:pt>
                <c:pt idx="13">
                  <c:v>377674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E-4DBC-B78C-433B6E5014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13665952"/>
        <c:axId val="1713661600"/>
      </c:barChart>
      <c:catAx>
        <c:axId val="17136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8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713661600"/>
        <c:crosses val="autoZero"/>
        <c:auto val="1"/>
        <c:lblAlgn val="ctr"/>
        <c:lblOffset val="50"/>
        <c:tickLblSkip val="1"/>
        <c:tickMarkSkip val="1"/>
        <c:noMultiLvlLbl val="0"/>
      </c:catAx>
      <c:valAx>
        <c:axId val="171366160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2400">
                <a:latin typeface="+mn-lt"/>
              </a:defRPr>
            </a:pPr>
            <a:endParaRPr lang="en-US"/>
          </a:p>
        </c:txPr>
        <c:crossAx val="1713665952"/>
        <c:crosses val="autoZero"/>
        <c:crossBetween val="between"/>
      </c:valAx>
      <c:spPr>
        <a:noFill/>
        <a:ln w="9525">
          <a:solidFill>
            <a:srgbClr val="144059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16516516516519E-2"/>
          <c:y val="2.941519113358607E-2"/>
          <c:w val="0.97427694893401484"/>
          <c:h val="0.82634789496238292"/>
        </c:manualLayout>
      </c:layout>
      <c:barChart>
        <c:barDir val="col"/>
        <c:grouping val="clustered"/>
        <c:varyColors val="0"/>
        <c:ser>
          <c:idx val="2"/>
          <c:order val="0"/>
          <c:tx>
            <c:v>Total spending</c:v>
          </c:tx>
          <c:spPr>
            <a:solidFill>
              <a:srgbClr val="144059"/>
            </a:solidFill>
            <a:ln w="12707">
              <a:solidFill>
                <a:srgbClr val="144059"/>
              </a:solidFill>
              <a:prstDash val="solid"/>
            </a:ln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'10</c:v>
                </c:pt>
                <c:pt idx="1">
                  <c:v>'11</c:v>
                </c:pt>
                <c:pt idx="2">
                  <c:v>'12</c:v>
                </c:pt>
                <c:pt idx="3">
                  <c:v>'13</c:v>
                </c:pt>
                <c:pt idx="4">
                  <c:v>'14</c:v>
                </c:pt>
                <c:pt idx="5">
                  <c:v>'15</c:v>
                </c:pt>
                <c:pt idx="6">
                  <c:v>'16</c:v>
                </c:pt>
                <c:pt idx="7">
                  <c:v>'17</c:v>
                </c:pt>
                <c:pt idx="8">
                  <c:v>'18</c:v>
                </c:pt>
                <c:pt idx="9">
                  <c:v>'19</c:v>
                </c:pt>
              </c:strCache>
            </c:strRef>
          </c:cat>
          <c:val>
            <c:numRef>
              <c:f>Sheet1!$B$2:$B$11</c:f>
              <c:numCache>
                <c:formatCode>"$"#,##0.00_);[Red]\("$"#,##0.00\)</c:formatCode>
                <c:ptCount val="10"/>
                <c:pt idx="0">
                  <c:v>20.749046</c:v>
                </c:pt>
                <c:pt idx="1">
                  <c:v>23.345110000000002</c:v>
                </c:pt>
                <c:pt idx="2">
                  <c:v>25.524591999999998</c:v>
                </c:pt>
                <c:pt idx="3">
                  <c:v>25.090334999999996</c:v>
                </c:pt>
                <c:pt idx="4">
                  <c:v>27.977748000000002</c:v>
                </c:pt>
                <c:pt idx="5">
                  <c:v>30.271605999999998</c:v>
                </c:pt>
                <c:pt idx="6">
                  <c:v>25.887832</c:v>
                </c:pt>
                <c:pt idx="7">
                  <c:v>24.830325000000002</c:v>
                </c:pt>
                <c:pt idx="8">
                  <c:v>24.908472</c:v>
                </c:pt>
                <c:pt idx="9">
                  <c:v>25.109878000000002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1-42D2-92DB-F10B29B5D6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8582560"/>
        <c:axId val="1708584192"/>
      </c:barChart>
      <c:catAx>
        <c:axId val="170858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rgbClr val="144059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08584192"/>
        <c:crossesAt val="0"/>
        <c:auto val="1"/>
        <c:lblAlgn val="ctr"/>
        <c:lblOffset val="50"/>
        <c:tickLblSkip val="1"/>
        <c:tickMarkSkip val="1"/>
        <c:noMultiLvlLbl val="0"/>
      </c:catAx>
      <c:valAx>
        <c:axId val="1708584192"/>
        <c:scaling>
          <c:orientation val="minMax"/>
          <c:max val="32"/>
          <c:min val="10"/>
        </c:scaling>
        <c:delete val="1"/>
        <c:axPos val="l"/>
        <c:numFmt formatCode="\$#,##0" sourceLinked="0"/>
        <c:majorTickMark val="out"/>
        <c:minorTickMark val="none"/>
        <c:tickLblPos val="none"/>
        <c:crossAx val="1708582560"/>
        <c:crosses val="autoZero"/>
        <c:crossBetween val="between"/>
        <c:majorUnit val="2"/>
        <c:minorUnit val="1"/>
      </c:valAx>
      <c:spPr>
        <a:noFill/>
        <a:ln w="12707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13962225310053E-2"/>
          <c:y val="0.11542940392362851"/>
          <c:w val="0.88962881478050582"/>
          <c:h val="0.768982120892821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Equipment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Sheet1!$A$3:$A$21</c:f>
              <c:strCache>
                <c:ptCount val="19"/>
                <c:pt idx="0">
                  <c:v>'01</c:v>
                </c:pt>
                <c:pt idx="1">
                  <c:v>'02</c:v>
                </c:pt>
                <c:pt idx="2">
                  <c:v>'03</c:v>
                </c:pt>
                <c:pt idx="3">
                  <c:v>'04</c:v>
                </c:pt>
                <c:pt idx="4">
                  <c:v>'05</c:v>
                </c:pt>
                <c:pt idx="5">
                  <c:v>'06</c:v>
                </c:pt>
                <c:pt idx="6">
                  <c:v>'07</c:v>
                </c:pt>
                <c:pt idx="7">
                  <c:v>'08</c:v>
                </c:pt>
                <c:pt idx="8">
                  <c:v>'09</c:v>
                </c:pt>
                <c:pt idx="9">
                  <c:v>'10</c:v>
                </c:pt>
                <c:pt idx="10">
                  <c:v>'11</c:v>
                </c:pt>
                <c:pt idx="11">
                  <c:v>'12</c:v>
                </c:pt>
                <c:pt idx="12">
                  <c:v>'13</c:v>
                </c:pt>
                <c:pt idx="13">
                  <c:v>'14</c:v>
                </c:pt>
                <c:pt idx="14">
                  <c:v>'15</c:v>
                </c:pt>
                <c:pt idx="15">
                  <c:v>'16</c:v>
                </c:pt>
                <c:pt idx="16">
                  <c:v>'17</c:v>
                </c:pt>
                <c:pt idx="17">
                  <c:v>'18</c:v>
                </c:pt>
                <c:pt idx="18">
                  <c:v>'19</c:v>
                </c:pt>
              </c:strCache>
            </c:strRef>
          </c:cat>
          <c:val>
            <c:numRef>
              <c:f>Sheet1!$B$3:$B$21</c:f>
              <c:numCache>
                <c:formatCode>"$"#,##0.00_);[Red]\("$"#,##0.00\)</c:formatCode>
                <c:ptCount val="19"/>
                <c:pt idx="0">
                  <c:v>7.0683110000000005</c:v>
                </c:pt>
                <c:pt idx="1">
                  <c:v>7.0966069999999997</c:v>
                </c:pt>
                <c:pt idx="2">
                  <c:v>7.5562919999999991</c:v>
                </c:pt>
                <c:pt idx="3">
                  <c:v>8.0942170000000004</c:v>
                </c:pt>
                <c:pt idx="4">
                  <c:v>7.8854570000000006</c:v>
                </c:pt>
                <c:pt idx="5">
                  <c:v>8.7202690000000018</c:v>
                </c:pt>
                <c:pt idx="6">
                  <c:v>9.4891770000000015</c:v>
                </c:pt>
                <c:pt idx="7">
                  <c:v>9.6579989999999984</c:v>
                </c:pt>
                <c:pt idx="8">
                  <c:v>9.0583620000000025</c:v>
                </c:pt>
                <c:pt idx="9">
                  <c:v>8.6867180000000008</c:v>
                </c:pt>
                <c:pt idx="10">
                  <c:v>10.814782000000001</c:v>
                </c:pt>
                <c:pt idx="11">
                  <c:v>11.516553999999999</c:v>
                </c:pt>
                <c:pt idx="12">
                  <c:v>11.098381999999999</c:v>
                </c:pt>
                <c:pt idx="13">
                  <c:v>12.918367</c:v>
                </c:pt>
                <c:pt idx="14">
                  <c:v>13.765292000000001</c:v>
                </c:pt>
                <c:pt idx="15">
                  <c:v>11.437586999999999</c:v>
                </c:pt>
                <c:pt idx="16">
                  <c:v>10.247384</c:v>
                </c:pt>
                <c:pt idx="17">
                  <c:v>10.349140999999999</c:v>
                </c:pt>
                <c:pt idx="18">
                  <c:v>10.922259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6A-414B-AEA6-06EF094A19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Infrastructure</c:v>
                </c:pt>
              </c:strCache>
            </c:strRef>
          </c:tx>
          <c:spPr>
            <a:ln w="50800">
              <a:solidFill>
                <a:schemeClr val="tx2"/>
              </a:solidFill>
              <a:prstDash val="solid"/>
            </a:ln>
          </c:spPr>
          <c:marker>
            <c:symbol val="square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Sheet1!$A$3:$A$21</c:f>
              <c:strCache>
                <c:ptCount val="19"/>
                <c:pt idx="0">
                  <c:v>'01</c:v>
                </c:pt>
                <c:pt idx="1">
                  <c:v>'02</c:v>
                </c:pt>
                <c:pt idx="2">
                  <c:v>'03</c:v>
                </c:pt>
                <c:pt idx="3">
                  <c:v>'04</c:v>
                </c:pt>
                <c:pt idx="4">
                  <c:v>'05</c:v>
                </c:pt>
                <c:pt idx="5">
                  <c:v>'06</c:v>
                </c:pt>
                <c:pt idx="6">
                  <c:v>'07</c:v>
                </c:pt>
                <c:pt idx="7">
                  <c:v>'08</c:v>
                </c:pt>
                <c:pt idx="8">
                  <c:v>'09</c:v>
                </c:pt>
                <c:pt idx="9">
                  <c:v>'10</c:v>
                </c:pt>
                <c:pt idx="10">
                  <c:v>'11</c:v>
                </c:pt>
                <c:pt idx="11">
                  <c:v>'12</c:v>
                </c:pt>
                <c:pt idx="12">
                  <c:v>'13</c:v>
                </c:pt>
                <c:pt idx="13">
                  <c:v>'14</c:v>
                </c:pt>
                <c:pt idx="14">
                  <c:v>'15</c:v>
                </c:pt>
                <c:pt idx="15">
                  <c:v>'16</c:v>
                </c:pt>
                <c:pt idx="16">
                  <c:v>'17</c:v>
                </c:pt>
                <c:pt idx="17">
                  <c:v>'18</c:v>
                </c:pt>
                <c:pt idx="18">
                  <c:v>'19</c:v>
                </c:pt>
              </c:strCache>
            </c:strRef>
          </c:cat>
          <c:val>
            <c:numRef>
              <c:f>Sheet1!$C$3:$C$21</c:f>
              <c:numCache>
                <c:formatCode>"$"#,##0.00_);[Red]\("$"#,##0.00\)</c:formatCode>
                <c:ptCount val="19"/>
                <c:pt idx="0">
                  <c:v>7.4827430000000001</c:v>
                </c:pt>
                <c:pt idx="1">
                  <c:v>7.881011</c:v>
                </c:pt>
                <c:pt idx="2">
                  <c:v>7.9581649999999993</c:v>
                </c:pt>
                <c:pt idx="3">
                  <c:v>8.6301109999999994</c:v>
                </c:pt>
                <c:pt idx="4">
                  <c:v>8.7685829999999996</c:v>
                </c:pt>
                <c:pt idx="5">
                  <c:v>10.592328</c:v>
                </c:pt>
                <c:pt idx="6">
                  <c:v>10.66506</c:v>
                </c:pt>
                <c:pt idx="7">
                  <c:v>11.869057000000002</c:v>
                </c:pt>
                <c:pt idx="8">
                  <c:v>11.096121</c:v>
                </c:pt>
                <c:pt idx="9">
                  <c:v>12.062328000000001</c:v>
                </c:pt>
                <c:pt idx="10">
                  <c:v>12.530328000000001</c:v>
                </c:pt>
                <c:pt idx="11">
                  <c:v>14.008038000000001</c:v>
                </c:pt>
                <c:pt idx="12">
                  <c:v>13.991952999999999</c:v>
                </c:pt>
                <c:pt idx="13">
                  <c:v>15.059381000000002</c:v>
                </c:pt>
                <c:pt idx="14">
                  <c:v>16.506313999999996</c:v>
                </c:pt>
                <c:pt idx="15">
                  <c:v>14.450245000000001</c:v>
                </c:pt>
                <c:pt idx="16">
                  <c:v>14.582941000000002</c:v>
                </c:pt>
                <c:pt idx="17">
                  <c:v>14.559331</c:v>
                </c:pt>
                <c:pt idx="18">
                  <c:v>14.187619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6A-414B-AEA6-06EF094A1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8582016"/>
        <c:axId val="1708585824"/>
      </c:lineChart>
      <c:catAx>
        <c:axId val="17085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2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Raleway" panose="020B0503030101060003" pitchFamily="34" charset="0"/>
              </a:defRPr>
            </a:pPr>
            <a:endParaRPr lang="en-US"/>
          </a:p>
        </c:txPr>
        <c:crossAx val="1708585824"/>
        <c:crossesAt val="0"/>
        <c:auto val="1"/>
        <c:lblAlgn val="ctr"/>
        <c:lblOffset val="50"/>
        <c:tickLblSkip val="2"/>
        <c:tickMarkSkip val="1"/>
        <c:noMultiLvlLbl val="0"/>
      </c:catAx>
      <c:valAx>
        <c:axId val="1708585824"/>
        <c:scaling>
          <c:orientation val="minMax"/>
          <c:max val="18"/>
          <c:min val="0"/>
        </c:scaling>
        <c:delete val="0"/>
        <c:axPos val="l"/>
        <c:majorGridlines>
          <c:spPr>
            <a:ln w="12978">
              <a:solidFill>
                <a:schemeClr val="tx1"/>
              </a:solidFill>
              <a:prstDash val="solid"/>
            </a:ln>
          </c:spPr>
        </c:majorGridlines>
        <c:numFmt formatCode="\$#,##0" sourceLinked="0"/>
        <c:majorTickMark val="none"/>
        <c:minorTickMark val="none"/>
        <c:tickLblPos val="nextTo"/>
        <c:spPr>
          <a:ln w="324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>
                <a:latin typeface="Raleway" panose="020B0503030101060003" pitchFamily="34" charset="0"/>
              </a:defRPr>
            </a:pPr>
            <a:endParaRPr lang="en-US"/>
          </a:p>
        </c:txPr>
        <c:crossAx val="1708582016"/>
        <c:crosses val="autoZero"/>
        <c:crossBetween val="between"/>
        <c:majorUnit val="2"/>
        <c:minorUnit val="1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8899367692674776"/>
          <c:y val="0.51995341991942634"/>
          <c:w val="0.31100632307325221"/>
          <c:h val="0.17978325396550104"/>
        </c:manualLayout>
      </c:layout>
      <c:overlay val="0"/>
      <c:spPr>
        <a:solidFill>
          <a:schemeClr val="bg1"/>
        </a:solidFill>
        <a:ln w="3245">
          <a:noFill/>
          <a:prstDash val="solid"/>
        </a:ln>
      </c:spPr>
      <c:txPr>
        <a:bodyPr/>
        <a:lstStyle/>
        <a:p>
          <a:pPr>
            <a:defRPr sz="2200">
              <a:latin typeface="Raleway" panose="020B05030301010600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5585012882561"/>
          <c:y val="3.30209719722932E-2"/>
          <c:w val="0.85596703508391747"/>
          <c:h val="0.92184350972229456"/>
        </c:manualLayout>
      </c:layout>
      <c:barChart>
        <c:barDir val="col"/>
        <c:grouping val="clustered"/>
        <c:varyColors val="0"/>
        <c:ser>
          <c:idx val="1"/>
          <c:order val="1"/>
          <c:tx>
            <c:v>Generation from coal (left scale)*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D0-473D-967D-321A116D3AEA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D0-473D-967D-321A116D3AEA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ED0-473D-967D-321A116D3AEA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ED0-473D-967D-321A116D3AEA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ED0-473D-967D-321A116D3AEA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ED0-473D-967D-321A116D3AEA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2ED0-473D-967D-321A116D3AEA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ED0-473D-967D-321A116D3AEA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2ED0-473D-967D-321A116D3AEA}"/>
              </c:ext>
            </c:extLst>
          </c:dPt>
          <c:dPt>
            <c:idx val="2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2ED0-473D-967D-321A116D3AEA}"/>
              </c:ext>
            </c:extLst>
          </c:dPt>
          <c:dPt>
            <c:idx val="2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2ED0-473D-967D-321A116D3AEA}"/>
              </c:ext>
            </c:extLst>
          </c:dPt>
          <c:dPt>
            <c:idx val="2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2ED0-473D-967D-321A116D3AEA}"/>
              </c:ext>
            </c:extLst>
          </c:dPt>
          <c:dPt>
            <c:idx val="3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2ED0-473D-967D-321A116D3AEA}"/>
              </c:ext>
            </c:extLst>
          </c:dPt>
          <c:dPt>
            <c:idx val="37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2ED0-473D-967D-321A116D3AEA}"/>
              </c:ext>
            </c:extLst>
          </c:dPt>
          <c:dPt>
            <c:idx val="38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2ED0-473D-967D-321A116D3AEA}"/>
              </c:ext>
            </c:extLst>
          </c:dPt>
          <c:dPt>
            <c:idx val="39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F-2ED0-473D-967D-321A116D3AEA}"/>
              </c:ext>
            </c:extLst>
          </c:dPt>
          <c:dPt>
            <c:idx val="4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ED0-473D-967D-321A116D3AEA}"/>
              </c:ext>
            </c:extLst>
          </c:dPt>
          <c:dPt>
            <c:idx val="4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3-2ED0-473D-967D-321A116D3AEA}"/>
              </c:ext>
            </c:extLst>
          </c:dPt>
          <c:dPt>
            <c:idx val="4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5-2ED0-473D-967D-321A116D3AEA}"/>
              </c:ext>
            </c:extLst>
          </c:dPt>
          <c:dPt>
            <c:idx val="4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7-2ED0-473D-967D-321A116D3AEA}"/>
              </c:ext>
            </c:extLst>
          </c:dPt>
          <c:dPt>
            <c:idx val="4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9-2ED0-473D-967D-321A116D3AEA}"/>
              </c:ext>
            </c:extLst>
          </c:dPt>
          <c:dPt>
            <c:idx val="4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B-2ED0-473D-967D-321A116D3AEA}"/>
              </c:ext>
            </c:extLst>
          </c:dPt>
          <c:dPt>
            <c:idx val="4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D-2ED0-473D-967D-321A116D3AEA}"/>
              </c:ext>
            </c:extLst>
          </c:dPt>
          <c:dPt>
            <c:idx val="47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F-2ED0-473D-967D-321A116D3AEA}"/>
              </c:ext>
            </c:extLst>
          </c:dPt>
          <c:dPt>
            <c:idx val="6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1-2ED0-473D-967D-321A116D3AEA}"/>
              </c:ext>
            </c:extLst>
          </c:dPt>
          <c:dPt>
            <c:idx val="6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3-2ED0-473D-967D-321A116D3AEA}"/>
              </c:ext>
            </c:extLst>
          </c:dPt>
          <c:dPt>
            <c:idx val="6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5-2ED0-473D-967D-321A116D3AEA}"/>
              </c:ext>
            </c:extLst>
          </c:dPt>
          <c:dPt>
            <c:idx val="6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7-2ED0-473D-967D-321A116D3AEA}"/>
              </c:ext>
            </c:extLst>
          </c:dPt>
          <c:dPt>
            <c:idx val="6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9-2ED0-473D-967D-321A116D3AEA}"/>
              </c:ext>
            </c:extLst>
          </c:dPt>
          <c:dPt>
            <c:idx val="6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B-2ED0-473D-967D-321A116D3AEA}"/>
              </c:ext>
            </c:extLst>
          </c:dPt>
          <c:dPt>
            <c:idx val="6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D-2ED0-473D-967D-321A116D3AEA}"/>
              </c:ext>
            </c:extLst>
          </c:dPt>
          <c:dPt>
            <c:idx val="67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3F-2ED0-473D-967D-321A116D3AEA}"/>
              </c:ext>
            </c:extLst>
          </c:dPt>
          <c:dPt>
            <c:idx val="68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1-2ED0-473D-967D-321A116D3AEA}"/>
              </c:ext>
            </c:extLst>
          </c:dPt>
          <c:dPt>
            <c:idx val="69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3-2ED0-473D-967D-321A116D3AEA}"/>
              </c:ext>
            </c:extLst>
          </c:dPt>
          <c:dPt>
            <c:idx val="7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5-2ED0-473D-967D-321A116D3AEA}"/>
              </c:ext>
            </c:extLst>
          </c:dPt>
          <c:dPt>
            <c:idx val="7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47-2ED0-473D-967D-321A116D3AEA}"/>
              </c:ext>
            </c:extLst>
          </c:dPt>
          <c:val>
            <c:numRef>
              <c:f>Sheet1!$E$3:$E$86</c:f>
              <c:numCache>
                <c:formatCode>0.00</c:formatCode>
                <c:ptCount val="84"/>
                <c:pt idx="0">
                  <c:v>157.09700000000001</c:v>
                </c:pt>
                <c:pt idx="1">
                  <c:v>150.19550000000001</c:v>
                </c:pt>
                <c:pt idx="2">
                  <c:v>145.61133333333336</c:v>
                </c:pt>
                <c:pt idx="3">
                  <c:v>129.67266666666669</c:v>
                </c:pt>
                <c:pt idx="4">
                  <c:v>121.50333333333333</c:v>
                </c:pt>
                <c:pt idx="5">
                  <c:v>121.88133333333333</c:v>
                </c:pt>
                <c:pt idx="6">
                  <c:v>135.33000000000001</c:v>
                </c:pt>
                <c:pt idx="7">
                  <c:v>145.21866666666668</c:v>
                </c:pt>
                <c:pt idx="8">
                  <c:v>141.39633333333333</c:v>
                </c:pt>
                <c:pt idx="9">
                  <c:v>128.61933333333334</c:v>
                </c:pt>
                <c:pt idx="10">
                  <c:v>118.84433333333334</c:v>
                </c:pt>
                <c:pt idx="11">
                  <c:v>118.34766666666667</c:v>
                </c:pt>
                <c:pt idx="12">
                  <c:v>125.39933333333333</c:v>
                </c:pt>
                <c:pt idx="13">
                  <c:v>128.01599999999999</c:v>
                </c:pt>
                <c:pt idx="14">
                  <c:v>122.63866666666667</c:v>
                </c:pt>
                <c:pt idx="15">
                  <c:v>108.15133333333334</c:v>
                </c:pt>
                <c:pt idx="16">
                  <c:v>100.68733333333334</c:v>
                </c:pt>
                <c:pt idx="17">
                  <c:v>106.41566666666667</c:v>
                </c:pt>
                <c:pt idx="18">
                  <c:v>123.11933333333332</c:v>
                </c:pt>
                <c:pt idx="19">
                  <c:v>133.14766666666665</c:v>
                </c:pt>
                <c:pt idx="20">
                  <c:v>130.58533333333332</c:v>
                </c:pt>
                <c:pt idx="21">
                  <c:v>116.47166666666668</c:v>
                </c:pt>
                <c:pt idx="22">
                  <c:v>100.65733333333333</c:v>
                </c:pt>
                <c:pt idx="23">
                  <c:v>91.160333333333327</c:v>
                </c:pt>
                <c:pt idx="24">
                  <c:v>96.727000000000018</c:v>
                </c:pt>
                <c:pt idx="25">
                  <c:v>98.552999999999997</c:v>
                </c:pt>
                <c:pt idx="26">
                  <c:v>92.778999999999996</c:v>
                </c:pt>
                <c:pt idx="27">
                  <c:v>78.997</c:v>
                </c:pt>
                <c:pt idx="28">
                  <c:v>75.326999999999998</c:v>
                </c:pt>
                <c:pt idx="29">
                  <c:v>89.947333333333333</c:v>
                </c:pt>
                <c:pt idx="30">
                  <c:v>111.34833333333331</c:v>
                </c:pt>
                <c:pt idx="31">
                  <c:v>129.32833333333335</c:v>
                </c:pt>
                <c:pt idx="32">
                  <c:v>128.69633333333334</c:v>
                </c:pt>
                <c:pt idx="33">
                  <c:v>116.32233333333333</c:v>
                </c:pt>
                <c:pt idx="34">
                  <c:v>100.09066666666666</c:v>
                </c:pt>
                <c:pt idx="35">
                  <c:v>101.62700000000001</c:v>
                </c:pt>
                <c:pt idx="36">
                  <c:v>107.00666666666666</c:v>
                </c:pt>
                <c:pt idx="37">
                  <c:v>106.96733333333333</c:v>
                </c:pt>
                <c:pt idx="38">
                  <c:v>97.173333333333332</c:v>
                </c:pt>
                <c:pt idx="39">
                  <c:v>85.840666666666664</c:v>
                </c:pt>
                <c:pt idx="40">
                  <c:v>87.825666666666663</c:v>
                </c:pt>
                <c:pt idx="41">
                  <c:v>93.873333333333335</c:v>
                </c:pt>
                <c:pt idx="42">
                  <c:v>109.32733333333333</c:v>
                </c:pt>
                <c:pt idx="43">
                  <c:v>118.23099999999999</c:v>
                </c:pt>
                <c:pt idx="44">
                  <c:v>115.12933333333335</c:v>
                </c:pt>
                <c:pt idx="45">
                  <c:v>102.48866666666667</c:v>
                </c:pt>
                <c:pt idx="46">
                  <c:v>92.988</c:v>
                </c:pt>
                <c:pt idx="47">
                  <c:v>95.769000000000005</c:v>
                </c:pt>
                <c:pt idx="48">
                  <c:v>105.60533333333335</c:v>
                </c:pt>
                <c:pt idx="49">
                  <c:v>102.62666666666667</c:v>
                </c:pt>
                <c:pt idx="50">
                  <c:v>93.986666666666679</c:v>
                </c:pt>
                <c:pt idx="51">
                  <c:v>78.673999999999992</c:v>
                </c:pt>
                <c:pt idx="52">
                  <c:v>79.733000000000004</c:v>
                </c:pt>
                <c:pt idx="53">
                  <c:v>86.692000000000007</c:v>
                </c:pt>
                <c:pt idx="54">
                  <c:v>100.702</c:v>
                </c:pt>
                <c:pt idx="55">
                  <c:v>110.66933333333334</c:v>
                </c:pt>
                <c:pt idx="56">
                  <c:v>109.01633333333332</c:v>
                </c:pt>
                <c:pt idx="57">
                  <c:v>99.645666666666671</c:v>
                </c:pt>
                <c:pt idx="58">
                  <c:v>92.209000000000003</c:v>
                </c:pt>
                <c:pt idx="59">
                  <c:v>92.291999999999987</c:v>
                </c:pt>
                <c:pt idx="60">
                  <c:v>96.873333333333335</c:v>
                </c:pt>
                <c:pt idx="61">
                  <c:v>92.634999999999991</c:v>
                </c:pt>
                <c:pt idx="62">
                  <c:v>86.542666666666662</c:v>
                </c:pt>
                <c:pt idx="63">
                  <c:v>72.876000000000005</c:v>
                </c:pt>
                <c:pt idx="64">
                  <c:v>70.135666666666665</c:v>
                </c:pt>
                <c:pt idx="65">
                  <c:v>70.166999999999987</c:v>
                </c:pt>
                <c:pt idx="66">
                  <c:v>83.824666666666658</c:v>
                </c:pt>
                <c:pt idx="67">
                  <c:v>91.256000000000014</c:v>
                </c:pt>
                <c:pt idx="68">
                  <c:v>93.692000000000007</c:v>
                </c:pt>
                <c:pt idx="69">
                  <c:v>82.308000000000007</c:v>
                </c:pt>
                <c:pt idx="70">
                  <c:v>76.102333333333334</c:v>
                </c:pt>
                <c:pt idx="71">
                  <c:v>71.647666666666666</c:v>
                </c:pt>
                <c:pt idx="72">
                  <c:v>71.094666666666669</c:v>
                </c:pt>
                <c:pt idx="73">
                  <c:v>64.598666666666659</c:v>
                </c:pt>
                <c:pt idx="74">
                  <c:v>57.276000000000003</c:v>
                </c:pt>
                <c:pt idx="75">
                  <c:v>49.078000000000003</c:v>
                </c:pt>
                <c:pt idx="76">
                  <c:v>45.883333333333333</c:v>
                </c:pt>
                <c:pt idx="77">
                  <c:v>50.846333333333327</c:v>
                </c:pt>
                <c:pt idx="78">
                  <c:v>67.208666666666659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2ED0-473D-967D-321A116D3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30915584"/>
        <c:axId val="-930915040"/>
      </c:barChart>
      <c:lineChart>
        <c:grouping val="standard"/>
        <c:varyColors val="0"/>
        <c:ser>
          <c:idx val="0"/>
          <c:order val="0"/>
          <c:tx>
            <c:v>Coal carloads (right scale)**</c:v>
          </c:tx>
          <c:spPr>
            <a:ln w="38100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49-2ED0-473D-967D-321A116D3AEA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4A-2ED0-473D-967D-321A116D3AEA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4B-2ED0-473D-967D-321A116D3AEA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4C-2ED0-473D-967D-321A116D3AEA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4D-2ED0-473D-967D-321A116D3AEA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4E-2ED0-473D-967D-321A116D3AEA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4F-2ED0-473D-967D-321A116D3AEA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50-2ED0-473D-967D-321A116D3AEA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51-2ED0-473D-967D-321A116D3AEA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52-2ED0-473D-967D-321A116D3AEA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53-2ED0-473D-967D-321A116D3AEA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54-2ED0-473D-967D-321A116D3AEA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55-2ED0-473D-967D-321A116D3AEA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56-2ED0-473D-967D-321A116D3AEA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57-2ED0-473D-967D-321A116D3AEA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58-2ED0-473D-967D-321A116D3AEA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59-2ED0-473D-967D-321A116D3AEA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5A-2ED0-473D-967D-321A116D3AEA}"/>
              </c:ext>
            </c:extLst>
          </c:dPt>
          <c:dPt>
            <c:idx val="42"/>
            <c:bubble3D val="0"/>
            <c:extLst>
              <c:ext xmlns:c16="http://schemas.microsoft.com/office/drawing/2014/chart" uri="{C3380CC4-5D6E-409C-BE32-E72D297353CC}">
                <c16:uniqueId val="{0000005B-2ED0-473D-967D-321A116D3AEA}"/>
              </c:ext>
            </c:extLst>
          </c:dPt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5C-2ED0-473D-967D-321A116D3AEA}"/>
              </c:ext>
            </c:extLst>
          </c:dPt>
          <c:dPt>
            <c:idx val="44"/>
            <c:bubble3D val="0"/>
            <c:extLst>
              <c:ext xmlns:c16="http://schemas.microsoft.com/office/drawing/2014/chart" uri="{C3380CC4-5D6E-409C-BE32-E72D297353CC}">
                <c16:uniqueId val="{0000005D-2ED0-473D-967D-321A116D3AEA}"/>
              </c:ext>
            </c:extLst>
          </c:dPt>
          <c:dPt>
            <c:idx val="45"/>
            <c:bubble3D val="0"/>
            <c:extLst>
              <c:ext xmlns:c16="http://schemas.microsoft.com/office/drawing/2014/chart" uri="{C3380CC4-5D6E-409C-BE32-E72D297353CC}">
                <c16:uniqueId val="{0000005E-2ED0-473D-967D-321A116D3AEA}"/>
              </c:ext>
            </c:extLst>
          </c:dPt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5F-2ED0-473D-967D-321A116D3AEA}"/>
              </c:ext>
            </c:extLst>
          </c:dPt>
          <c:dPt>
            <c:idx val="47"/>
            <c:bubble3D val="0"/>
            <c:extLst>
              <c:ext xmlns:c16="http://schemas.microsoft.com/office/drawing/2014/chart" uri="{C3380CC4-5D6E-409C-BE32-E72D297353CC}">
                <c16:uniqueId val="{00000060-2ED0-473D-967D-321A116D3AEA}"/>
              </c:ext>
            </c:extLst>
          </c:dPt>
          <c:dPt>
            <c:idx val="60"/>
            <c:bubble3D val="0"/>
            <c:extLst>
              <c:ext xmlns:c16="http://schemas.microsoft.com/office/drawing/2014/chart" uri="{C3380CC4-5D6E-409C-BE32-E72D297353CC}">
                <c16:uniqueId val="{00000061-2ED0-473D-967D-321A116D3AEA}"/>
              </c:ext>
            </c:extLst>
          </c:dPt>
          <c:dPt>
            <c:idx val="61"/>
            <c:bubble3D val="0"/>
            <c:extLst>
              <c:ext xmlns:c16="http://schemas.microsoft.com/office/drawing/2014/chart" uri="{C3380CC4-5D6E-409C-BE32-E72D297353CC}">
                <c16:uniqueId val="{00000062-2ED0-473D-967D-321A116D3AEA}"/>
              </c:ext>
            </c:extLst>
          </c:dPt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63-2ED0-473D-967D-321A116D3AEA}"/>
              </c:ext>
            </c:extLst>
          </c:dPt>
          <c:dPt>
            <c:idx val="63"/>
            <c:bubble3D val="0"/>
            <c:extLst>
              <c:ext xmlns:c16="http://schemas.microsoft.com/office/drawing/2014/chart" uri="{C3380CC4-5D6E-409C-BE32-E72D297353CC}">
                <c16:uniqueId val="{00000064-2ED0-473D-967D-321A116D3AEA}"/>
              </c:ext>
            </c:extLst>
          </c:dPt>
          <c:dPt>
            <c:idx val="64"/>
            <c:bubble3D val="0"/>
            <c:extLst>
              <c:ext xmlns:c16="http://schemas.microsoft.com/office/drawing/2014/chart" uri="{C3380CC4-5D6E-409C-BE32-E72D297353CC}">
                <c16:uniqueId val="{00000065-2ED0-473D-967D-321A116D3AEA}"/>
              </c:ext>
            </c:extLst>
          </c:dPt>
          <c:dPt>
            <c:idx val="65"/>
            <c:bubble3D val="0"/>
            <c:extLst>
              <c:ext xmlns:c16="http://schemas.microsoft.com/office/drawing/2014/chart" uri="{C3380CC4-5D6E-409C-BE32-E72D297353CC}">
                <c16:uniqueId val="{00000066-2ED0-473D-967D-321A116D3AEA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67-2ED0-473D-967D-321A116D3AEA}"/>
              </c:ext>
            </c:extLst>
          </c:dPt>
          <c:dPt>
            <c:idx val="67"/>
            <c:bubble3D val="0"/>
            <c:extLst>
              <c:ext xmlns:c16="http://schemas.microsoft.com/office/drawing/2014/chart" uri="{C3380CC4-5D6E-409C-BE32-E72D297353CC}">
                <c16:uniqueId val="{00000068-2ED0-473D-967D-321A116D3AEA}"/>
              </c:ext>
            </c:extLst>
          </c:dPt>
          <c:dPt>
            <c:idx val="68"/>
            <c:bubble3D val="0"/>
            <c:extLst>
              <c:ext xmlns:c16="http://schemas.microsoft.com/office/drawing/2014/chart" uri="{C3380CC4-5D6E-409C-BE32-E72D297353CC}">
                <c16:uniqueId val="{00000069-2ED0-473D-967D-321A116D3AEA}"/>
              </c:ext>
            </c:extLst>
          </c:dPt>
          <c:dPt>
            <c:idx val="69"/>
            <c:bubble3D val="0"/>
            <c:extLst>
              <c:ext xmlns:c16="http://schemas.microsoft.com/office/drawing/2014/chart" uri="{C3380CC4-5D6E-409C-BE32-E72D297353CC}">
                <c16:uniqueId val="{0000006A-2ED0-473D-967D-321A116D3AEA}"/>
              </c:ext>
            </c:extLst>
          </c:dPt>
          <c:dPt>
            <c:idx val="70"/>
            <c:bubble3D val="0"/>
            <c:extLst>
              <c:ext xmlns:c16="http://schemas.microsoft.com/office/drawing/2014/chart" uri="{C3380CC4-5D6E-409C-BE32-E72D297353CC}">
                <c16:uniqueId val="{0000006B-2ED0-473D-967D-321A116D3AEA}"/>
              </c:ext>
            </c:extLst>
          </c:dPt>
          <c:dPt>
            <c:idx val="71"/>
            <c:bubble3D val="0"/>
            <c:extLst>
              <c:ext xmlns:c16="http://schemas.microsoft.com/office/drawing/2014/chart" uri="{C3380CC4-5D6E-409C-BE32-E72D297353CC}">
                <c16:uniqueId val="{0000006C-2ED0-473D-967D-321A116D3AEA}"/>
              </c:ext>
            </c:extLst>
          </c:dPt>
          <c:dPt>
            <c:idx val="84"/>
            <c:bubble3D val="0"/>
            <c:extLst>
              <c:ext xmlns:c16="http://schemas.microsoft.com/office/drawing/2014/chart" uri="{C3380CC4-5D6E-409C-BE32-E72D297353CC}">
                <c16:uniqueId val="{0000006D-2ED0-473D-967D-321A116D3AEA}"/>
              </c:ext>
            </c:extLst>
          </c:dPt>
          <c:dPt>
            <c:idx val="85"/>
            <c:bubble3D val="0"/>
            <c:extLst>
              <c:ext xmlns:c16="http://schemas.microsoft.com/office/drawing/2014/chart" uri="{C3380CC4-5D6E-409C-BE32-E72D297353CC}">
                <c16:uniqueId val="{0000006E-2ED0-473D-967D-321A116D3AEA}"/>
              </c:ext>
            </c:extLst>
          </c:dPt>
          <c:dPt>
            <c:idx val="86"/>
            <c:bubble3D val="0"/>
            <c:extLst>
              <c:ext xmlns:c16="http://schemas.microsoft.com/office/drawing/2014/chart" uri="{C3380CC4-5D6E-409C-BE32-E72D297353CC}">
                <c16:uniqueId val="{0000006F-2ED0-473D-967D-321A116D3AEA}"/>
              </c:ext>
            </c:extLst>
          </c:dPt>
          <c:dPt>
            <c:idx val="87"/>
            <c:bubble3D val="0"/>
            <c:extLst>
              <c:ext xmlns:c16="http://schemas.microsoft.com/office/drawing/2014/chart" uri="{C3380CC4-5D6E-409C-BE32-E72D297353CC}">
                <c16:uniqueId val="{00000070-2ED0-473D-967D-321A116D3AEA}"/>
              </c:ext>
            </c:extLst>
          </c:dPt>
          <c:dPt>
            <c:idx val="88"/>
            <c:bubble3D val="0"/>
            <c:extLst>
              <c:ext xmlns:c16="http://schemas.microsoft.com/office/drawing/2014/chart" uri="{C3380CC4-5D6E-409C-BE32-E72D297353CC}">
                <c16:uniqueId val="{00000071-2ED0-473D-967D-321A116D3AEA}"/>
              </c:ext>
            </c:extLst>
          </c:dPt>
          <c:dPt>
            <c:idx val="89"/>
            <c:bubble3D val="0"/>
            <c:extLst>
              <c:ext xmlns:c16="http://schemas.microsoft.com/office/drawing/2014/chart" uri="{C3380CC4-5D6E-409C-BE32-E72D297353CC}">
                <c16:uniqueId val="{00000072-2ED0-473D-967D-321A116D3AEA}"/>
              </c:ext>
            </c:extLst>
          </c:dPt>
          <c:dPt>
            <c:idx val="90"/>
            <c:bubble3D val="0"/>
            <c:extLst>
              <c:ext xmlns:c16="http://schemas.microsoft.com/office/drawing/2014/chart" uri="{C3380CC4-5D6E-409C-BE32-E72D297353CC}">
                <c16:uniqueId val="{00000073-2ED0-473D-967D-321A116D3AEA}"/>
              </c:ext>
            </c:extLst>
          </c:dPt>
          <c:dPt>
            <c:idx val="91"/>
            <c:bubble3D val="0"/>
            <c:extLst>
              <c:ext xmlns:c16="http://schemas.microsoft.com/office/drawing/2014/chart" uri="{C3380CC4-5D6E-409C-BE32-E72D297353CC}">
                <c16:uniqueId val="{00000074-2ED0-473D-967D-321A116D3AEA}"/>
              </c:ext>
            </c:extLst>
          </c:dPt>
          <c:dPt>
            <c:idx val="92"/>
            <c:bubble3D val="0"/>
            <c:extLst>
              <c:ext xmlns:c16="http://schemas.microsoft.com/office/drawing/2014/chart" uri="{C3380CC4-5D6E-409C-BE32-E72D297353CC}">
                <c16:uniqueId val="{00000075-2ED0-473D-967D-321A116D3AEA}"/>
              </c:ext>
            </c:extLst>
          </c:dPt>
          <c:dPt>
            <c:idx val="93"/>
            <c:bubble3D val="0"/>
            <c:extLst>
              <c:ext xmlns:c16="http://schemas.microsoft.com/office/drawing/2014/chart" uri="{C3380CC4-5D6E-409C-BE32-E72D297353CC}">
                <c16:uniqueId val="{00000076-2ED0-473D-967D-321A116D3AEA}"/>
              </c:ext>
            </c:extLst>
          </c:dPt>
          <c:dPt>
            <c:idx val="94"/>
            <c:bubble3D val="0"/>
            <c:extLst>
              <c:ext xmlns:c16="http://schemas.microsoft.com/office/drawing/2014/chart" uri="{C3380CC4-5D6E-409C-BE32-E72D297353CC}">
                <c16:uniqueId val="{00000077-2ED0-473D-967D-321A116D3AEA}"/>
              </c:ext>
            </c:extLst>
          </c:dPt>
          <c:dPt>
            <c:idx val="95"/>
            <c:bubble3D val="0"/>
            <c:extLst>
              <c:ext xmlns:c16="http://schemas.microsoft.com/office/drawing/2014/chart" uri="{C3380CC4-5D6E-409C-BE32-E72D297353CC}">
                <c16:uniqueId val="{00000078-2ED0-473D-967D-321A116D3AEA}"/>
              </c:ext>
            </c:extLst>
          </c:dPt>
          <c:dPt>
            <c:idx val="108"/>
            <c:bubble3D val="0"/>
            <c:extLst>
              <c:ext xmlns:c16="http://schemas.microsoft.com/office/drawing/2014/chart" uri="{C3380CC4-5D6E-409C-BE32-E72D297353CC}">
                <c16:uniqueId val="{00000079-2ED0-473D-967D-321A116D3AEA}"/>
              </c:ext>
            </c:extLst>
          </c:dPt>
          <c:dPt>
            <c:idx val="109"/>
            <c:bubble3D val="0"/>
            <c:extLst>
              <c:ext xmlns:c16="http://schemas.microsoft.com/office/drawing/2014/chart" uri="{C3380CC4-5D6E-409C-BE32-E72D297353CC}">
                <c16:uniqueId val="{0000007A-2ED0-473D-967D-321A116D3AEA}"/>
              </c:ext>
            </c:extLst>
          </c:dPt>
          <c:dPt>
            <c:idx val="110"/>
            <c:bubble3D val="0"/>
            <c:extLst>
              <c:ext xmlns:c16="http://schemas.microsoft.com/office/drawing/2014/chart" uri="{C3380CC4-5D6E-409C-BE32-E72D297353CC}">
                <c16:uniqueId val="{0000007B-2ED0-473D-967D-321A116D3AEA}"/>
              </c:ext>
            </c:extLst>
          </c:dPt>
          <c:dPt>
            <c:idx val="111"/>
            <c:bubble3D val="0"/>
            <c:extLst>
              <c:ext xmlns:c16="http://schemas.microsoft.com/office/drawing/2014/chart" uri="{C3380CC4-5D6E-409C-BE32-E72D297353CC}">
                <c16:uniqueId val="{0000007C-2ED0-473D-967D-321A116D3AEA}"/>
              </c:ext>
            </c:extLst>
          </c:dPt>
          <c:dPt>
            <c:idx val="112"/>
            <c:bubble3D val="0"/>
            <c:extLst>
              <c:ext xmlns:c16="http://schemas.microsoft.com/office/drawing/2014/chart" uri="{C3380CC4-5D6E-409C-BE32-E72D297353CC}">
                <c16:uniqueId val="{0000007D-2ED0-473D-967D-321A116D3AEA}"/>
              </c:ext>
            </c:extLst>
          </c:dPt>
          <c:dPt>
            <c:idx val="113"/>
            <c:bubble3D val="0"/>
            <c:extLst>
              <c:ext xmlns:c16="http://schemas.microsoft.com/office/drawing/2014/chart" uri="{C3380CC4-5D6E-409C-BE32-E72D297353CC}">
                <c16:uniqueId val="{0000007E-2ED0-473D-967D-321A116D3AEA}"/>
              </c:ext>
            </c:extLst>
          </c:dPt>
          <c:dPt>
            <c:idx val="114"/>
            <c:bubble3D val="0"/>
            <c:extLst>
              <c:ext xmlns:c16="http://schemas.microsoft.com/office/drawing/2014/chart" uri="{C3380CC4-5D6E-409C-BE32-E72D297353CC}">
                <c16:uniqueId val="{0000007F-2ED0-473D-967D-321A116D3AEA}"/>
              </c:ext>
            </c:extLst>
          </c:dPt>
          <c:dPt>
            <c:idx val="115"/>
            <c:bubble3D val="0"/>
            <c:extLst>
              <c:ext xmlns:c16="http://schemas.microsoft.com/office/drawing/2014/chart" uri="{C3380CC4-5D6E-409C-BE32-E72D297353CC}">
                <c16:uniqueId val="{00000080-2ED0-473D-967D-321A116D3AEA}"/>
              </c:ext>
            </c:extLst>
          </c:dPt>
          <c:dPt>
            <c:idx val="116"/>
            <c:bubble3D val="0"/>
            <c:extLst>
              <c:ext xmlns:c16="http://schemas.microsoft.com/office/drawing/2014/chart" uri="{C3380CC4-5D6E-409C-BE32-E72D297353CC}">
                <c16:uniqueId val="{00000081-2ED0-473D-967D-321A116D3AEA}"/>
              </c:ext>
            </c:extLst>
          </c:dPt>
          <c:dPt>
            <c:idx val="117"/>
            <c:bubble3D val="0"/>
            <c:extLst>
              <c:ext xmlns:c16="http://schemas.microsoft.com/office/drawing/2014/chart" uri="{C3380CC4-5D6E-409C-BE32-E72D297353CC}">
                <c16:uniqueId val="{00000082-2ED0-473D-967D-321A116D3AEA}"/>
              </c:ext>
            </c:extLst>
          </c:dPt>
          <c:dPt>
            <c:idx val="118"/>
            <c:bubble3D val="0"/>
            <c:extLst>
              <c:ext xmlns:c16="http://schemas.microsoft.com/office/drawing/2014/chart" uri="{C3380CC4-5D6E-409C-BE32-E72D297353CC}">
                <c16:uniqueId val="{00000083-2ED0-473D-967D-321A116D3AEA}"/>
              </c:ext>
            </c:extLst>
          </c:dPt>
          <c:dPt>
            <c:idx val="119"/>
            <c:bubble3D val="0"/>
            <c:extLst>
              <c:ext xmlns:c16="http://schemas.microsoft.com/office/drawing/2014/chart" uri="{C3380CC4-5D6E-409C-BE32-E72D297353CC}">
                <c16:uniqueId val="{00000084-2ED0-473D-967D-321A116D3AEA}"/>
              </c:ext>
            </c:extLst>
          </c:dPt>
          <c:cat>
            <c:strRef>
              <c:f>Sheet1!$A$3:$A$38</c:f>
              <c:strCache>
                <c:ptCount val="36"/>
                <c:pt idx="0">
                  <c:v>Jan 14</c:v>
                </c:pt>
                <c:pt idx="1">
                  <c:v>Feb 14</c:v>
                </c:pt>
                <c:pt idx="2">
                  <c:v>Mar 14</c:v>
                </c:pt>
                <c:pt idx="3">
                  <c:v>Apr 14</c:v>
                </c:pt>
                <c:pt idx="4">
                  <c:v>May 14</c:v>
                </c:pt>
                <c:pt idx="5">
                  <c:v>Jun 14</c:v>
                </c:pt>
                <c:pt idx="6">
                  <c:v>Jul 14</c:v>
                </c:pt>
                <c:pt idx="7">
                  <c:v>Aug 14</c:v>
                </c:pt>
                <c:pt idx="8">
                  <c:v>Sep 14</c:v>
                </c:pt>
                <c:pt idx="9">
                  <c:v>Oct 14</c:v>
                </c:pt>
                <c:pt idx="10">
                  <c:v>Nov 14</c:v>
                </c:pt>
                <c:pt idx="11">
                  <c:v>Dec 14</c:v>
                </c:pt>
                <c:pt idx="12">
                  <c:v>Jan 15</c:v>
                </c:pt>
                <c:pt idx="13">
                  <c:v>Feb 15</c:v>
                </c:pt>
                <c:pt idx="14">
                  <c:v>Mar 15</c:v>
                </c:pt>
                <c:pt idx="15">
                  <c:v>Apr 15</c:v>
                </c:pt>
                <c:pt idx="16">
                  <c:v>May 15</c:v>
                </c:pt>
                <c:pt idx="17">
                  <c:v>Jun 15</c:v>
                </c:pt>
                <c:pt idx="18">
                  <c:v>Jul 15</c:v>
                </c:pt>
                <c:pt idx="19">
                  <c:v>Aug 15</c:v>
                </c:pt>
                <c:pt idx="20">
                  <c:v>Sep 15</c:v>
                </c:pt>
                <c:pt idx="21">
                  <c:v>Oct 15</c:v>
                </c:pt>
                <c:pt idx="22">
                  <c:v>Nov 15</c:v>
                </c:pt>
                <c:pt idx="23">
                  <c:v>Dec 15</c:v>
                </c:pt>
                <c:pt idx="24">
                  <c:v>Jan '16</c:v>
                </c:pt>
                <c:pt idx="25">
                  <c:v>Feb '16</c:v>
                </c:pt>
                <c:pt idx="26">
                  <c:v>Mar '16</c:v>
                </c:pt>
                <c:pt idx="27">
                  <c:v>Apr '16</c:v>
                </c:pt>
                <c:pt idx="28">
                  <c:v>May '16</c:v>
                </c:pt>
                <c:pt idx="29">
                  <c:v>Jun '16</c:v>
                </c:pt>
                <c:pt idx="30">
                  <c:v>Jul '16</c:v>
                </c:pt>
                <c:pt idx="31">
                  <c:v>Aug '16</c:v>
                </c:pt>
                <c:pt idx="32">
                  <c:v>Sep '16</c:v>
                </c:pt>
                <c:pt idx="33">
                  <c:v>Oct '16</c:v>
                </c:pt>
                <c:pt idx="34">
                  <c:v>Nov '16</c:v>
                </c:pt>
                <c:pt idx="35">
                  <c:v>Dec '16</c:v>
                </c:pt>
              </c:strCache>
            </c:strRef>
          </c:cat>
          <c:val>
            <c:numRef>
              <c:f>Sheet1!$B$3:$B$86</c:f>
              <c:numCache>
                <c:formatCode>#,##0</c:formatCode>
                <c:ptCount val="84"/>
                <c:pt idx="0">
                  <c:v>107394.6</c:v>
                </c:pt>
                <c:pt idx="1">
                  <c:v>107888.425</c:v>
                </c:pt>
                <c:pt idx="2">
                  <c:v>109705.53333333333</c:v>
                </c:pt>
                <c:pt idx="3">
                  <c:v>111952.46666666667</c:v>
                </c:pt>
                <c:pt idx="4">
                  <c:v>113089.05</c:v>
                </c:pt>
                <c:pt idx="5">
                  <c:v>112030.88333333335</c:v>
                </c:pt>
                <c:pt idx="6">
                  <c:v>110940.61666666665</c:v>
                </c:pt>
                <c:pt idx="7">
                  <c:v>112169.11666666665</c:v>
                </c:pt>
                <c:pt idx="8">
                  <c:v>113547.78333333333</c:v>
                </c:pt>
                <c:pt idx="9">
                  <c:v>113851.25</c:v>
                </c:pt>
                <c:pt idx="10">
                  <c:v>112713.5</c:v>
                </c:pt>
                <c:pt idx="11">
                  <c:v>112343.55</c:v>
                </c:pt>
                <c:pt idx="12">
                  <c:v>112803.71666666667</c:v>
                </c:pt>
                <c:pt idx="13">
                  <c:v>109806.46666666667</c:v>
                </c:pt>
                <c:pt idx="14">
                  <c:v>107239.33333333333</c:v>
                </c:pt>
                <c:pt idx="15">
                  <c:v>103343.03333333333</c:v>
                </c:pt>
                <c:pt idx="16">
                  <c:v>99736.45</c:v>
                </c:pt>
                <c:pt idx="17">
                  <c:v>94873.2</c:v>
                </c:pt>
                <c:pt idx="18">
                  <c:v>93391.666666666672</c:v>
                </c:pt>
                <c:pt idx="19">
                  <c:v>98344.5</c:v>
                </c:pt>
                <c:pt idx="20">
                  <c:v>102631.28333333333</c:v>
                </c:pt>
                <c:pt idx="21">
                  <c:v>102889.11666666665</c:v>
                </c:pt>
                <c:pt idx="22">
                  <c:v>97984.866666666654</c:v>
                </c:pt>
                <c:pt idx="23">
                  <c:v>90603</c:v>
                </c:pt>
                <c:pt idx="24">
                  <c:v>83167.25</c:v>
                </c:pt>
                <c:pt idx="25">
                  <c:v>77342.75</c:v>
                </c:pt>
                <c:pt idx="26">
                  <c:v>72550.616666666669</c:v>
                </c:pt>
                <c:pt idx="27">
                  <c:v>67753.53333333334</c:v>
                </c:pt>
                <c:pt idx="28">
                  <c:v>64419.283333333333</c:v>
                </c:pt>
                <c:pt idx="29">
                  <c:v>66932.816666666666</c:v>
                </c:pt>
                <c:pt idx="30">
                  <c:v>74160.150000000009</c:v>
                </c:pt>
                <c:pt idx="31">
                  <c:v>82511.666666666672</c:v>
                </c:pt>
                <c:pt idx="32">
                  <c:v>87330.683333333334</c:v>
                </c:pt>
                <c:pt idx="33">
                  <c:v>89861.433333333334</c:v>
                </c:pt>
                <c:pt idx="34">
                  <c:v>90072.7</c:v>
                </c:pt>
                <c:pt idx="35">
                  <c:v>87717.283333333326</c:v>
                </c:pt>
                <c:pt idx="36">
                  <c:v>85721.03333333334</c:v>
                </c:pt>
                <c:pt idx="37">
                  <c:v>85310.75</c:v>
                </c:pt>
                <c:pt idx="38">
                  <c:v>84589.483333333337</c:v>
                </c:pt>
                <c:pt idx="39">
                  <c:v>82253.233333333337</c:v>
                </c:pt>
                <c:pt idx="40">
                  <c:v>78574.583333333328</c:v>
                </c:pt>
                <c:pt idx="41">
                  <c:v>80765.349999999991</c:v>
                </c:pt>
                <c:pt idx="42">
                  <c:v>83641.766666666663</c:v>
                </c:pt>
                <c:pt idx="43">
                  <c:v>89261.233333333337</c:v>
                </c:pt>
                <c:pt idx="44">
                  <c:v>89895.483333333337</c:v>
                </c:pt>
                <c:pt idx="45">
                  <c:v>89871.483333333337</c:v>
                </c:pt>
                <c:pt idx="46">
                  <c:v>86848.28333333334</c:v>
                </c:pt>
                <c:pt idx="47">
                  <c:v>84842.366666666669</c:v>
                </c:pt>
                <c:pt idx="48">
                  <c:v>83196.966666666674</c:v>
                </c:pt>
                <c:pt idx="49">
                  <c:v>83183.099999999991</c:v>
                </c:pt>
                <c:pt idx="50">
                  <c:v>84016.683333333334</c:v>
                </c:pt>
                <c:pt idx="51">
                  <c:v>83390.666666666672</c:v>
                </c:pt>
                <c:pt idx="52">
                  <c:v>81273.266666666663</c:v>
                </c:pt>
                <c:pt idx="53">
                  <c:v>81015.266666666663</c:v>
                </c:pt>
                <c:pt idx="54">
                  <c:v>82552.516666666663</c:v>
                </c:pt>
                <c:pt idx="55">
                  <c:v>86664.116666666669</c:v>
                </c:pt>
                <c:pt idx="56">
                  <c:v>87642.95</c:v>
                </c:pt>
                <c:pt idx="57">
                  <c:v>88889.316666666666</c:v>
                </c:pt>
                <c:pt idx="58">
                  <c:v>86608.7</c:v>
                </c:pt>
                <c:pt idx="59">
                  <c:v>86078.116666666669</c:v>
                </c:pt>
                <c:pt idx="60">
                  <c:v>83883.183333333334</c:v>
                </c:pt>
                <c:pt idx="61">
                  <c:v>82264.516666666663</c:v>
                </c:pt>
                <c:pt idx="62">
                  <c:v>76660.183333333334</c:v>
                </c:pt>
                <c:pt idx="63">
                  <c:v>76543.166666666672</c:v>
                </c:pt>
                <c:pt idx="64">
                  <c:v>76226.983333333337</c:v>
                </c:pt>
                <c:pt idx="65">
                  <c:v>78873.983333333337</c:v>
                </c:pt>
                <c:pt idx="66">
                  <c:v>77647.933333333334</c:v>
                </c:pt>
                <c:pt idx="67">
                  <c:v>78741.7</c:v>
                </c:pt>
                <c:pt idx="68">
                  <c:v>79699.53333333334</c:v>
                </c:pt>
                <c:pt idx="69">
                  <c:v>78867.266666666663</c:v>
                </c:pt>
                <c:pt idx="70">
                  <c:v>75590.099999999991</c:v>
                </c:pt>
                <c:pt idx="71">
                  <c:v>72178.599999999991</c:v>
                </c:pt>
                <c:pt idx="72">
                  <c:v>70628.46666666666</c:v>
                </c:pt>
                <c:pt idx="73">
                  <c:v>67480.55</c:v>
                </c:pt>
                <c:pt idx="74">
                  <c:v>63652.966666666667</c:v>
                </c:pt>
                <c:pt idx="75">
                  <c:v>57239.433333333327</c:v>
                </c:pt>
                <c:pt idx="76">
                  <c:v>51534.85</c:v>
                </c:pt>
                <c:pt idx="77">
                  <c:v>49101.433333333327</c:v>
                </c:pt>
                <c:pt idx="78">
                  <c:v>50549.033333333333</c:v>
                </c:pt>
                <c:pt idx="79">
                  <c:v>55577.366666666669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5-2ED0-473D-967D-321A116D3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61581024"/>
        <c:axId val="-930914496"/>
      </c:lineChart>
      <c:catAx>
        <c:axId val="-930915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930915040"/>
        <c:crossesAt val="0"/>
        <c:auto val="1"/>
        <c:lblAlgn val="ctr"/>
        <c:lblOffset val="100"/>
        <c:noMultiLvlLbl val="0"/>
      </c:catAx>
      <c:valAx>
        <c:axId val="-930915040"/>
        <c:scaling>
          <c:orientation val="minMax"/>
          <c:max val="16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2400" b="1"/>
            </a:pPr>
            <a:endParaRPr lang="en-US"/>
          </a:p>
        </c:txPr>
        <c:crossAx val="-930915584"/>
        <c:crosses val="autoZero"/>
        <c:crossBetween val="between"/>
      </c:valAx>
      <c:valAx>
        <c:axId val="-930914496"/>
        <c:scaling>
          <c:orientation val="minMax"/>
          <c:max val="160000"/>
          <c:min val="0"/>
        </c:scaling>
        <c:delete val="0"/>
        <c:axPos val="r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-1261581024"/>
        <c:crosses val="max"/>
        <c:crossBetween val="between"/>
      </c:valAx>
      <c:catAx>
        <c:axId val="-1261581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930914496"/>
        <c:crosses val="autoZero"/>
        <c:auto val="1"/>
        <c:lblAlgn val="ctr"/>
        <c:lblOffset val="100"/>
        <c:noMultiLvlLbl val="0"/>
      </c:cat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8794586708492272"/>
          <c:y val="0.64976525657001138"/>
          <c:w val="0.47324744605171343"/>
          <c:h val="0.18966087162083653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0.15376</cdr:x>
      <cdr:y>0.84524</cdr:y>
    </cdr:from>
    <cdr:to>
      <cdr:x>1</cdr:x>
      <cdr:y>0.9398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23980" y="4131636"/>
          <a:ext cx="7286619" cy="46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2400" b="1" dirty="0">
              <a:solidFill>
                <a:srgbClr val="144059"/>
              </a:solidFill>
              <a:latin typeface="+mn-lt"/>
              <a:cs typeface="Arial" pitchFamily="34" charset="0"/>
            </a:rPr>
            <a:t>   ‘12     ‘13      ’14      ‘15     ‘16     ‘17     ‘18     ’19     ‘20 </a:t>
          </a:r>
        </a:p>
      </cdr:txBody>
    </cdr:sp>
  </cdr:relSizeAnchor>
  <cdr:relSizeAnchor xmlns:cdr="http://schemas.openxmlformats.org/drawingml/2006/chartDrawing">
    <cdr:from>
      <cdr:x>1</cdr:x>
      <cdr:y>0.22676</cdr:y>
    </cdr:from>
    <cdr:to>
      <cdr:x>1</cdr:x>
      <cdr:y>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34FDCC5B-FA13-467D-A7B2-0F1240553C9D}"/>
            </a:ext>
          </a:extLst>
        </cdr:cNvPr>
        <cdr:cNvCxnSpPr/>
      </cdr:nvCxnSpPr>
      <cdr:spPr bwMode="auto">
        <a:xfrm xmlns:a="http://schemas.openxmlformats.org/drawingml/2006/main" flipV="1">
          <a:off x="8947150" y="1913095"/>
          <a:ext cx="0" cy="36576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lg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0.25664</cdr:x>
      <cdr:y>0.06134</cdr:y>
    </cdr:from>
    <cdr:to>
      <cdr:x>0.25664</cdr:x>
      <cdr:y>0.83458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F9A465FC-08B8-4A7E-AFD4-5C2CE356FD3A}"/>
            </a:ext>
          </a:extLst>
        </cdr:cNvPr>
        <cdr:cNvCxnSpPr/>
      </cdr:nvCxnSpPr>
      <cdr:spPr bwMode="auto">
        <a:xfrm xmlns:a="http://schemas.openxmlformats.org/drawingml/2006/main" flipV="1">
          <a:off x="2209800" y="299834"/>
          <a:ext cx="0" cy="377969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lg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0.15376</cdr:x>
      <cdr:y>0.84524</cdr:y>
    </cdr:from>
    <cdr:to>
      <cdr:x>1</cdr:x>
      <cdr:y>0.9398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23980" y="4131636"/>
          <a:ext cx="7286619" cy="462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2400" b="1" dirty="0">
              <a:solidFill>
                <a:srgbClr val="144059"/>
              </a:solidFill>
              <a:latin typeface="+mn-lt"/>
              <a:cs typeface="Arial" pitchFamily="34" charset="0"/>
            </a:rPr>
            <a:t>   ‘12     ‘13      ’14      ‘15     ‘16     ‘17     ‘18      ’19     ‘20 </a:t>
          </a:r>
        </a:p>
      </cdr:txBody>
    </cdr:sp>
  </cdr:relSizeAnchor>
  <cdr:relSizeAnchor xmlns:cdr="http://schemas.openxmlformats.org/drawingml/2006/chartDrawing">
    <cdr:from>
      <cdr:x>1</cdr:x>
      <cdr:y>0.22676</cdr:y>
    </cdr:from>
    <cdr:to>
      <cdr:x>1</cdr:x>
      <cdr:y>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34FDCC5B-FA13-467D-A7B2-0F1240553C9D}"/>
            </a:ext>
          </a:extLst>
        </cdr:cNvPr>
        <cdr:cNvCxnSpPr/>
      </cdr:nvCxnSpPr>
      <cdr:spPr bwMode="auto">
        <a:xfrm xmlns:a="http://schemas.openxmlformats.org/drawingml/2006/main" flipV="1">
          <a:off x="8947150" y="1913095"/>
          <a:ext cx="0" cy="36576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lg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0.25664</cdr:x>
      <cdr:y>0.06134</cdr:y>
    </cdr:from>
    <cdr:to>
      <cdr:x>0.25664</cdr:x>
      <cdr:y>0.83458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F9A465FC-08B8-4A7E-AFD4-5C2CE356FD3A}"/>
            </a:ext>
          </a:extLst>
        </cdr:cNvPr>
        <cdr:cNvCxnSpPr/>
      </cdr:nvCxnSpPr>
      <cdr:spPr bwMode="auto">
        <a:xfrm xmlns:a="http://schemas.openxmlformats.org/drawingml/2006/main" flipV="1">
          <a:off x="2209800" y="299834"/>
          <a:ext cx="0" cy="377969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lg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787" cy="4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159" y="0"/>
            <a:ext cx="3027787" cy="4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5501"/>
            <a:ext cx="3027787" cy="45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159" y="8805501"/>
            <a:ext cx="3027787" cy="45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D3383B-9A9E-4391-B912-BCFFBFB72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8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solidFill>
                  <a:schemeClr val="tx1"/>
                </a:solidFill>
                <a:latin typeface="Times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50963" y="4997450"/>
            <a:ext cx="4249737" cy="318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2545" y="594604"/>
            <a:ext cx="5095112" cy="41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7"/>
            <a:ext cx="3011699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solidFill>
                  <a:schemeClr val="tx1"/>
                </a:solidFill>
                <a:latin typeface="Times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3957"/>
            <a:ext cx="3011699" cy="4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" pitchFamily="28" charset="0"/>
              </a:defRPr>
            </a:lvl1pPr>
          </a:lstStyle>
          <a:p>
            <a:pPr>
              <a:defRPr/>
            </a:pPr>
            <a:fld id="{82633938-D1B2-4DB2-A425-49FB8FF2E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03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189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6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90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73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594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693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099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717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35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3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CF1E71-05D1-4E5E-902B-0F8709AC52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4150" y="5588000"/>
            <a:ext cx="4419600" cy="33147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ABC6D-4B89-4AF4-981A-1F4DA887C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5430838"/>
            <a:ext cx="4416425" cy="3313112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5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09650-6663-466B-8134-6CCFFDF97B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5192713"/>
            <a:ext cx="4408487" cy="3306762"/>
          </a:xfrm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DF31CA1-5292-4BB7-9BC2-4C5106646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36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09650-6663-466B-8134-6CCFFDF97B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5192713"/>
            <a:ext cx="4408487" cy="3306762"/>
          </a:xfrm>
          <a:ln/>
        </p:spPr>
      </p:sp>
    </p:spTree>
    <p:extLst>
      <p:ext uri="{BB962C8B-B14F-4D97-AF65-F5344CB8AC3E}">
        <p14:creationId xmlns:p14="http://schemas.microsoft.com/office/powerpoint/2010/main" val="138303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09650-6663-466B-8134-6CCFFDF97B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5192713"/>
            <a:ext cx="4408487" cy="3306762"/>
          </a:xfrm>
          <a:ln/>
        </p:spPr>
      </p:sp>
    </p:spTree>
    <p:extLst>
      <p:ext uri="{BB962C8B-B14F-4D97-AF65-F5344CB8AC3E}">
        <p14:creationId xmlns:p14="http://schemas.microsoft.com/office/powerpoint/2010/main" val="2751177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09650-6663-466B-8134-6CCFFDF97B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5192713"/>
            <a:ext cx="4408487" cy="3306762"/>
          </a:xfrm>
          <a:ln/>
        </p:spPr>
      </p:sp>
    </p:spTree>
    <p:extLst>
      <p:ext uri="{BB962C8B-B14F-4D97-AF65-F5344CB8AC3E}">
        <p14:creationId xmlns:p14="http://schemas.microsoft.com/office/powerpoint/2010/main" val="285575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602">
              <a:defRPr sz="2900" b="1">
                <a:solidFill>
                  <a:srgbClr val="FF6600"/>
                </a:solidFill>
                <a:latin typeface="Arial" charset="0"/>
              </a:defRPr>
            </a:lvl1pPr>
            <a:lvl2pPr marL="773560" indent="-297523" defTabSz="968602">
              <a:defRPr sz="2900" b="1">
                <a:solidFill>
                  <a:srgbClr val="FF6600"/>
                </a:solidFill>
                <a:latin typeface="Arial" charset="0"/>
              </a:defRPr>
            </a:lvl2pPr>
            <a:lvl3pPr marL="1190092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3pPr>
            <a:lvl4pPr marL="1666128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4pPr>
            <a:lvl5pPr marL="2142165" indent="-238018" defTabSz="968602">
              <a:defRPr sz="2900" b="1">
                <a:solidFill>
                  <a:srgbClr val="FF6600"/>
                </a:solidFill>
                <a:latin typeface="Arial" charset="0"/>
              </a:defRPr>
            </a:lvl5pPr>
            <a:lvl6pPr marL="2618202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6pPr>
            <a:lvl7pPr marL="3094238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7pPr>
            <a:lvl8pPr marL="3570275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8pPr>
            <a:lvl9pPr marL="4046311" indent="-238018" defTabSz="968602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68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09650-6663-466B-8134-6CCFFDF97B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8" charset="0"/>
                <a:ea typeface="+mn-ea"/>
                <a:cs typeface="+mn-cs"/>
              </a:rPr>
              <a:pPr marL="0" marR="0" lvl="0" indent="0" algn="r" defTabSz="96860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8" charset="0"/>
              <a:ea typeface="+mn-ea"/>
              <a:cs typeface="+mn-cs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5192713"/>
            <a:ext cx="4408487" cy="3306762"/>
          </a:xfrm>
          <a:ln/>
        </p:spPr>
      </p:sp>
    </p:spTree>
    <p:extLst>
      <p:ext uri="{BB962C8B-B14F-4D97-AF65-F5344CB8AC3E}">
        <p14:creationId xmlns:p14="http://schemas.microsoft.com/office/powerpoint/2010/main" val="341983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23" t="945" r="17545"/>
          <a:stretch/>
        </p:blipFill>
        <p:spPr>
          <a:xfrm>
            <a:off x="-1752600" y="-23864"/>
            <a:ext cx="5981700" cy="6893513"/>
          </a:xfrm>
          <a:prstGeom prst="parallelogram">
            <a:avLst>
              <a:gd name="adj" fmla="val 14779"/>
            </a:avLst>
          </a:prstGeom>
        </p:spPr>
      </p:pic>
      <p:sp>
        <p:nvSpPr>
          <p:cNvPr id="9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13" name="Rectangle 1"/>
          <p:cNvSpPr/>
          <p:nvPr userDrawn="1"/>
        </p:nvSpPr>
        <p:spPr>
          <a:xfrm>
            <a:off x="-57150" y="-152400"/>
            <a:ext cx="3421084" cy="7022049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2212">
                <a:moveTo>
                  <a:pt x="45698" y="10387"/>
                </a:moveTo>
                <a:lnTo>
                  <a:pt x="7247779" y="0"/>
                </a:lnTo>
                <a:lnTo>
                  <a:pt x="5754468" y="5112212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44059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5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>
              <a:lnSpc>
                <a:spcPct val="90000"/>
              </a:lnSpc>
              <a:defRPr sz="3600" b="1">
                <a:solidFill>
                  <a:srgbClr val="005480"/>
                </a:solidFill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 b="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52ED47B-6F34-4E62-BCB1-127BB4889F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8361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(2 Colum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238125"/>
            <a:ext cx="796925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76400"/>
            <a:ext cx="3886200" cy="4267200"/>
          </a:xfrm>
        </p:spPr>
        <p:txBody>
          <a:bodyPr/>
          <a:lstStyle>
            <a:lvl1pPr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rgbClr val="207FB3"/>
                </a:solidFill>
                <a:latin typeface="Raleway" panose="020B0503030101060003" pitchFamily="34" charset="0"/>
              </a:defRPr>
            </a:lvl1pPr>
            <a:lvl2pPr marL="800080" indent="-342891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latin typeface="Raleway" panose="020B0503030101060003" pitchFamily="34" charset="0"/>
              </a:defRPr>
            </a:lvl2pPr>
            <a:lvl3pPr marL="1142971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latin typeface="Raleway" panose="020B0503030101060003" pitchFamily="34" charset="0"/>
              </a:defRPr>
            </a:lvl3pPr>
            <a:lvl4pPr marL="1600160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4pPr>
            <a:lvl5pPr marL="2057349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76800" y="1695450"/>
            <a:ext cx="3962400" cy="4267200"/>
          </a:xfrm>
        </p:spPr>
        <p:txBody>
          <a:bodyPr/>
          <a:lstStyle>
            <a:lvl1pPr>
              <a:defRPr>
                <a:solidFill>
                  <a:srgbClr val="207FB3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 marL="1142971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3pPr>
            <a:lvl4pPr marL="1600160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4pPr>
            <a:lvl5pPr marL="2057349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Tap icon to insert media</a:t>
            </a:r>
          </a:p>
        </p:txBody>
      </p:sp>
      <p:sp>
        <p:nvSpPr>
          <p:cNvPr id="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6084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edia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1350" y="238125"/>
            <a:ext cx="774065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25475" y="5291935"/>
            <a:ext cx="7772400" cy="674687"/>
          </a:xfrm>
        </p:spPr>
        <p:txBody>
          <a:bodyPr anchor="ctr"/>
          <a:lstStyle>
            <a:lvl1pPr marL="0" indent="0">
              <a:buNone/>
              <a:defRPr sz="1600">
                <a:solidFill>
                  <a:srgbClr val="81A131"/>
                </a:solidFill>
              </a:defRPr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41350" y="1524000"/>
            <a:ext cx="7816850" cy="3505200"/>
          </a:xfrm>
        </p:spPr>
        <p:txBody>
          <a:bodyPr/>
          <a:lstStyle>
            <a:lvl1pPr marL="0" indent="0">
              <a:buNone/>
              <a:defRPr>
                <a:solidFill>
                  <a:srgbClr val="207FB3"/>
                </a:solidFill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 marL="1142971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3pPr>
            <a:lvl4pPr marL="1600160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4pPr>
            <a:lvl5pPr marL="2057349" indent="-228594">
              <a:buClrTx/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Tap icon to insert media</a:t>
            </a:r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99746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641350" y="238125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r>
              <a:rPr lang="en-US" sz="2800" kern="0"/>
              <a:t>Click to edit Master title style</a:t>
            </a:r>
            <a:endParaRPr lang="en-US" sz="2800" kern="0" dirty="0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1435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36DF5C4C-FD19-4956-BF5F-D0E4D8C88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6248399"/>
            <a:ext cx="1895612" cy="4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19839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E4A4DFC-BE99-4ADD-BAC6-39536C713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1981200" cy="4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2642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BBBE62CE-2051-4E91-9188-E055F24F4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1981200" cy="4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08192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07F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482C0CD-BC76-4FBD-9644-A5D5F9927F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248400"/>
            <a:ext cx="1981200" cy="4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9534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315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47800" y="1676400"/>
            <a:ext cx="7162800" cy="2514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ASSOCIATION OF AMERICAN RAILROADS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EC58AD-65AC-46BA-AF2F-DE27B8A2D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1486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315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47800" y="1676400"/>
            <a:ext cx="7162800" cy="2514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ASSOCIATION OF AMERICAN RAILROADS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9432C27-4BF3-4D37-9A4D-DEE2112D1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64608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47800" y="533400"/>
            <a:ext cx="7315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ASSOCIATION OF AMERICAN RAILROADS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2FA790-952D-4E3F-B654-37B466D07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9415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092"/>
          <a:stretch/>
        </p:blipFill>
        <p:spPr>
          <a:xfrm>
            <a:off x="-1466850" y="-1"/>
            <a:ext cx="7334250" cy="6869649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-114300" y="-152400"/>
            <a:ext cx="3486150" cy="7022049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2212">
                <a:moveTo>
                  <a:pt x="45698" y="10387"/>
                </a:moveTo>
                <a:lnTo>
                  <a:pt x="7247779" y="0"/>
                </a:lnTo>
                <a:lnTo>
                  <a:pt x="5754468" y="5112212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C5B7E">
              <a:alpha val="6549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DA2F397-FEB9-49BC-8752-78289908B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  <p:sp>
        <p:nvSpPr>
          <p:cNvPr id="12" name="Rectangle 35">
            <a:extLst>
              <a:ext uri="{FF2B5EF4-FFF2-40B4-BE49-F238E27FC236}">
                <a16:creationId xmlns:a16="http://schemas.microsoft.com/office/drawing/2014/main" id="{A0520DCB-BEB3-45F8-8970-B0A302CFEA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18005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3BF8-564D-4A33-9498-36BBEF4CFC1E}" type="datetimeFigureOut">
              <a:rPr lang="en-US" smtClean="0"/>
              <a:t>10/6/2020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0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ASSOCIATION OF AMERICAN RAILROADS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779DAC6-1B90-4B7D-8A8A-EA6F27B4D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228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b Title - FR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69"/>
          <a:stretch/>
        </p:blipFill>
        <p:spPr>
          <a:xfrm>
            <a:off x="-1752600" y="7886"/>
            <a:ext cx="6029568" cy="6848718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-123582" y="-152400"/>
            <a:ext cx="3487516" cy="7019052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0030"/>
              <a:gd name="connsiteX1" fmla="*/ 7247779 w 7247779"/>
              <a:gd name="connsiteY1" fmla="*/ 0 h 5110030"/>
              <a:gd name="connsiteX2" fmla="*/ 5784161 w 7247779"/>
              <a:gd name="connsiteY2" fmla="*/ 5107589 h 5110030"/>
              <a:gd name="connsiteX3" fmla="*/ 46 w 7247779"/>
              <a:gd name="connsiteY3" fmla="*/ 5110030 h 5110030"/>
              <a:gd name="connsiteX4" fmla="*/ 45698 w 7247779"/>
              <a:gd name="connsiteY4" fmla="*/ 10387 h 51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0030">
                <a:moveTo>
                  <a:pt x="45698" y="10387"/>
                </a:moveTo>
                <a:lnTo>
                  <a:pt x="7247779" y="0"/>
                </a:lnTo>
                <a:lnTo>
                  <a:pt x="5784161" y="5107589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C5B7E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0ABBF-7BD3-4176-BAE0-8FFD411CEC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45128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ub Title - FR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6812" y="7886"/>
            <a:ext cx="4565812" cy="6848718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sp>
        <p:nvSpPr>
          <p:cNvPr id="7" name="Rectangle 1"/>
          <p:cNvSpPr/>
          <p:nvPr userDrawn="1"/>
        </p:nvSpPr>
        <p:spPr>
          <a:xfrm>
            <a:off x="-123582" y="-152400"/>
            <a:ext cx="3487516" cy="7019052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0030"/>
              <a:gd name="connsiteX1" fmla="*/ 7247779 w 7247779"/>
              <a:gd name="connsiteY1" fmla="*/ 0 h 5110030"/>
              <a:gd name="connsiteX2" fmla="*/ 5784161 w 7247779"/>
              <a:gd name="connsiteY2" fmla="*/ 5107589 h 5110030"/>
              <a:gd name="connsiteX3" fmla="*/ 46 w 7247779"/>
              <a:gd name="connsiteY3" fmla="*/ 5110030 h 5110030"/>
              <a:gd name="connsiteX4" fmla="*/ 45698 w 7247779"/>
              <a:gd name="connsiteY4" fmla="*/ 10387 h 51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0030">
                <a:moveTo>
                  <a:pt x="45698" y="10387"/>
                </a:moveTo>
                <a:lnTo>
                  <a:pt x="7247779" y="0"/>
                </a:lnTo>
                <a:lnTo>
                  <a:pt x="5784161" y="5107589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C5B7E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EE7CC-2E49-40ED-8450-0F0207CA04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22780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19" r="22222"/>
          <a:stretch/>
        </p:blipFill>
        <p:spPr>
          <a:xfrm>
            <a:off x="-1905000" y="0"/>
            <a:ext cx="5676900" cy="6859616"/>
          </a:xfrm>
          <a:prstGeom prst="parallelogram">
            <a:avLst>
              <a:gd name="adj" fmla="val 14779"/>
            </a:avLst>
          </a:prstGeom>
        </p:spPr>
      </p:pic>
      <p:sp>
        <p:nvSpPr>
          <p:cNvPr id="11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14" name="Rectangle 1"/>
          <p:cNvSpPr/>
          <p:nvPr userDrawn="1"/>
        </p:nvSpPr>
        <p:spPr>
          <a:xfrm>
            <a:off x="-114299" y="-138132"/>
            <a:ext cx="3485196" cy="7007782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62287"/>
              <a:gd name="connsiteY0" fmla="*/ 0 h 5101825"/>
              <a:gd name="connsiteX1" fmla="*/ 7262287 w 7262287"/>
              <a:gd name="connsiteY1" fmla="*/ 9888 h 5101825"/>
              <a:gd name="connsiteX2" fmla="*/ 5754468 w 7262287"/>
              <a:gd name="connsiteY2" fmla="*/ 5101825 h 5101825"/>
              <a:gd name="connsiteX3" fmla="*/ 46 w 7262287"/>
              <a:gd name="connsiteY3" fmla="*/ 5099643 h 5101825"/>
              <a:gd name="connsiteX4" fmla="*/ 45698 w 7262287"/>
              <a:gd name="connsiteY4" fmla="*/ 0 h 51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287" h="5101825">
                <a:moveTo>
                  <a:pt x="45698" y="0"/>
                </a:moveTo>
                <a:lnTo>
                  <a:pt x="7262287" y="9888"/>
                </a:lnTo>
                <a:lnTo>
                  <a:pt x="5754468" y="5101825"/>
                </a:lnTo>
                <a:lnTo>
                  <a:pt x="46" y="5099643"/>
                </a:lnTo>
                <a:cubicBezTo>
                  <a:pt x="-1697" y="3396332"/>
                  <a:pt x="47441" y="1703311"/>
                  <a:pt x="45698" y="0"/>
                </a:cubicBezTo>
                <a:close/>
              </a:path>
            </a:pathLst>
          </a:custGeom>
          <a:solidFill>
            <a:srgbClr val="1C5B7E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6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marR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 sz="2000">
                <a:latin typeface="Raleway" panose="020B0503030101060003" pitchFamily="34" charset="0"/>
              </a:defRPr>
            </a:lvl1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description</a:t>
            </a: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C027304-39D6-43AF-A1D9-D1BC0C685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6324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54 T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13" r="13125" b="3412"/>
          <a:stretch/>
        </p:blipFill>
        <p:spPr>
          <a:xfrm>
            <a:off x="-1143000" y="25400"/>
            <a:ext cx="4591050" cy="6868113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-114300" y="-152400"/>
            <a:ext cx="3478234" cy="7019052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0030"/>
              <a:gd name="connsiteX1" fmla="*/ 7247779 w 7247779"/>
              <a:gd name="connsiteY1" fmla="*/ 0 h 5110030"/>
              <a:gd name="connsiteX2" fmla="*/ 5776230 w 7247779"/>
              <a:gd name="connsiteY2" fmla="*/ 5102074 h 5110030"/>
              <a:gd name="connsiteX3" fmla="*/ 46 w 7247779"/>
              <a:gd name="connsiteY3" fmla="*/ 5110030 h 5110030"/>
              <a:gd name="connsiteX4" fmla="*/ 45698 w 7247779"/>
              <a:gd name="connsiteY4" fmla="*/ 10387 h 511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7779" h="5110030">
                <a:moveTo>
                  <a:pt x="45698" y="10387"/>
                </a:moveTo>
                <a:lnTo>
                  <a:pt x="7247779" y="0"/>
                </a:lnTo>
                <a:lnTo>
                  <a:pt x="5776230" y="5102074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C5B7E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indent="0">
              <a:buNone/>
              <a:defRPr sz="2000"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add description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F7FB3AA-B9C4-4E28-ABAE-D43E272903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621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Intermodal">
    <p:bg>
      <p:bgPr>
        <a:solidFill>
          <a:srgbClr val="1C5B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2" t="1274" r="37814"/>
          <a:stretch/>
        </p:blipFill>
        <p:spPr>
          <a:xfrm>
            <a:off x="-1066800" y="-23865"/>
            <a:ext cx="4610100" cy="6917377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-114300" y="-152400"/>
            <a:ext cx="3492158" cy="7022049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97992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83483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76794"/>
              <a:gd name="connsiteY0" fmla="*/ 10387 h 5112212"/>
              <a:gd name="connsiteX1" fmla="*/ 7276794 w 7276794"/>
              <a:gd name="connsiteY1" fmla="*/ 0 h 5112212"/>
              <a:gd name="connsiteX2" fmla="*/ 5783483 w 7276794"/>
              <a:gd name="connsiteY2" fmla="*/ 5112212 h 5112212"/>
              <a:gd name="connsiteX3" fmla="*/ 46 w 7276794"/>
              <a:gd name="connsiteY3" fmla="*/ 5110030 h 5112212"/>
              <a:gd name="connsiteX4" fmla="*/ 45698 w 7276794"/>
              <a:gd name="connsiteY4" fmla="*/ 10387 h 51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6794" h="5112212">
                <a:moveTo>
                  <a:pt x="45698" y="10387"/>
                </a:moveTo>
                <a:lnTo>
                  <a:pt x="7276794" y="0"/>
                </a:lnTo>
                <a:lnTo>
                  <a:pt x="5783483" y="5112212"/>
                </a:lnTo>
                <a:lnTo>
                  <a:pt x="46" y="5110030"/>
                </a:lnTo>
                <a:cubicBezTo>
                  <a:pt x="-1697" y="3406719"/>
                  <a:pt x="47441" y="1713698"/>
                  <a:pt x="45698" y="10387"/>
                </a:cubicBezTo>
                <a:close/>
              </a:path>
            </a:pathLst>
          </a:custGeom>
          <a:solidFill>
            <a:srgbClr val="144059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 smtClean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indent="0">
              <a:buNone/>
              <a:defRPr sz="2000"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add description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56A41DE-7899-4326-B4B6-1E1674E11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4908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- Intermodal 2">
    <p:bg>
      <p:bgPr>
        <a:solidFill>
          <a:srgbClr val="1C5B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00"/>
          <a:stretch/>
        </p:blipFill>
        <p:spPr>
          <a:xfrm>
            <a:off x="-2133600" y="1"/>
            <a:ext cx="5734050" cy="6893512"/>
          </a:xfrm>
          <a:prstGeom prst="parallelogram">
            <a:avLst>
              <a:gd name="adj" fmla="val 14779"/>
            </a:avLst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2655838" y="-23864"/>
            <a:ext cx="6488163" cy="68935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606945 w 12192000"/>
              <a:gd name="connsiteY0" fmla="*/ 291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4606945 w 12192000"/>
              <a:gd name="connsiteY4" fmla="*/ 29121 h 6858000"/>
              <a:gd name="connsiteX0" fmla="*/ 1065829 w 8650884"/>
              <a:gd name="connsiteY0" fmla="*/ 2912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1065829 w 8650884"/>
              <a:gd name="connsiteY4" fmla="*/ 29121 h 6869649"/>
              <a:gd name="connsiteX0" fmla="*/ 937697 w 8650884"/>
              <a:gd name="connsiteY0" fmla="*/ 101 h 6869649"/>
              <a:gd name="connsiteX1" fmla="*/ 8650884 w 8650884"/>
              <a:gd name="connsiteY1" fmla="*/ 0 h 6869649"/>
              <a:gd name="connsiteX2" fmla="*/ 8650884 w 8650884"/>
              <a:gd name="connsiteY2" fmla="*/ 6858000 h 6869649"/>
              <a:gd name="connsiteX3" fmla="*/ 0 w 8650884"/>
              <a:gd name="connsiteY3" fmla="*/ 6869649 h 6869649"/>
              <a:gd name="connsiteX4" fmla="*/ 937697 w 8650884"/>
              <a:gd name="connsiteY4" fmla="*/ 101 h 68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0884" h="6869649">
                <a:moveTo>
                  <a:pt x="937697" y="101"/>
                </a:moveTo>
                <a:lnTo>
                  <a:pt x="8650884" y="0"/>
                </a:lnTo>
                <a:lnTo>
                  <a:pt x="8650884" y="6858000"/>
                </a:lnTo>
                <a:lnTo>
                  <a:pt x="0" y="6869649"/>
                </a:lnTo>
                <a:lnTo>
                  <a:pt x="937697" y="101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-114299" y="-143116"/>
            <a:ext cx="3485197" cy="7012766"/>
          </a:xfrm>
          <a:custGeom>
            <a:avLst/>
            <a:gdLst>
              <a:gd name="connsiteX0" fmla="*/ 0 w 4661210"/>
              <a:gd name="connsiteY0" fmla="*/ 0 h 5158740"/>
              <a:gd name="connsiteX1" fmla="*/ 4661210 w 4661210"/>
              <a:gd name="connsiteY1" fmla="*/ 0 h 5158740"/>
              <a:gd name="connsiteX2" fmla="*/ 4661210 w 4661210"/>
              <a:gd name="connsiteY2" fmla="*/ 5158740 h 5158740"/>
              <a:gd name="connsiteX3" fmla="*/ 0 w 4661210"/>
              <a:gd name="connsiteY3" fmla="*/ 5158740 h 5158740"/>
              <a:gd name="connsiteX4" fmla="*/ 0 w 4661210"/>
              <a:gd name="connsiteY4" fmla="*/ 0 h 5158740"/>
              <a:gd name="connsiteX0" fmla="*/ 0 w 6906322"/>
              <a:gd name="connsiteY0" fmla="*/ 0 h 5158740"/>
              <a:gd name="connsiteX1" fmla="*/ 6906322 w 6906322"/>
              <a:gd name="connsiteY1" fmla="*/ 0 h 5158740"/>
              <a:gd name="connsiteX2" fmla="*/ 4661210 w 6906322"/>
              <a:gd name="connsiteY2" fmla="*/ 5158740 h 5158740"/>
              <a:gd name="connsiteX3" fmla="*/ 0 w 6906322"/>
              <a:gd name="connsiteY3" fmla="*/ 5158740 h 5158740"/>
              <a:gd name="connsiteX4" fmla="*/ 0 w 6906322"/>
              <a:gd name="connsiteY4" fmla="*/ 0 h 5158740"/>
              <a:gd name="connsiteX0" fmla="*/ 0 w 6906322"/>
              <a:gd name="connsiteY0" fmla="*/ 0 h 5173608"/>
              <a:gd name="connsiteX1" fmla="*/ 6906322 w 6906322"/>
              <a:gd name="connsiteY1" fmla="*/ 0 h 5173608"/>
              <a:gd name="connsiteX2" fmla="*/ 5181600 w 6906322"/>
              <a:gd name="connsiteY2" fmla="*/ 5173608 h 5173608"/>
              <a:gd name="connsiteX3" fmla="*/ 0 w 6906322"/>
              <a:gd name="connsiteY3" fmla="*/ 5158740 h 5173608"/>
              <a:gd name="connsiteX4" fmla="*/ 0 w 6906322"/>
              <a:gd name="connsiteY4" fmla="*/ 0 h 5173608"/>
              <a:gd name="connsiteX0" fmla="*/ 0 w 6906322"/>
              <a:gd name="connsiteY0" fmla="*/ 0 h 5163448"/>
              <a:gd name="connsiteX1" fmla="*/ 6906322 w 6906322"/>
              <a:gd name="connsiteY1" fmla="*/ 0 h 5163448"/>
              <a:gd name="connsiteX2" fmla="*/ 5313680 w 6906322"/>
              <a:gd name="connsiteY2" fmla="*/ 5163448 h 5163448"/>
              <a:gd name="connsiteX3" fmla="*/ 0 w 6906322"/>
              <a:gd name="connsiteY3" fmla="*/ 5158740 h 5163448"/>
              <a:gd name="connsiteX4" fmla="*/ 0 w 6906322"/>
              <a:gd name="connsiteY4" fmla="*/ 0 h 5163448"/>
              <a:gd name="connsiteX0" fmla="*/ 0 w 7716323"/>
              <a:gd name="connsiteY0" fmla="*/ 11474 h 5174922"/>
              <a:gd name="connsiteX1" fmla="*/ 7716323 w 7716323"/>
              <a:gd name="connsiteY1" fmla="*/ 0 h 5174922"/>
              <a:gd name="connsiteX2" fmla="*/ 5313680 w 7716323"/>
              <a:gd name="connsiteY2" fmla="*/ 5174922 h 5174922"/>
              <a:gd name="connsiteX3" fmla="*/ 0 w 7716323"/>
              <a:gd name="connsiteY3" fmla="*/ 5170214 h 5174922"/>
              <a:gd name="connsiteX4" fmla="*/ 0 w 7716323"/>
              <a:gd name="connsiteY4" fmla="*/ 11474 h 5174922"/>
              <a:gd name="connsiteX0" fmla="*/ 0 w 8294851"/>
              <a:gd name="connsiteY0" fmla="*/ 6010 h 5169458"/>
              <a:gd name="connsiteX1" fmla="*/ 8294851 w 8294851"/>
              <a:gd name="connsiteY1" fmla="*/ 0 h 5169458"/>
              <a:gd name="connsiteX2" fmla="*/ 5313680 w 8294851"/>
              <a:gd name="connsiteY2" fmla="*/ 5169458 h 5169458"/>
              <a:gd name="connsiteX3" fmla="*/ 0 w 8294851"/>
              <a:gd name="connsiteY3" fmla="*/ 5164750 h 5169458"/>
              <a:gd name="connsiteX4" fmla="*/ 0 w 8294851"/>
              <a:gd name="connsiteY4" fmla="*/ 6010 h 5169458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5595125 w 8294851"/>
              <a:gd name="connsiteY2" fmla="*/ 5142138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0 w 8294851"/>
              <a:gd name="connsiteY0" fmla="*/ 6010 h 5164750"/>
              <a:gd name="connsiteX1" fmla="*/ 8294851 w 8294851"/>
              <a:gd name="connsiteY1" fmla="*/ 0 h 5164750"/>
              <a:gd name="connsiteX2" fmla="*/ 6087656 w 8294851"/>
              <a:gd name="connsiteY2" fmla="*/ 5104344 h 5164750"/>
              <a:gd name="connsiteX3" fmla="*/ 0 w 8294851"/>
              <a:gd name="connsiteY3" fmla="*/ 5164750 h 5164750"/>
              <a:gd name="connsiteX4" fmla="*/ 0 w 8294851"/>
              <a:gd name="connsiteY4" fmla="*/ 6010 h 5164750"/>
              <a:gd name="connsiteX0" fmla="*/ 164177 w 8459028"/>
              <a:gd name="connsiteY0" fmla="*/ 6010 h 5104344"/>
              <a:gd name="connsiteX1" fmla="*/ 8459028 w 8459028"/>
              <a:gd name="connsiteY1" fmla="*/ 0 h 5104344"/>
              <a:gd name="connsiteX2" fmla="*/ 6251833 w 8459028"/>
              <a:gd name="connsiteY2" fmla="*/ 5104344 h 5104344"/>
              <a:gd name="connsiteX3" fmla="*/ 0 w 8459028"/>
              <a:gd name="connsiteY3" fmla="*/ 5098611 h 5104344"/>
              <a:gd name="connsiteX4" fmla="*/ 164177 w 8459028"/>
              <a:gd name="connsiteY4" fmla="*/ 6010 h 5104344"/>
              <a:gd name="connsiteX0" fmla="*/ 164177 w 8130674"/>
              <a:gd name="connsiteY0" fmla="*/ 24907 h 5123241"/>
              <a:gd name="connsiteX1" fmla="*/ 8130674 w 8130674"/>
              <a:gd name="connsiteY1" fmla="*/ 0 h 5123241"/>
              <a:gd name="connsiteX2" fmla="*/ 6251833 w 8130674"/>
              <a:gd name="connsiteY2" fmla="*/ 5123241 h 5123241"/>
              <a:gd name="connsiteX3" fmla="*/ 0 w 8130674"/>
              <a:gd name="connsiteY3" fmla="*/ 5117508 h 5123241"/>
              <a:gd name="connsiteX4" fmla="*/ 164177 w 8130674"/>
              <a:gd name="connsiteY4" fmla="*/ 24907 h 5123241"/>
              <a:gd name="connsiteX0" fmla="*/ 164177 w 8130674"/>
              <a:gd name="connsiteY0" fmla="*/ 24907 h 5132689"/>
              <a:gd name="connsiteX1" fmla="*/ 8130674 w 8130674"/>
              <a:gd name="connsiteY1" fmla="*/ 0 h 5132689"/>
              <a:gd name="connsiteX2" fmla="*/ 6799090 w 8130674"/>
              <a:gd name="connsiteY2" fmla="*/ 5132689 h 5132689"/>
              <a:gd name="connsiteX3" fmla="*/ 0 w 8130674"/>
              <a:gd name="connsiteY3" fmla="*/ 5117508 h 5132689"/>
              <a:gd name="connsiteX4" fmla="*/ 164177 w 8130674"/>
              <a:gd name="connsiteY4" fmla="*/ 24907 h 5132689"/>
              <a:gd name="connsiteX0" fmla="*/ 164177 w 8130674"/>
              <a:gd name="connsiteY0" fmla="*/ 24907 h 5128356"/>
              <a:gd name="connsiteX1" fmla="*/ 8130674 w 8130674"/>
              <a:gd name="connsiteY1" fmla="*/ 0 h 5128356"/>
              <a:gd name="connsiteX2" fmla="*/ 6902615 w 8130674"/>
              <a:gd name="connsiteY2" fmla="*/ 5128356 h 5128356"/>
              <a:gd name="connsiteX3" fmla="*/ 0 w 8130674"/>
              <a:gd name="connsiteY3" fmla="*/ 5117508 h 5128356"/>
              <a:gd name="connsiteX4" fmla="*/ 164177 w 8130674"/>
              <a:gd name="connsiteY4" fmla="*/ 24907 h 5128356"/>
              <a:gd name="connsiteX0" fmla="*/ 164177 w 8130674"/>
              <a:gd name="connsiteY0" fmla="*/ 24907 h 5117508"/>
              <a:gd name="connsiteX1" fmla="*/ 8130674 w 8130674"/>
              <a:gd name="connsiteY1" fmla="*/ 0 h 5117508"/>
              <a:gd name="connsiteX2" fmla="*/ 6384987 w 8130674"/>
              <a:gd name="connsiteY2" fmla="*/ 5115357 h 5117508"/>
              <a:gd name="connsiteX3" fmla="*/ 0 w 8130674"/>
              <a:gd name="connsiteY3" fmla="*/ 5117508 h 5117508"/>
              <a:gd name="connsiteX4" fmla="*/ 164177 w 8130674"/>
              <a:gd name="connsiteY4" fmla="*/ 24907 h 5117508"/>
              <a:gd name="connsiteX0" fmla="*/ 164177 w 8130674"/>
              <a:gd name="connsiteY0" fmla="*/ 24907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164177 w 8130674"/>
              <a:gd name="connsiteY4" fmla="*/ 24907 h 5124023"/>
              <a:gd name="connsiteX0" fmla="*/ 841800 w 8130674"/>
              <a:gd name="connsiteY0" fmla="*/ 11908 h 5124023"/>
              <a:gd name="connsiteX1" fmla="*/ 8130674 w 8130674"/>
              <a:gd name="connsiteY1" fmla="*/ 0 h 5124023"/>
              <a:gd name="connsiteX2" fmla="*/ 6601450 w 8130674"/>
              <a:gd name="connsiteY2" fmla="*/ 5124023 h 5124023"/>
              <a:gd name="connsiteX3" fmla="*/ 0 w 8130674"/>
              <a:gd name="connsiteY3" fmla="*/ 5117508 h 5124023"/>
              <a:gd name="connsiteX4" fmla="*/ 841800 w 8130674"/>
              <a:gd name="connsiteY4" fmla="*/ 11908 h 5124023"/>
              <a:gd name="connsiteX0" fmla="*/ 973560 w 8262434"/>
              <a:gd name="connsiteY0" fmla="*/ 11908 h 5124023"/>
              <a:gd name="connsiteX1" fmla="*/ 8262434 w 8262434"/>
              <a:gd name="connsiteY1" fmla="*/ 0 h 5124023"/>
              <a:gd name="connsiteX2" fmla="*/ 6733210 w 8262434"/>
              <a:gd name="connsiteY2" fmla="*/ 5124023 h 5124023"/>
              <a:gd name="connsiteX3" fmla="*/ 0 w 8262434"/>
              <a:gd name="connsiteY3" fmla="*/ 5100176 h 5124023"/>
              <a:gd name="connsiteX4" fmla="*/ 973560 w 8262434"/>
              <a:gd name="connsiteY4" fmla="*/ 11908 h 5124023"/>
              <a:gd name="connsiteX0" fmla="*/ 0 w 7288874"/>
              <a:gd name="connsiteY0" fmla="*/ 11908 h 5124023"/>
              <a:gd name="connsiteX1" fmla="*/ 7288874 w 7288874"/>
              <a:gd name="connsiteY1" fmla="*/ 0 h 5124023"/>
              <a:gd name="connsiteX2" fmla="*/ 5759650 w 7288874"/>
              <a:gd name="connsiteY2" fmla="*/ 5124023 h 5124023"/>
              <a:gd name="connsiteX3" fmla="*/ 5228 w 7288874"/>
              <a:gd name="connsiteY3" fmla="*/ 5121841 h 5124023"/>
              <a:gd name="connsiteX4" fmla="*/ 0 w 7288874"/>
              <a:gd name="connsiteY4" fmla="*/ 11908 h 5124023"/>
              <a:gd name="connsiteX0" fmla="*/ 738278 w 7283650"/>
              <a:gd name="connsiteY0" fmla="*/ 107234 h 5124023"/>
              <a:gd name="connsiteX1" fmla="*/ 7283650 w 7283650"/>
              <a:gd name="connsiteY1" fmla="*/ 0 h 5124023"/>
              <a:gd name="connsiteX2" fmla="*/ 5754426 w 7283650"/>
              <a:gd name="connsiteY2" fmla="*/ 5124023 h 5124023"/>
              <a:gd name="connsiteX3" fmla="*/ 4 w 7283650"/>
              <a:gd name="connsiteY3" fmla="*/ 5121841 h 5124023"/>
              <a:gd name="connsiteX4" fmla="*/ 738278 w 7283650"/>
              <a:gd name="connsiteY4" fmla="*/ 107234 h 5124023"/>
              <a:gd name="connsiteX0" fmla="*/ 45696 w 7283690"/>
              <a:gd name="connsiteY0" fmla="*/ 22198 h 5124023"/>
              <a:gd name="connsiteX1" fmla="*/ 7283690 w 7283690"/>
              <a:gd name="connsiteY1" fmla="*/ 0 h 5124023"/>
              <a:gd name="connsiteX2" fmla="*/ 5754466 w 7283690"/>
              <a:gd name="connsiteY2" fmla="*/ 5124023 h 5124023"/>
              <a:gd name="connsiteX3" fmla="*/ 44 w 7283690"/>
              <a:gd name="connsiteY3" fmla="*/ 5121841 h 5124023"/>
              <a:gd name="connsiteX4" fmla="*/ 45696 w 7283690"/>
              <a:gd name="connsiteY4" fmla="*/ 22198 h 5124023"/>
              <a:gd name="connsiteX0" fmla="*/ 45698 w 7232386"/>
              <a:gd name="connsiteY0" fmla="*/ 0 h 5101825"/>
              <a:gd name="connsiteX1" fmla="*/ 7232387 w 7232386"/>
              <a:gd name="connsiteY1" fmla="*/ 1423 h 5101825"/>
              <a:gd name="connsiteX2" fmla="*/ 5754468 w 7232386"/>
              <a:gd name="connsiteY2" fmla="*/ 5101825 h 5101825"/>
              <a:gd name="connsiteX3" fmla="*/ 46 w 7232386"/>
              <a:gd name="connsiteY3" fmla="*/ 5099643 h 5101825"/>
              <a:gd name="connsiteX4" fmla="*/ 45698 w 7232386"/>
              <a:gd name="connsiteY4" fmla="*/ 0 h 5101825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47779"/>
              <a:gd name="connsiteY0" fmla="*/ 10387 h 5112212"/>
              <a:gd name="connsiteX1" fmla="*/ 7247779 w 7247779"/>
              <a:gd name="connsiteY1" fmla="*/ 0 h 5112212"/>
              <a:gd name="connsiteX2" fmla="*/ 5754468 w 7247779"/>
              <a:gd name="connsiteY2" fmla="*/ 5112212 h 5112212"/>
              <a:gd name="connsiteX3" fmla="*/ 46 w 7247779"/>
              <a:gd name="connsiteY3" fmla="*/ 5110030 h 5112212"/>
              <a:gd name="connsiteX4" fmla="*/ 45698 w 7247779"/>
              <a:gd name="connsiteY4" fmla="*/ 10387 h 5112212"/>
              <a:gd name="connsiteX0" fmla="*/ 45698 w 7262288"/>
              <a:gd name="connsiteY0" fmla="*/ 3629 h 5105454"/>
              <a:gd name="connsiteX1" fmla="*/ 7262288 w 7262288"/>
              <a:gd name="connsiteY1" fmla="*/ 0 h 5105454"/>
              <a:gd name="connsiteX2" fmla="*/ 5754468 w 7262288"/>
              <a:gd name="connsiteY2" fmla="*/ 5105454 h 5105454"/>
              <a:gd name="connsiteX3" fmla="*/ 46 w 7262288"/>
              <a:gd name="connsiteY3" fmla="*/ 5103272 h 5105454"/>
              <a:gd name="connsiteX4" fmla="*/ 45698 w 7262288"/>
              <a:gd name="connsiteY4" fmla="*/ 3629 h 5105454"/>
              <a:gd name="connsiteX0" fmla="*/ 45698 w 7262288"/>
              <a:gd name="connsiteY0" fmla="*/ 3629 h 5105454"/>
              <a:gd name="connsiteX1" fmla="*/ 7262288 w 7262288"/>
              <a:gd name="connsiteY1" fmla="*/ 0 h 5105454"/>
              <a:gd name="connsiteX2" fmla="*/ 5783484 w 7262288"/>
              <a:gd name="connsiteY2" fmla="*/ 5105454 h 5105454"/>
              <a:gd name="connsiteX3" fmla="*/ 46 w 7262288"/>
              <a:gd name="connsiteY3" fmla="*/ 5103272 h 5105454"/>
              <a:gd name="connsiteX4" fmla="*/ 45698 w 7262288"/>
              <a:gd name="connsiteY4" fmla="*/ 3629 h 510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288" h="5105454">
                <a:moveTo>
                  <a:pt x="45698" y="3629"/>
                </a:moveTo>
                <a:lnTo>
                  <a:pt x="7262288" y="0"/>
                </a:lnTo>
                <a:lnTo>
                  <a:pt x="5783484" y="5105454"/>
                </a:lnTo>
                <a:lnTo>
                  <a:pt x="46" y="5103272"/>
                </a:lnTo>
                <a:cubicBezTo>
                  <a:pt x="-1697" y="3399961"/>
                  <a:pt x="47441" y="1706940"/>
                  <a:pt x="45698" y="3629"/>
                </a:cubicBezTo>
                <a:close/>
              </a:path>
            </a:pathLst>
          </a:custGeom>
          <a:solidFill>
            <a:srgbClr val="144059">
              <a:alpha val="6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0" y="1600200"/>
            <a:ext cx="4648200" cy="2057400"/>
          </a:xfr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rgbClr val="005480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sub title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14750" y="3810000"/>
            <a:ext cx="4648200" cy="1066800"/>
          </a:xfrm>
        </p:spPr>
        <p:txBody>
          <a:bodyPr tIns="164592" anchor="t"/>
          <a:lstStyle>
            <a:lvl1pPr marL="0" indent="0">
              <a:buNone/>
              <a:defRPr sz="2000"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add description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714750" y="381000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C43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E4A71DE-2309-4901-97A1-A2A600F1E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2777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(M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238125"/>
            <a:ext cx="796925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2514600"/>
          </a:xfrm>
        </p:spPr>
        <p:txBody>
          <a:bodyPr/>
          <a:lstStyle>
            <a:lvl1pPr>
              <a:spcBef>
                <a:spcPts val="0"/>
              </a:spcBef>
              <a:buClr>
                <a:schemeClr val="bg2">
                  <a:lumMod val="50000"/>
                </a:schemeClr>
              </a:buClr>
              <a:defRPr>
                <a:solidFill>
                  <a:srgbClr val="207FB3"/>
                </a:solidFill>
                <a:latin typeface="Raleway" panose="020B0503030101060003" pitchFamily="34" charset="0"/>
              </a:defRPr>
            </a:lvl1pPr>
            <a:lvl2pPr>
              <a:spcBef>
                <a:spcPts val="0"/>
              </a:spcBef>
              <a:buClr>
                <a:schemeClr val="bg2">
                  <a:lumMod val="50000"/>
                </a:schemeClr>
              </a:buClr>
              <a:defRPr>
                <a:latin typeface="Raleway" panose="020B0503030101060003" pitchFamily="34" charset="0"/>
              </a:defRPr>
            </a:lvl2pPr>
            <a:lvl3pPr marL="1142971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3pPr>
            <a:lvl4pPr marL="1600160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4pPr>
            <a:lvl5pPr marL="2057349" indent="-228594"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4858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0"/>
            <a:ext cx="9144000" cy="1162050"/>
          </a:xfrm>
          <a:prstGeom prst="rect">
            <a:avLst/>
          </a:prstGeom>
          <a:solidFill>
            <a:srgbClr val="14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5715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238125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1571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1" y="1676400"/>
            <a:ext cx="731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C929EC-337D-4B6E-AF79-0825DF60C0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84DB7-9438-4287-A76B-BDC59BA040A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6397308"/>
            <a:ext cx="1447799" cy="3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8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transition spd="slow">
    <p:push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Playfair Display Black" panose="00000A00000000000000" pitchFamily="50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000">
          <a:solidFill>
            <a:srgbClr val="00415D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200">
          <a:solidFill>
            <a:srgbClr val="005480"/>
          </a:solidFill>
          <a:latin typeface="+mn-lt"/>
          <a:ea typeface="+mn-ea"/>
          <a:cs typeface="+mn-cs"/>
        </a:defRPr>
      </a:lvl1pPr>
      <a:lvl2pPr marL="800080" indent="-342891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200">
          <a:solidFill>
            <a:srgbClr val="646464"/>
          </a:solidFill>
          <a:latin typeface="+mn-lt"/>
        </a:defRPr>
      </a:lvl2pPr>
      <a:lvl3pPr marL="1142971" indent="-228594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200">
          <a:solidFill>
            <a:srgbClr val="646464"/>
          </a:solidFill>
          <a:latin typeface="+mn-lt"/>
        </a:defRPr>
      </a:lvl3pPr>
      <a:lvl4pPr marL="1600160" indent="-228594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>
          <a:solidFill>
            <a:srgbClr val="646464"/>
          </a:solidFill>
          <a:latin typeface="+mn-lt"/>
        </a:defRPr>
      </a:lvl4pPr>
      <a:lvl5pPr marL="2057349" indent="-228594" algn="l" rtl="0" eaLnBrk="0" fontAlgn="base" hangingPunct="0">
        <a:spcBef>
          <a:spcPts val="0"/>
        </a:spcBef>
        <a:spcAft>
          <a:spcPct val="0"/>
        </a:spcAft>
        <a:buClr>
          <a:schemeClr val="bg2">
            <a:lumMod val="50000"/>
          </a:schemeClr>
        </a:buClr>
        <a:buFont typeface="Arial" panose="020B0604020202020204" pitchFamily="34" charset="0"/>
        <a:buChar char="•"/>
        <a:defRPr>
          <a:solidFill>
            <a:srgbClr val="646464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rgbClr val="E9D666"/>
        </a:buClr>
        <a:buChar char="»"/>
        <a:defRPr>
          <a:solidFill>
            <a:srgbClr val="646464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rgbClr val="E9D666"/>
        </a:buClr>
        <a:buChar char="»"/>
        <a:defRPr>
          <a:solidFill>
            <a:srgbClr val="646464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rgbClr val="E9D666"/>
        </a:buClr>
        <a:buChar char="»"/>
        <a:defRPr>
          <a:solidFill>
            <a:srgbClr val="646464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rgbClr val="E9D666"/>
        </a:buClr>
        <a:buChar char="»"/>
        <a:defRPr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3BF8-564D-4A33-9498-36BBEF4CFC1E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BD97-9FDA-4144-A9BC-569CF8BEF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9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B93A0BA2-F25A-4777-BE1D-0890065368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D617E1B-DB20-43D4-B2DE-5A028B3994AC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E15368-78EA-4492-8A5F-C56DD89FC28F}"/>
              </a:ext>
            </a:extLst>
          </p:cNvPr>
          <p:cNvSpPr txBox="1">
            <a:spLocks/>
          </p:cNvSpPr>
          <p:nvPr/>
        </p:nvSpPr>
        <p:spPr>
          <a:xfrm>
            <a:off x="838200" y="1600200"/>
            <a:ext cx="7543800" cy="297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2600" b="1" dirty="0"/>
              <a:t>RAILROAD INDUSTRY REPORT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en-US" sz="2600" b="1" dirty="0"/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600" b="1" dirty="0"/>
              <a:t>Presented to the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600" b="1" dirty="0"/>
              <a:t>Rail Energy Transportation Advisory Committee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2600" b="1" dirty="0"/>
              <a:t>October 7, 2020</a:t>
            </a:r>
          </a:p>
        </p:txBody>
      </p:sp>
    </p:spTree>
    <p:extLst>
      <p:ext uri="{BB962C8B-B14F-4D97-AF65-F5344CB8AC3E}">
        <p14:creationId xmlns:p14="http://schemas.microsoft.com/office/powerpoint/2010/main" val="209188453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533400" y="244378"/>
            <a:ext cx="6248400" cy="5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Massive Spending on Infrastructure &amp; Equipment*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FD3C417A-4183-4356-86A9-2C999FE7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300823"/>
            <a:ext cx="6156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($ billions)</a:t>
            </a:r>
          </a:p>
        </p:txBody>
      </p:sp>
      <p:graphicFrame>
        <p:nvGraphicFramePr>
          <p:cNvPr id="9" name="Object 1026">
            <a:extLst>
              <a:ext uri="{FF2B5EF4-FFF2-40B4-BE49-F238E27FC236}">
                <a16:creationId xmlns:a16="http://schemas.microsoft.com/office/drawing/2014/main" id="{ECAA12A7-6485-4751-85AF-6EB22AD3FC6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0500" y="1830916"/>
          <a:ext cx="8763000" cy="409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1029">
            <a:extLst>
              <a:ext uri="{FF2B5EF4-FFF2-40B4-BE49-F238E27FC236}">
                <a16:creationId xmlns:a16="http://schemas.microsoft.com/office/drawing/2014/main" id="{33BF93D2-BA18-4EE7-9AF0-EB9E3081E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885126"/>
            <a:ext cx="8763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*Capital spending + maintenance expenses.   Data are for Class I RRs.  Source: AAR</a:t>
            </a:r>
          </a:p>
        </p:txBody>
      </p:sp>
    </p:spTree>
    <p:extLst>
      <p:ext uri="{BB962C8B-B14F-4D97-AF65-F5344CB8AC3E}">
        <p14:creationId xmlns:p14="http://schemas.microsoft.com/office/powerpoint/2010/main" val="371957804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533400" y="244378"/>
            <a:ext cx="6248400" cy="5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Railroad Spending on Infrastructure and Equipment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7BE84570-C0C7-40D4-A05E-6F83D91B09C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1000" y="1371600"/>
          <a:ext cx="838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>
            <a:extLst>
              <a:ext uri="{FF2B5EF4-FFF2-40B4-BE49-F238E27FC236}">
                <a16:creationId xmlns:a16="http://schemas.microsoft.com/office/drawing/2014/main" id="{2B737BCF-B556-4D93-B1F4-4D20E193A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371600"/>
            <a:ext cx="739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($ billions, current dollars)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B012DEA-7398-42CF-816E-3ECD93A44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74543"/>
            <a:ext cx="542925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Data are for Class I railroads.   Source: AAR</a:t>
            </a:r>
          </a:p>
        </p:txBody>
      </p:sp>
    </p:spTree>
    <p:extLst>
      <p:ext uri="{BB962C8B-B14F-4D97-AF65-F5344CB8AC3E}">
        <p14:creationId xmlns:p14="http://schemas.microsoft.com/office/powerpoint/2010/main" val="1766045448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533400" y="244378"/>
            <a:ext cx="6248400" cy="5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US" sz="3200" kern="0" dirty="0">
                <a:solidFill>
                  <a:srgbClr val="FFFFFF"/>
                </a:solidFill>
              </a:rPr>
              <a:t>U.S. Rail Carloads of Coal </a:t>
            </a:r>
          </a:p>
          <a:p>
            <a:pPr lvl="0">
              <a:defRPr/>
            </a:pPr>
            <a:r>
              <a:rPr lang="en-US" sz="3200" kern="0" dirty="0">
                <a:solidFill>
                  <a:srgbClr val="FFFFFF"/>
                </a:solidFill>
              </a:rPr>
              <a:t>vs. U.S. Electricity From Coal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6ABC9783-DF5E-414C-80EE-317DD3B06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421223"/>
              </p:ext>
            </p:extLst>
          </p:nvPr>
        </p:nvGraphicFramePr>
        <p:xfrm>
          <a:off x="304800" y="1459155"/>
          <a:ext cx="8508982" cy="39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0073145-1447-4DA7-8121-8348128FDA50}"/>
              </a:ext>
            </a:extLst>
          </p:cNvPr>
          <p:cNvSpPr txBox="1"/>
          <p:nvPr/>
        </p:nvSpPr>
        <p:spPr>
          <a:xfrm>
            <a:off x="1066800" y="5309539"/>
            <a:ext cx="655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  ‘14      ‘15     ‘16      ‘17      ’18     ’19     ‘20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D56BA7C0-B8DB-4748-8A8B-B4C9BB210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31" y="5763830"/>
            <a:ext cx="7924800" cy="49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27432" rIns="0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700" dirty="0">
                <a:solidFill>
                  <a:schemeClr val="tx1"/>
                </a:solidFill>
                <a:latin typeface="Arial"/>
                <a:cs typeface="Arial"/>
              </a:rPr>
              <a:t>*3-month moving average, million </a:t>
            </a:r>
            <a:r>
              <a:rPr lang="en-US" sz="1700" dirty="0" err="1">
                <a:solidFill>
                  <a:schemeClr val="tx1"/>
                </a:solidFill>
                <a:latin typeface="Arial"/>
                <a:cs typeface="Arial"/>
              </a:rPr>
              <a:t>megawatthours</a:t>
            </a:r>
            <a:r>
              <a:rPr lang="en-US" sz="1700" dirty="0">
                <a:solidFill>
                  <a:schemeClr val="tx1"/>
                </a:solidFill>
                <a:latin typeface="Arial"/>
                <a:cs typeface="Arial"/>
              </a:rPr>
              <a:t>.  </a:t>
            </a:r>
          </a:p>
          <a:p>
            <a:pPr algn="l" rtl="0">
              <a:defRPr sz="1000"/>
            </a:pPr>
            <a:r>
              <a:rPr lang="en-US" sz="1700" dirty="0">
                <a:solidFill>
                  <a:schemeClr val="tx1"/>
                </a:solidFill>
                <a:latin typeface="Arial"/>
                <a:cs typeface="Arial"/>
              </a:rPr>
              <a:t>**3-month moving average based on weekly originations.    Source: EIA, AAR</a:t>
            </a:r>
            <a:endParaRPr lang="en-US" sz="1700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6705556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B93A0BA2-F25A-4777-BE1D-0890065368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D617E1B-DB20-43D4-B2DE-5A028B3994AC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08EF13-4C42-45CC-93E1-3D631D7B6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11" y="229870"/>
            <a:ext cx="851117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59059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D617E1B-DB20-43D4-B2DE-5A028B3994AC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65744E-66C9-423C-B151-B0D5ABA2E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60" y="228600"/>
            <a:ext cx="81300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97694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D617E1B-DB20-43D4-B2DE-5A028B3994AC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14466-2E68-447B-822C-B3729B88B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93" y="228600"/>
            <a:ext cx="81300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0649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D617E1B-DB20-43D4-B2DE-5A028B3994AC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D675A-8BEB-42BE-A32E-0557D9812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60" y="228600"/>
            <a:ext cx="81300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98430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D617E1B-DB20-43D4-B2DE-5A028B3994AC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58095-B41B-4F41-9058-F8F4BC9C8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01" y="228600"/>
            <a:ext cx="8142397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5794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414242" y="304800"/>
            <a:ext cx="7205758" cy="5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Why Freight Rail?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Safe and Always Working to be Safer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86D162-4E59-4952-A39D-862C535C5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42" y="1857464"/>
            <a:ext cx="4093829" cy="411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BB3D9E-AA8C-43A4-AA59-151BD08AA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847632"/>
            <a:ext cx="410019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3894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81492"/>
            <a:ext cx="7946448" cy="793750"/>
          </a:xfrm>
          <a:noFill/>
        </p:spPr>
        <p:txBody>
          <a:bodyPr/>
          <a:lstStyle/>
          <a:p>
            <a:pPr eaLnBrk="1" hangingPunct="1"/>
            <a:r>
              <a:rPr lang="en-US" sz="3200" b="1" dirty="0">
                <a:latin typeface="+mj-lt"/>
              </a:rPr>
              <a:t>Coal Generation Continues to Slide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92C8436-C988-4B1E-A567-ACEACA6C5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448" y="6466014"/>
            <a:ext cx="698500" cy="2286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739D5A-FD6A-4EEC-A9CC-607ED37E6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02" y="1891828"/>
            <a:ext cx="765959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1987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D123D385-BE8D-4C67-B0D2-CA731AA1E796}"/>
              </a:ext>
            </a:extLst>
          </p:cNvPr>
          <p:cNvSpPr txBox="1">
            <a:spLocks/>
          </p:cNvSpPr>
          <p:nvPr/>
        </p:nvSpPr>
        <p:spPr bwMode="auto">
          <a:xfrm>
            <a:off x="457200" y="278092"/>
            <a:ext cx="4876800" cy="5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Playfair Display Black" panose="00000A00000000000000" pitchFamily="50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415D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lack" panose="00000A00000000000000" pitchFamily="50" charset="0"/>
                <a:ea typeface="+mj-ea"/>
                <a:cs typeface="+mj-cs"/>
              </a:rPr>
              <a:t>Sharp Decline in Rail Carloads of Coal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A2FF839-1159-460A-9A8E-DC222D46A04A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88357A0-0268-47EE-87F6-4324F8C7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27775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46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(millions)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B9C1E8F4-A833-4744-8EC6-85E4707D109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21908" y="1346539"/>
          <a:ext cx="8364892" cy="485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844EB4D6-0C66-4CB6-9C16-E837C590B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08" y="5846569"/>
            <a:ext cx="882209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46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Data are originations for Class I railroads.   Source: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00446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Freight Commodity Statistics</a:t>
            </a:r>
          </a:p>
        </p:txBody>
      </p:sp>
    </p:spTree>
    <p:extLst>
      <p:ext uri="{BB962C8B-B14F-4D97-AF65-F5344CB8AC3E}">
        <p14:creationId xmlns:p14="http://schemas.microsoft.com/office/powerpoint/2010/main" val="73229075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10" y="312013"/>
            <a:ext cx="8013290" cy="492443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100000"/>
              </a:spcBef>
            </a:pPr>
            <a:r>
              <a:rPr lang="en-US" sz="3200" b="1" dirty="0"/>
              <a:t>U.S. Rail Revenue From Coal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381000" y="1676401"/>
          <a:ext cx="8534400" cy="436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9095" name="Text Box 4"/>
          <p:cNvSpPr txBox="1">
            <a:spLocks noChangeArrowheads="1"/>
          </p:cNvSpPr>
          <p:nvPr/>
        </p:nvSpPr>
        <p:spPr bwMode="auto">
          <a:xfrm>
            <a:off x="1493837" y="1320224"/>
            <a:ext cx="6156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($ billions)</a:t>
            </a:r>
          </a:p>
        </p:txBody>
      </p:sp>
      <p:sp>
        <p:nvSpPr>
          <p:cNvPr id="89096" name="Text Box 5"/>
          <p:cNvSpPr txBox="1">
            <a:spLocks noChangeArrowheads="1"/>
          </p:cNvSpPr>
          <p:nvPr/>
        </p:nvSpPr>
        <p:spPr bwMode="auto">
          <a:xfrm>
            <a:off x="2373630" y="5816876"/>
            <a:ext cx="633476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Figures are gross revenue for Class I railroads.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Source: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Freight Commodity Statistics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797CF6-A376-4B4C-AA00-3CD501568982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923846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10" y="312013"/>
            <a:ext cx="8013290" cy="492443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100000"/>
              </a:spcBef>
            </a:pPr>
            <a:r>
              <a:rPr lang="en-US" sz="3200" b="1" dirty="0"/>
              <a:t>Coal as a % of Rail Revenue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797CF6-A376-4B4C-AA00-3CD501568982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E3EE7DD3-F91E-49F8-AF99-EDDB965A6D4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500" y="1376862"/>
          <a:ext cx="8899489" cy="470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BC5250F7-0926-4B04-8484-3852810AE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590" y="5867676"/>
            <a:ext cx="7543799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446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Data are for Class I railroads.    Source: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004469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Freight Commodity Statistics</a:t>
            </a:r>
          </a:p>
        </p:txBody>
      </p:sp>
    </p:spTree>
    <p:extLst>
      <p:ext uri="{BB962C8B-B14F-4D97-AF65-F5344CB8AC3E}">
        <p14:creationId xmlns:p14="http://schemas.microsoft.com/office/powerpoint/2010/main" val="2900834547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10" y="65792"/>
            <a:ext cx="4508090" cy="984885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100000"/>
              </a:spcBef>
            </a:pPr>
            <a:r>
              <a:rPr lang="en-US" sz="3200" b="1" dirty="0"/>
              <a:t>U.S. Rail Carloads of  Crude Oil by Quarter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797CF6-A376-4B4C-AA00-3CD501568982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DE80E58D-39F8-42B9-93B5-C609D96372F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6219" y="1239320"/>
          <a:ext cx="8610600" cy="488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14DF2837-BEBB-4037-9BDC-75BD72353341}"/>
              </a:ext>
            </a:extLst>
          </p:cNvPr>
          <p:cNvSpPr txBox="1"/>
          <p:nvPr/>
        </p:nvSpPr>
        <p:spPr>
          <a:xfrm>
            <a:off x="860439" y="5890988"/>
            <a:ext cx="8000980" cy="3509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Data are for Class I railroads only.  Source: 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Freight Commodity Statistics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Arial" pitchFamily="34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8001000" y="152919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7239000" y="152919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800" y="2590800"/>
            <a:ext cx="0" cy="27280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4074160" y="153915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4876800" y="153915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3276600" y="153915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B851A3-CEED-46AD-9CD8-51D6B98F1128}"/>
              </a:ext>
            </a:extLst>
          </p:cNvPr>
          <p:cNvCxnSpPr>
            <a:cxnSpLocks/>
          </p:cNvCxnSpPr>
          <p:nvPr/>
        </p:nvCxnSpPr>
        <p:spPr bwMode="auto">
          <a:xfrm flipV="1">
            <a:off x="6421120" y="2580839"/>
            <a:ext cx="0" cy="27280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ABCC870-0503-4B98-BDC3-8C32979B0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891" y="3419039"/>
            <a:ext cx="2179188" cy="17373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76246685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09" y="65792"/>
            <a:ext cx="5193885" cy="984885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100000"/>
              </a:spcBef>
            </a:pPr>
            <a:r>
              <a:rPr lang="en-US" sz="3200" b="1" dirty="0"/>
              <a:t>U.S. Rail Carloads of  Industrial Sand by Quarter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797CF6-A376-4B4C-AA00-3CD501568982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DE80E58D-39F8-42B9-93B5-C609D9637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97988"/>
              </p:ext>
            </p:extLst>
          </p:nvPr>
        </p:nvGraphicFramePr>
        <p:xfrm>
          <a:off x="276219" y="1239320"/>
          <a:ext cx="8610600" cy="4888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14DF2837-BEBB-4037-9BDC-75BD72353341}"/>
              </a:ext>
            </a:extLst>
          </p:cNvPr>
          <p:cNvSpPr txBox="1"/>
          <p:nvPr/>
        </p:nvSpPr>
        <p:spPr>
          <a:xfrm>
            <a:off x="860439" y="5890988"/>
            <a:ext cx="8000980" cy="3509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Data are for Class I railroads only.  Source:  AAR 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Freight Commodity Statistics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Arial" pitchFamily="34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8001000" y="152919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7239000" y="152919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794" y="1539154"/>
            <a:ext cx="0" cy="27280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4074160" y="153915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4876800" y="153915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91E220-AD0C-4153-B403-476E8858CBCD}"/>
              </a:ext>
            </a:extLst>
          </p:cNvPr>
          <p:cNvCxnSpPr/>
          <p:nvPr/>
        </p:nvCxnSpPr>
        <p:spPr bwMode="auto">
          <a:xfrm flipV="1">
            <a:off x="3276600" y="1539154"/>
            <a:ext cx="0" cy="37796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B851A3-CEED-46AD-9CD8-51D6B98F1128}"/>
              </a:ext>
            </a:extLst>
          </p:cNvPr>
          <p:cNvCxnSpPr>
            <a:cxnSpLocks/>
          </p:cNvCxnSpPr>
          <p:nvPr/>
        </p:nvCxnSpPr>
        <p:spPr bwMode="auto">
          <a:xfrm flipV="1">
            <a:off x="6477000" y="1539154"/>
            <a:ext cx="0" cy="27280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82929888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10" y="312013"/>
            <a:ext cx="8013290" cy="492443"/>
          </a:xfr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100000"/>
              </a:spcBef>
            </a:pPr>
            <a:r>
              <a:rPr lang="en-US" sz="3200" b="1" dirty="0"/>
              <a:t>U.S. Rail Carloads of Ethanol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381000" y="1295400"/>
          <a:ext cx="8327390" cy="474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9096" name="Text Box 5"/>
          <p:cNvSpPr txBox="1">
            <a:spLocks noChangeArrowheads="1"/>
          </p:cNvSpPr>
          <p:nvPr/>
        </p:nvSpPr>
        <p:spPr bwMode="auto">
          <a:xfrm>
            <a:off x="2438400" y="6129286"/>
            <a:ext cx="463922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6600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6600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6600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6600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Source: STB Waybill Sample</a:t>
            </a:r>
            <a:endParaRPr kumimoji="0" lang="en-US" sz="1700" b="0" i="1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797CF6-A376-4B4C-AA00-3CD501568982}"/>
              </a:ext>
            </a:extLst>
          </p:cNvPr>
          <p:cNvSpPr txBox="1">
            <a:spLocks/>
          </p:cNvSpPr>
          <p:nvPr/>
        </p:nvSpPr>
        <p:spPr>
          <a:xfrm>
            <a:off x="8382000" y="6483229"/>
            <a:ext cx="6985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66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C929EC-337D-4B6E-AF79-0825DF60C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4059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44059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03469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1_Nextlink_template">
  <a:themeElements>
    <a:clrScheme name="AAR Colors">
      <a:dk1>
        <a:srgbClr val="144059"/>
      </a:dk1>
      <a:lt1>
        <a:srgbClr val="FFFFFF"/>
      </a:lt1>
      <a:dk2>
        <a:srgbClr val="004469"/>
      </a:dk2>
      <a:lt2>
        <a:srgbClr val="808080"/>
      </a:lt2>
      <a:accent1>
        <a:srgbClr val="9CC43B"/>
      </a:accent1>
      <a:accent2>
        <a:srgbClr val="90B436"/>
      </a:accent2>
      <a:accent3>
        <a:srgbClr val="207FB3"/>
      </a:accent3>
      <a:accent4>
        <a:srgbClr val="003959"/>
      </a:accent4>
      <a:accent5>
        <a:srgbClr val="AAB0B9"/>
      </a:accent5>
      <a:accent6>
        <a:srgbClr val="002134"/>
      </a:accent6>
      <a:hlink>
        <a:srgbClr val="207FB3"/>
      </a:hlink>
      <a:folHlink>
        <a:srgbClr val="207FB3"/>
      </a:folHlink>
    </a:clrScheme>
    <a:fontScheme name="Custom 2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1"/>
            </a:solidFill>
            <a:latin typeface="Raleway" panose="020B0503030101060003" pitchFamily="34" charset="0"/>
          </a:defRPr>
        </a:defPPr>
      </a:lstStyle>
    </a:txDef>
  </a:objectDefaults>
  <a:extraClrSchemeLst>
    <a:extraClrScheme>
      <a:clrScheme name="Nextlink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xtlink_template 13">
        <a:dk1>
          <a:srgbClr val="00415D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364E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14">
        <a:dk1>
          <a:srgbClr val="00415D"/>
        </a:dk1>
        <a:lt1>
          <a:srgbClr val="FFFFFF"/>
        </a:lt1>
        <a:dk2>
          <a:srgbClr val="00415D"/>
        </a:dk2>
        <a:lt2>
          <a:srgbClr val="808080"/>
        </a:lt2>
        <a:accent1>
          <a:srgbClr val="00415D"/>
        </a:accent1>
        <a:accent2>
          <a:srgbClr val="333399"/>
        </a:accent2>
        <a:accent3>
          <a:srgbClr val="FFFFFF"/>
        </a:accent3>
        <a:accent4>
          <a:srgbClr val="00364E"/>
        </a:accent4>
        <a:accent5>
          <a:srgbClr val="AAB0B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xtlink_template 15">
        <a:dk1>
          <a:srgbClr val="00415D"/>
        </a:dk1>
        <a:lt1>
          <a:srgbClr val="FFFFFF"/>
        </a:lt1>
        <a:dk2>
          <a:srgbClr val="000000"/>
        </a:dk2>
        <a:lt2>
          <a:srgbClr val="808080"/>
        </a:lt2>
        <a:accent1>
          <a:srgbClr val="00415D"/>
        </a:accent1>
        <a:accent2>
          <a:srgbClr val="333399"/>
        </a:accent2>
        <a:accent3>
          <a:srgbClr val="FFFFFF"/>
        </a:accent3>
        <a:accent4>
          <a:srgbClr val="00364E"/>
        </a:accent4>
        <a:accent5>
          <a:srgbClr val="AAB0B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23984</TotalTime>
  <Words>314</Words>
  <Application>Microsoft Office PowerPoint</Application>
  <PresentationFormat>On-screen Show (4:3)</PresentationFormat>
  <Paragraphs>67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Playfair Display Black</vt:lpstr>
      <vt:lpstr>Raleway</vt:lpstr>
      <vt:lpstr>Times</vt:lpstr>
      <vt:lpstr>1_Nextlink_template</vt:lpstr>
      <vt:lpstr>Custom Design</vt:lpstr>
      <vt:lpstr>PowerPoint Presentation</vt:lpstr>
      <vt:lpstr>PowerPoint Presentation</vt:lpstr>
      <vt:lpstr>Coal Generation Continues to Slide</vt:lpstr>
      <vt:lpstr>PowerPoint Presentation</vt:lpstr>
      <vt:lpstr>U.S. Rail Revenue From Coal</vt:lpstr>
      <vt:lpstr>Coal as a % of Rail Revenue</vt:lpstr>
      <vt:lpstr>U.S. Rail Carloads of  Crude Oil by Quarter</vt:lpstr>
      <vt:lpstr>U.S. Rail Carloads of  Industrial Sand by Quarter</vt:lpstr>
      <vt:lpstr>U.S. Rail Carloads of Ethanol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AXIS,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Keen, Dan</dc:creator>
  <cp:lastModifiedBy>Duggan, George T</cp:lastModifiedBy>
  <cp:revision>768</cp:revision>
  <cp:lastPrinted>2019-05-14T14:33:57Z</cp:lastPrinted>
  <dcterms:modified xsi:type="dcterms:W3CDTF">2020-10-06T17:57:51Z</dcterms:modified>
</cp:coreProperties>
</file>