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9" r:id="rId3"/>
    <p:sldId id="273" r:id="rId4"/>
    <p:sldId id="274" r:id="rId5"/>
    <p:sldId id="275" r:id="rId6"/>
    <p:sldId id="276" r:id="rId7"/>
    <p:sldId id="272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orient="horz" pos="621">
          <p15:clr>
            <a:srgbClr val="A4A3A4"/>
          </p15:clr>
        </p15:guide>
        <p15:guide id="3" pos="285">
          <p15:clr>
            <a:srgbClr val="A4A3A4"/>
          </p15:clr>
        </p15:guide>
        <p15:guide id="4" pos="2880">
          <p15:clr>
            <a:srgbClr val="A4A3A4"/>
          </p15:clr>
        </p15:guide>
        <p15:guide id="5" pos="5973">
          <p15:clr>
            <a:srgbClr val="A4A3A4"/>
          </p15:clr>
        </p15:guide>
        <p15:guide id="6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0C0"/>
    <a:srgbClr val="4D4D4D"/>
    <a:srgbClr val="000000"/>
    <a:srgbClr val="007DB9"/>
    <a:srgbClr val="0000FF"/>
    <a:srgbClr val="B11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087" autoAdjust="0"/>
  </p:normalViewPr>
  <p:slideViewPr>
    <p:cSldViewPr snapToGrid="0">
      <p:cViewPr varScale="1">
        <p:scale>
          <a:sx n="76" d="100"/>
          <a:sy n="76" d="100"/>
        </p:scale>
        <p:origin x="1002" y="96"/>
      </p:cViewPr>
      <p:guideLst>
        <p:guide orient="horz" pos="4224"/>
        <p:guide orient="horz" pos="621"/>
        <p:guide pos="285"/>
        <p:guide pos="2880"/>
        <p:guide pos="5973"/>
        <p:guide pos="55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550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77D4-3AF1-40F9-8475-164CCFBE0FE0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4C57-8842-4310-BDA3-681213558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01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61" cy="464180"/>
          </a:xfrm>
          <a:prstGeom prst="rect">
            <a:avLst/>
          </a:prstGeom>
        </p:spPr>
        <p:txBody>
          <a:bodyPr vert="horz" lIns="92286" tIns="46143" rIns="92286" bIns="461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35" y="0"/>
            <a:ext cx="3038161" cy="464180"/>
          </a:xfrm>
          <a:prstGeom prst="rect">
            <a:avLst/>
          </a:prstGeom>
        </p:spPr>
        <p:txBody>
          <a:bodyPr vert="horz" lIns="92286" tIns="46143" rIns="92286" bIns="46143" rtlCol="0"/>
          <a:lstStyle>
            <a:lvl1pPr algn="r">
              <a:defRPr sz="1200"/>
            </a:lvl1pPr>
          </a:lstStyle>
          <a:p>
            <a:fld id="{7C95221D-FE49-4B93-9C08-3CFA36500651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6" tIns="46143" rIns="92286" bIns="461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2" y="4416111"/>
            <a:ext cx="5607678" cy="4182419"/>
          </a:xfrm>
          <a:prstGeom prst="rect">
            <a:avLst/>
          </a:prstGeom>
        </p:spPr>
        <p:txBody>
          <a:bodyPr vert="horz" lIns="92286" tIns="46143" rIns="92286" bIns="461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21"/>
            <a:ext cx="3038161" cy="464180"/>
          </a:xfrm>
          <a:prstGeom prst="rect">
            <a:avLst/>
          </a:prstGeom>
        </p:spPr>
        <p:txBody>
          <a:bodyPr vert="horz" lIns="92286" tIns="46143" rIns="92286" bIns="461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35" y="8830621"/>
            <a:ext cx="3038161" cy="464180"/>
          </a:xfrm>
          <a:prstGeom prst="rect">
            <a:avLst/>
          </a:prstGeom>
        </p:spPr>
        <p:txBody>
          <a:bodyPr vert="horz" lIns="92286" tIns="46143" rIns="92286" bIns="46143" rtlCol="0" anchor="b"/>
          <a:lstStyle>
            <a:lvl1pPr algn="r">
              <a:defRPr sz="1200"/>
            </a:lvl1pPr>
          </a:lstStyle>
          <a:p>
            <a:fld id="{0419B25D-8559-4E01-A48E-67DB325A4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9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9B25D-8559-4E01-A48E-67DB325A4BD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3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9B25D-8559-4E01-A48E-67DB325A4BD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15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9B25D-8559-4E01-A48E-67DB325A4BD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1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9B25D-8559-4E01-A48E-67DB325A4BD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4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9B25D-8559-4E01-A48E-67DB325A4B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4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9B25D-8559-4E01-A48E-67DB325A4BD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99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9B25D-8559-4E01-A48E-67DB325A4BD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5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06" y="6104923"/>
            <a:ext cx="794096" cy="523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8"/>
          <a:stretch/>
        </p:blipFill>
        <p:spPr>
          <a:xfrm>
            <a:off x="0" y="0"/>
            <a:ext cx="9144000" cy="803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3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3760866"/>
            <a:ext cx="7768155" cy="231608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8" y="1146048"/>
            <a:ext cx="2468880" cy="2316480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109298" y="1146048"/>
            <a:ext cx="2468880" cy="2316480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5761397" y="1146048"/>
            <a:ext cx="2468880" cy="2316480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80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8"/>
          <a:stretch/>
        </p:blipFill>
        <p:spPr>
          <a:xfrm>
            <a:off x="0" y="0"/>
            <a:ext cx="9144000" cy="803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06" y="6104923"/>
            <a:ext cx="794096" cy="52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59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67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045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839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thernco_h_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2"/>
          <a:stretch/>
        </p:blipFill>
        <p:spPr>
          <a:xfrm>
            <a:off x="1016759" y="2723475"/>
            <a:ext cx="7110482" cy="115879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526294" y="6503911"/>
            <a:ext cx="312906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26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-23052" y="-1"/>
            <a:ext cx="9167054" cy="6859720"/>
            <a:chOff x="-23052" y="-1"/>
            <a:chExt cx="9167054" cy="685972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" y="-1"/>
              <a:ext cx="6573783" cy="68580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5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Cover triangles.png"/>
            <p:cNvPicPr>
              <a:picLocks noChangeAspect="1"/>
            </p:cNvPicPr>
            <p:nvPr userDrawn="1"/>
          </p:nvPicPr>
          <p:blipFill rotWithShape="1">
            <a:blip r:embed="rId3" cstate="print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1636"/>
            <a:stretch/>
          </p:blipFill>
          <p:spPr>
            <a:xfrm>
              <a:off x="-23052" y="3940791"/>
              <a:ext cx="9167054" cy="291892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57200" y="1570383"/>
            <a:ext cx="5108713" cy="1206178"/>
          </a:xfrm>
        </p:spPr>
        <p:txBody>
          <a:bodyPr anchor="b"/>
          <a:lstStyle>
            <a:lvl1pPr>
              <a:defRPr sz="2800">
                <a:solidFill>
                  <a:srgbClr val="4D4D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3064491"/>
            <a:ext cx="3202915" cy="175260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4D4D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/ date</a:t>
            </a:r>
          </a:p>
        </p:txBody>
      </p:sp>
      <p:pic>
        <p:nvPicPr>
          <p:cNvPr id="11" name="Picture 10" descr="southernco_h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8" y="377285"/>
            <a:ext cx="2581129" cy="41428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695257" y="6503911"/>
            <a:ext cx="312906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18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23052" y="-1"/>
            <a:ext cx="9167054" cy="6859720"/>
            <a:chOff x="-23052" y="-1"/>
            <a:chExt cx="9167054" cy="685972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" y="-1"/>
              <a:ext cx="6573783" cy="68580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5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Cover triangles.png"/>
            <p:cNvPicPr>
              <a:picLocks noChangeAspect="1"/>
            </p:cNvPicPr>
            <p:nvPr userDrawn="1"/>
          </p:nvPicPr>
          <p:blipFill rotWithShape="1">
            <a:blip r:embed="rId2" cstate="print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1636"/>
            <a:stretch/>
          </p:blipFill>
          <p:spPr>
            <a:xfrm>
              <a:off x="-23052" y="3940791"/>
              <a:ext cx="9167054" cy="291892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57200" y="1570383"/>
            <a:ext cx="6116582" cy="1206178"/>
          </a:xfrm>
        </p:spPr>
        <p:txBody>
          <a:bodyPr anchor="b"/>
          <a:lstStyle>
            <a:lvl1pPr>
              <a:defRPr sz="2800">
                <a:solidFill>
                  <a:srgbClr val="4D4D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3064491"/>
            <a:ext cx="6116582" cy="175260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4D4D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/ date</a:t>
            </a:r>
          </a:p>
        </p:txBody>
      </p:sp>
      <p:pic>
        <p:nvPicPr>
          <p:cNvPr id="11" name="Picture 10" descr="southernco_h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81" y="377285"/>
            <a:ext cx="2581129" cy="41428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695257" y="6503911"/>
            <a:ext cx="312906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09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91176"/>
            <a:ext cx="7772400" cy="1362075"/>
          </a:xfrm>
        </p:spPr>
        <p:txBody>
          <a:bodyPr anchor="t"/>
          <a:lstStyle>
            <a:lvl1pPr algn="l">
              <a:defRPr sz="3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5390984"/>
            <a:ext cx="9144000" cy="1467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526294" y="6503911"/>
            <a:ext cx="312906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7" name="Picture 6" descr="southernco_h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171" y="5585390"/>
            <a:ext cx="2250298" cy="3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50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91176"/>
            <a:ext cx="7772400" cy="1362075"/>
          </a:xfrm>
        </p:spPr>
        <p:txBody>
          <a:bodyPr anchor="t"/>
          <a:lstStyle>
            <a:lvl1pPr algn="l">
              <a:defRPr sz="3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5390984"/>
            <a:ext cx="9144000" cy="1467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526294" y="6503911"/>
            <a:ext cx="312906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6" name="Picture 5" descr="southernco_h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171" y="5585390"/>
            <a:ext cx="2250298" cy="3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6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22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91176"/>
            <a:ext cx="7772400" cy="1362075"/>
          </a:xfrm>
        </p:spPr>
        <p:txBody>
          <a:bodyPr anchor="t"/>
          <a:lstStyle>
            <a:lvl1pPr algn="l">
              <a:defRPr sz="3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5390984"/>
            <a:ext cx="9144000" cy="1467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526294" y="6503911"/>
            <a:ext cx="312906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6" name="Picture 5" descr="southernco_h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171" y="5585390"/>
            <a:ext cx="2250298" cy="3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3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91176"/>
            <a:ext cx="7772400" cy="1362075"/>
          </a:xfrm>
        </p:spPr>
        <p:txBody>
          <a:bodyPr anchor="t"/>
          <a:lstStyle>
            <a:lvl1pPr algn="l">
              <a:defRPr sz="3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5390984"/>
            <a:ext cx="9144000" cy="1467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526294" y="6503911"/>
            <a:ext cx="312906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7" name="Picture 6" descr="southernco_h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171" y="5585390"/>
            <a:ext cx="2250298" cy="3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87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5390984"/>
            <a:ext cx="9144000" cy="1467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91176"/>
            <a:ext cx="7772400" cy="1362075"/>
          </a:xfrm>
        </p:spPr>
        <p:txBody>
          <a:bodyPr anchor="t"/>
          <a:lstStyle>
            <a:lvl1pPr algn="l">
              <a:defRPr sz="3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526294" y="6503911"/>
            <a:ext cx="312906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6" name="Picture 5" descr="southernco_h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171" y="5585390"/>
            <a:ext cx="2250298" cy="3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57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DA85DE-5D9D-4879-86BA-880AD59D888E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0B166-5BFC-4134-A6F2-218074F64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74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1" y="303178"/>
            <a:ext cx="8587537" cy="6048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662774" y="6503912"/>
            <a:ext cx="312906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648" y="6503911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17DD8DF-888B-448E-84EA-086EAD9B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142304"/>
            <a:ext cx="8586788" cy="550523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070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5702"/>
            <a:ext cx="5026370" cy="6048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048"/>
            <a:ext cx="5026370" cy="49972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43600" y="997647"/>
            <a:ext cx="3200400" cy="5364480"/>
          </a:xfrm>
          <a:solidFill>
            <a:srgbClr val="DBDBDC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5517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7773077" cy="6048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146048"/>
            <a:ext cx="3657600" cy="48768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677" y="1146048"/>
            <a:ext cx="3657600" cy="48768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55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146049"/>
            <a:ext cx="1691640" cy="395216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485" y="1146049"/>
            <a:ext cx="1691640" cy="395216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2607342" y="1146049"/>
            <a:ext cx="1691640" cy="395216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907628" y="1146049"/>
            <a:ext cx="1691640" cy="395216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122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r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997647"/>
            <a:ext cx="9144000" cy="5364480"/>
          </a:xfrm>
          <a:solidFill>
            <a:srgbClr val="DBDBDC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652"/>
            <a:ext cx="5026370" cy="4662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301413"/>
            <a:ext cx="5027064" cy="604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124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996615"/>
            <a:ext cx="4563779" cy="2682240"/>
          </a:xfrm>
          <a:solidFill>
            <a:srgbClr val="DBDBDC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4580222" y="996615"/>
            <a:ext cx="4563779" cy="2682240"/>
          </a:xfrm>
          <a:solidFill>
            <a:srgbClr val="DBDBDC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" y="3688665"/>
            <a:ext cx="4563779" cy="2682240"/>
          </a:xfrm>
          <a:solidFill>
            <a:srgbClr val="DBDBDC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4580222" y="3688665"/>
            <a:ext cx="4563779" cy="2682240"/>
          </a:xfrm>
          <a:solidFill>
            <a:srgbClr val="DBDBDC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3252135"/>
            <a:ext cx="4572000" cy="426720"/>
          </a:xfrm>
          <a:solidFill>
            <a:schemeClr val="bg1">
              <a:alpha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1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2000" y="3252135"/>
            <a:ext cx="4572000" cy="426720"/>
          </a:xfrm>
          <a:solidFill>
            <a:schemeClr val="bg1">
              <a:alpha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2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0" y="5944185"/>
            <a:ext cx="4572000" cy="426720"/>
          </a:xfrm>
          <a:solidFill>
            <a:schemeClr val="bg1">
              <a:alpha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3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572000" y="5944184"/>
            <a:ext cx="4572000" cy="426720"/>
          </a:xfrm>
          <a:solidFill>
            <a:schemeClr val="bg1">
              <a:alpha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78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146048"/>
            <a:ext cx="2743200" cy="4876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2276" y="1146047"/>
            <a:ext cx="4568001" cy="395460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Chart title (optional)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662276" y="1549102"/>
            <a:ext cx="4568001" cy="4527849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442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146048"/>
            <a:ext cx="2743200" cy="4876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2276" y="1146048"/>
            <a:ext cx="4568001" cy="2305675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662276" y="3769426"/>
            <a:ext cx="4568001" cy="2307525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410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06" y="252763"/>
            <a:ext cx="794096" cy="5234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1413"/>
            <a:ext cx="7773077" cy="6048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2303"/>
            <a:ext cx="7772400" cy="536160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26294" y="6503911"/>
            <a:ext cx="312906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5" r:id="rId2"/>
    <p:sldLayoutId id="2147483662" r:id="rId3"/>
    <p:sldLayoutId id="2147483652" r:id="rId4"/>
    <p:sldLayoutId id="2147483663" r:id="rId5"/>
    <p:sldLayoutId id="2147483664" r:id="rId6"/>
    <p:sldLayoutId id="2147483665" r:id="rId7"/>
    <p:sldLayoutId id="2147483671" r:id="rId8"/>
    <p:sldLayoutId id="2147483666" r:id="rId9"/>
    <p:sldLayoutId id="2147483667" r:id="rId10"/>
    <p:sldLayoutId id="2147483654" r:id="rId11"/>
    <p:sldLayoutId id="2147483673" r:id="rId12"/>
    <p:sldLayoutId id="2147483655" r:id="rId13"/>
    <p:sldLayoutId id="2147483674" r:id="rId14"/>
    <p:sldLayoutId id="2147483669" r:id="rId15"/>
    <p:sldLayoutId id="2147483670" r:id="rId16"/>
    <p:sldLayoutId id="2147483676" r:id="rId17"/>
    <p:sldLayoutId id="2147483660" r:id="rId18"/>
    <p:sldLayoutId id="2147483659" r:id="rId19"/>
    <p:sldLayoutId id="2147483658" r:id="rId20"/>
    <p:sldLayoutId id="2147483651" r:id="rId21"/>
    <p:sldLayoutId id="2147483661" r:id="rId22"/>
    <p:sldLayoutId id="2147483672" r:id="rId23"/>
    <p:sldLayoutId id="2147483677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168275" algn="l" defTabSz="4572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12763" indent="-171450" algn="l" defTabSz="457200" rtl="0" eaLnBrk="1" latinLnBrk="0" hangingPunct="1">
        <a:spcBef>
          <a:spcPts val="0"/>
        </a:spcBef>
        <a:buFont typeface="Arial Unicode MS" panose="020B0604020202020204" pitchFamily="34" charset="-128"/>
        <a:buChar char="‣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7388" indent="-174625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145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Mining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Brian Fuller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Director, Coal Services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RETAC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October 7, 2020</a:t>
            </a:r>
          </a:p>
        </p:txBody>
      </p:sp>
    </p:spTree>
    <p:extLst>
      <p:ext uri="{BB962C8B-B14F-4D97-AF65-F5344CB8AC3E}">
        <p14:creationId xmlns:p14="http://schemas.microsoft.com/office/powerpoint/2010/main" val="242728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0183" y="1060361"/>
            <a:ext cx="807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en-US" altLang="en-US" sz="2000" b="1" baseline="0" dirty="0">
              <a:latin typeface="Arial Narrow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8B3A2E8-E2FE-4B94-B7CA-7B0EDAFC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State of Coal Mining Industry</a:t>
            </a:r>
            <a:br>
              <a:rPr lang="en-US" sz="3200" dirty="0"/>
            </a:br>
            <a:r>
              <a:rPr lang="en-US" sz="3200" i="1" dirty="0"/>
              <a:t>From a Utility Perspective</a:t>
            </a:r>
            <a:endParaRPr lang="en-US" sz="3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A2180D-6EF5-49EC-B361-6CC896962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77" y="1523303"/>
            <a:ext cx="7772400" cy="5361608"/>
          </a:xfrm>
        </p:spPr>
        <p:txBody>
          <a:bodyPr/>
          <a:lstStyle/>
          <a:p>
            <a:r>
              <a:rPr lang="en-US" sz="2400" dirty="0"/>
              <a:t>Hundreds of mines still in operation</a:t>
            </a:r>
          </a:p>
          <a:p>
            <a:endParaRPr lang="en-US" sz="2400" dirty="0"/>
          </a:p>
          <a:p>
            <a:r>
              <a:rPr lang="en-US" sz="2400" dirty="0"/>
              <a:t>Financial Health is an ongoing concern</a:t>
            </a:r>
          </a:p>
          <a:p>
            <a:pPr lvl="1"/>
            <a:r>
              <a:rPr lang="en-US" sz="2400" dirty="0"/>
              <a:t>Some prolonging life due to high back-end costs</a:t>
            </a:r>
          </a:p>
          <a:p>
            <a:endParaRPr lang="en-US" sz="2400" dirty="0"/>
          </a:p>
          <a:p>
            <a:r>
              <a:rPr lang="en-US" sz="2400" dirty="0"/>
              <a:t>Production: On track for worst year since the 1960’s</a:t>
            </a:r>
          </a:p>
          <a:p>
            <a:pPr lvl="1"/>
            <a:r>
              <a:rPr lang="en-US" sz="2400" dirty="0"/>
              <a:t>Q2 2020 was abysmal (weather, gas, </a:t>
            </a:r>
            <a:r>
              <a:rPr lang="en-US" sz="2400" dirty="0" err="1"/>
              <a:t>Covid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YTD 2020 is 30% below YTD 2019</a:t>
            </a:r>
          </a:p>
          <a:p>
            <a:pPr lvl="1"/>
            <a:endParaRPr lang="en-US" sz="2400" dirty="0"/>
          </a:p>
          <a:p>
            <a:r>
              <a:rPr lang="en-US" sz="2400" dirty="0"/>
              <a:t>Top 50 Coal Companies produce ~90% of the U.S. Tons</a:t>
            </a:r>
          </a:p>
          <a:p>
            <a:endParaRPr lang="en-US" sz="2400" dirty="0"/>
          </a:p>
          <a:p>
            <a:r>
              <a:rPr lang="en-US" sz="2400" dirty="0"/>
              <a:t>Top 10 Coal Companies produce ~65% of the U.S. Tons</a:t>
            </a:r>
          </a:p>
          <a:p>
            <a:endParaRPr lang="en-US" sz="2400" dirty="0"/>
          </a:p>
          <a:p>
            <a:r>
              <a:rPr lang="en-US" sz="1600" i="1" dirty="0"/>
              <a:t>Source:  Energy Ventures Analysis (EVA) August 2020 Update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795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0183" y="1060361"/>
            <a:ext cx="807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en-US" altLang="en-US" sz="2000" b="1" baseline="0" dirty="0">
              <a:latin typeface="Arial Narrow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8B3A2E8-E2FE-4B94-B7CA-7B0EDAFC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State of Coal Mining Industry</a:t>
            </a:r>
            <a:br>
              <a:rPr lang="en-US" sz="3200" dirty="0"/>
            </a:br>
            <a:r>
              <a:rPr lang="en-US" sz="3200" i="1" dirty="0"/>
              <a:t>From a Utility Perspective</a:t>
            </a:r>
            <a:endParaRPr lang="en-US" sz="3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A2180D-6EF5-49EC-B361-6CC896962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77" y="1523303"/>
            <a:ext cx="7772400" cy="5361608"/>
          </a:xfrm>
        </p:spPr>
        <p:txBody>
          <a:bodyPr/>
          <a:lstStyle/>
          <a:p>
            <a:r>
              <a:rPr lang="en-US" sz="2400" b="1" u="sng" dirty="0"/>
              <a:t>West</a:t>
            </a:r>
            <a:r>
              <a:rPr lang="en-US" sz="2400" dirty="0"/>
              <a:t>							YOY thru Q2 Change </a:t>
            </a:r>
            <a:r>
              <a:rPr lang="en-US" sz="2400" dirty="0">
                <a:highlight>
                  <a:srgbClr val="FFFF00"/>
                </a:highlight>
              </a:rPr>
              <a:t>-29%</a:t>
            </a:r>
          </a:p>
          <a:p>
            <a:pPr lvl="1"/>
            <a:r>
              <a:rPr lang="en-US" dirty="0"/>
              <a:t>Mainly PRB, some Rockies</a:t>
            </a:r>
          </a:p>
          <a:p>
            <a:endParaRPr lang="en-US" sz="2400" dirty="0"/>
          </a:p>
          <a:p>
            <a:r>
              <a:rPr lang="en-US" sz="2400" dirty="0"/>
              <a:t>Big Players</a:t>
            </a:r>
          </a:p>
          <a:p>
            <a:pPr lvl="1"/>
            <a:r>
              <a:rPr lang="en-US" sz="2000" dirty="0"/>
              <a:t>Peabody</a:t>
            </a:r>
          </a:p>
          <a:p>
            <a:pPr lvl="1"/>
            <a:r>
              <a:rPr lang="en-US" sz="2000" dirty="0"/>
              <a:t>Arch</a:t>
            </a:r>
          </a:p>
          <a:p>
            <a:pPr lvl="1"/>
            <a:r>
              <a:rPr lang="en-US" sz="2000" dirty="0"/>
              <a:t>NTEC</a:t>
            </a:r>
          </a:p>
          <a:p>
            <a:pPr lvl="1"/>
            <a:r>
              <a:rPr lang="en-US" sz="2000" dirty="0" err="1"/>
              <a:t>Keiwit</a:t>
            </a:r>
            <a:endParaRPr lang="en-US" sz="2000" dirty="0"/>
          </a:p>
          <a:p>
            <a:pPr lvl="1"/>
            <a:r>
              <a:rPr lang="en-US" sz="2000" dirty="0"/>
              <a:t>FM Coal</a:t>
            </a:r>
          </a:p>
          <a:p>
            <a:pPr lvl="1"/>
            <a:r>
              <a:rPr lang="en-US" sz="2000" dirty="0"/>
              <a:t>Wolverine</a:t>
            </a:r>
          </a:p>
          <a:p>
            <a:pPr lvl="1"/>
            <a:r>
              <a:rPr lang="en-US" sz="2000" dirty="0"/>
              <a:t>Signal Peak</a:t>
            </a:r>
          </a:p>
          <a:p>
            <a:pPr lvl="1"/>
            <a:r>
              <a:rPr lang="en-US" sz="2000" dirty="0"/>
              <a:t>Murray</a:t>
            </a:r>
          </a:p>
          <a:p>
            <a:pPr lvl="1"/>
            <a:endParaRPr lang="en-US" sz="2400" dirty="0"/>
          </a:p>
          <a:p>
            <a:r>
              <a:rPr lang="en-US" sz="1600" i="1" dirty="0"/>
              <a:t>Source:  Energy Ventures Analysis (EVA) August 2020 Update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489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0183" y="1060361"/>
            <a:ext cx="807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en-US" altLang="en-US" sz="2000" b="1" baseline="0" dirty="0">
              <a:latin typeface="Arial Narrow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8B3A2E8-E2FE-4B94-B7CA-7B0EDAFC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State of Coal Mining Industry</a:t>
            </a:r>
            <a:br>
              <a:rPr lang="en-US" sz="3200" dirty="0"/>
            </a:br>
            <a:r>
              <a:rPr lang="en-US" sz="3200" i="1" dirty="0"/>
              <a:t>From a Utility Perspective</a:t>
            </a:r>
            <a:endParaRPr lang="en-US" sz="3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A2180D-6EF5-49EC-B361-6CC896962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77" y="1523303"/>
            <a:ext cx="7772400" cy="5361608"/>
          </a:xfrm>
        </p:spPr>
        <p:txBody>
          <a:bodyPr/>
          <a:lstStyle/>
          <a:p>
            <a:r>
              <a:rPr lang="en-US" sz="2400" b="1" u="sng" dirty="0"/>
              <a:t>IB</a:t>
            </a:r>
            <a:r>
              <a:rPr lang="en-US" sz="2400" dirty="0"/>
              <a:t>							YOY thru Q2  Change </a:t>
            </a:r>
            <a:r>
              <a:rPr lang="en-US" sz="2400" dirty="0">
                <a:highlight>
                  <a:srgbClr val="FFFF00"/>
                </a:highlight>
              </a:rPr>
              <a:t>-37%</a:t>
            </a:r>
          </a:p>
          <a:p>
            <a:pPr lvl="1"/>
            <a:r>
              <a:rPr lang="en-US" dirty="0"/>
              <a:t>Primarily Illinois, Indiana, KY</a:t>
            </a:r>
          </a:p>
          <a:p>
            <a:endParaRPr lang="en-US" sz="2400" dirty="0"/>
          </a:p>
          <a:p>
            <a:r>
              <a:rPr lang="en-US" sz="2400" dirty="0"/>
              <a:t>Big Players</a:t>
            </a:r>
          </a:p>
          <a:p>
            <a:pPr lvl="1"/>
            <a:r>
              <a:rPr lang="en-US" sz="2000" dirty="0"/>
              <a:t>Foresight/Murray</a:t>
            </a:r>
          </a:p>
          <a:p>
            <a:pPr lvl="1"/>
            <a:r>
              <a:rPr lang="en-US" sz="2000" dirty="0"/>
              <a:t>Alliance</a:t>
            </a:r>
          </a:p>
          <a:p>
            <a:pPr lvl="1"/>
            <a:r>
              <a:rPr lang="en-US" sz="2000" dirty="0"/>
              <a:t>Peabody</a:t>
            </a:r>
          </a:p>
          <a:p>
            <a:pPr lvl="1"/>
            <a:r>
              <a:rPr lang="en-US" sz="2000" dirty="0"/>
              <a:t>Prairie State</a:t>
            </a:r>
          </a:p>
          <a:p>
            <a:pPr lvl="1"/>
            <a:r>
              <a:rPr lang="en-US" sz="2000" dirty="0"/>
              <a:t>Sunrise</a:t>
            </a:r>
          </a:p>
          <a:p>
            <a:pPr lvl="1"/>
            <a:r>
              <a:rPr lang="en-US" sz="2000" dirty="0"/>
              <a:t>White Stallion</a:t>
            </a:r>
          </a:p>
          <a:p>
            <a:pPr lvl="1"/>
            <a:r>
              <a:rPr lang="en-US" sz="2000" dirty="0"/>
              <a:t>Knight Hawk</a:t>
            </a:r>
          </a:p>
          <a:p>
            <a:pPr lvl="1"/>
            <a:endParaRPr lang="en-US" sz="2000" dirty="0"/>
          </a:p>
          <a:p>
            <a:r>
              <a:rPr lang="en-US" sz="1600" i="1" dirty="0"/>
              <a:t>Source:  Energy Ventures Analysis (EVA) August 2020 Update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850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0183" y="1060361"/>
            <a:ext cx="807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en-US" altLang="en-US" sz="2000" b="1" baseline="0" dirty="0">
              <a:latin typeface="Arial Narrow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8B3A2E8-E2FE-4B94-B7CA-7B0EDAFC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State of Coal Mining Industry</a:t>
            </a:r>
            <a:br>
              <a:rPr lang="en-US" sz="3200" dirty="0"/>
            </a:br>
            <a:r>
              <a:rPr lang="en-US" sz="3200" i="1" dirty="0"/>
              <a:t>From a Utility Perspective</a:t>
            </a:r>
            <a:endParaRPr lang="en-US" sz="3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A2180D-6EF5-49EC-B361-6CC896962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77" y="1523303"/>
            <a:ext cx="7772400" cy="5361608"/>
          </a:xfrm>
        </p:spPr>
        <p:txBody>
          <a:bodyPr/>
          <a:lstStyle/>
          <a:p>
            <a:r>
              <a:rPr lang="en-US" sz="2400" b="1" u="sng" dirty="0"/>
              <a:t>CAPP</a:t>
            </a:r>
            <a:r>
              <a:rPr lang="en-US" sz="2400" dirty="0"/>
              <a:t>						YOY thru Q2  Change </a:t>
            </a:r>
            <a:r>
              <a:rPr lang="en-US" sz="2400" dirty="0">
                <a:highlight>
                  <a:srgbClr val="FFFF00"/>
                </a:highlight>
              </a:rPr>
              <a:t>-55%</a:t>
            </a:r>
          </a:p>
          <a:p>
            <a:pPr lvl="1"/>
            <a:r>
              <a:rPr lang="en-US" dirty="0"/>
              <a:t>Primarily Virginias, Kentucky, Ohio</a:t>
            </a:r>
          </a:p>
          <a:p>
            <a:endParaRPr lang="en-US" sz="2400" dirty="0"/>
          </a:p>
          <a:p>
            <a:r>
              <a:rPr lang="en-US" sz="2400" dirty="0"/>
              <a:t>Big Players</a:t>
            </a:r>
          </a:p>
          <a:p>
            <a:pPr lvl="1"/>
            <a:r>
              <a:rPr lang="en-US" sz="2000" dirty="0" err="1"/>
              <a:t>Contura</a:t>
            </a:r>
            <a:endParaRPr lang="en-US" sz="2000" dirty="0"/>
          </a:p>
          <a:p>
            <a:pPr lvl="1"/>
            <a:r>
              <a:rPr lang="en-US" sz="2000" dirty="0"/>
              <a:t>Black </a:t>
            </a:r>
            <a:r>
              <a:rPr lang="en-US" sz="2000" dirty="0" err="1"/>
              <a:t>Hwak</a:t>
            </a:r>
            <a:endParaRPr lang="en-US" sz="2000" dirty="0"/>
          </a:p>
          <a:p>
            <a:pPr lvl="1"/>
            <a:r>
              <a:rPr lang="en-US" sz="2000" dirty="0"/>
              <a:t>Arch</a:t>
            </a:r>
          </a:p>
          <a:p>
            <a:pPr lvl="1"/>
            <a:r>
              <a:rPr lang="en-US" sz="2000" dirty="0"/>
              <a:t>Coronado</a:t>
            </a:r>
          </a:p>
          <a:p>
            <a:pPr lvl="1"/>
            <a:r>
              <a:rPr lang="en-US" sz="2000" dirty="0"/>
              <a:t>United</a:t>
            </a:r>
          </a:p>
          <a:p>
            <a:pPr lvl="1"/>
            <a:r>
              <a:rPr lang="en-US" sz="2000" dirty="0" err="1"/>
              <a:t>Ramaco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1600" i="1" dirty="0"/>
              <a:t>Source:  Energy Ventures Analysis (EVA) August 2020 Update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897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0183" y="1060361"/>
            <a:ext cx="807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en-US" altLang="en-US" sz="2000" b="1" baseline="0" dirty="0">
              <a:latin typeface="Arial Narrow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8B3A2E8-E2FE-4B94-B7CA-7B0EDAFC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State of Coal Mining Industry</a:t>
            </a:r>
            <a:br>
              <a:rPr lang="en-US" sz="3200" dirty="0"/>
            </a:br>
            <a:r>
              <a:rPr lang="en-US" sz="3200" i="1" dirty="0"/>
              <a:t>From a Utility Perspective</a:t>
            </a:r>
            <a:endParaRPr lang="en-US" sz="3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A2180D-6EF5-49EC-B361-6CC896962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77" y="1523303"/>
            <a:ext cx="7772400" cy="5361608"/>
          </a:xfrm>
        </p:spPr>
        <p:txBody>
          <a:bodyPr/>
          <a:lstStyle/>
          <a:p>
            <a:r>
              <a:rPr lang="en-US" sz="2400" b="1" u="sng" dirty="0"/>
              <a:t>NAPP</a:t>
            </a:r>
            <a:r>
              <a:rPr lang="en-US" sz="2400" dirty="0"/>
              <a:t>						YOY thru Q2  Change </a:t>
            </a:r>
            <a:r>
              <a:rPr lang="en-US" sz="2400" dirty="0">
                <a:highlight>
                  <a:srgbClr val="FFFF00"/>
                </a:highlight>
              </a:rPr>
              <a:t>-38%</a:t>
            </a:r>
          </a:p>
          <a:p>
            <a:pPr lvl="1"/>
            <a:r>
              <a:rPr lang="en-US" dirty="0"/>
              <a:t>Pennsylvania, West Virginia, Ohio</a:t>
            </a:r>
          </a:p>
          <a:p>
            <a:endParaRPr lang="en-US" sz="2400" dirty="0"/>
          </a:p>
          <a:p>
            <a:r>
              <a:rPr lang="en-US" sz="2400" dirty="0"/>
              <a:t>Big Players</a:t>
            </a:r>
          </a:p>
          <a:p>
            <a:pPr lvl="1"/>
            <a:r>
              <a:rPr lang="en-US" sz="2000" dirty="0"/>
              <a:t>Murray</a:t>
            </a:r>
          </a:p>
          <a:p>
            <a:pPr lvl="1"/>
            <a:r>
              <a:rPr lang="en-US" sz="2000" dirty="0" err="1"/>
              <a:t>Consol</a:t>
            </a:r>
            <a:endParaRPr lang="en-US" sz="2000" dirty="0"/>
          </a:p>
          <a:p>
            <a:pPr lvl="1"/>
            <a:r>
              <a:rPr lang="en-US" sz="2000" dirty="0"/>
              <a:t>Alliance</a:t>
            </a:r>
          </a:p>
          <a:p>
            <a:pPr lvl="1"/>
            <a:r>
              <a:rPr lang="en-US" sz="2000" dirty="0" err="1"/>
              <a:t>Contura</a:t>
            </a:r>
            <a:endParaRPr lang="en-US" sz="2000" dirty="0"/>
          </a:p>
          <a:p>
            <a:pPr lvl="1"/>
            <a:r>
              <a:rPr lang="en-US" sz="2000" dirty="0"/>
              <a:t>Arch</a:t>
            </a:r>
          </a:p>
          <a:p>
            <a:pPr lvl="1"/>
            <a:r>
              <a:rPr lang="en-US" sz="2000" dirty="0"/>
              <a:t>Rosebud</a:t>
            </a:r>
          </a:p>
          <a:p>
            <a:pPr lvl="1"/>
            <a:endParaRPr lang="en-US" sz="2400" dirty="0"/>
          </a:p>
          <a:p>
            <a:r>
              <a:rPr lang="en-US" sz="1600" i="1" dirty="0"/>
              <a:t>Source:  Energy Ventures Analysis (EVA) August 2020 Update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139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llthingsd.com/files/2012/07/10Questions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14584" y="1280160"/>
            <a:ext cx="6114831" cy="4066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A5C404-73B2-4CBA-9C11-5DD539D5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62587444"/>
      </p:ext>
    </p:extLst>
  </p:cSld>
  <p:clrMapOvr>
    <a:masterClrMapping/>
  </p:clrMapOvr>
</p:sld>
</file>

<file path=ppt/theme/theme1.xml><?xml version="1.0" encoding="utf-8"?>
<a:theme xmlns:a="http://schemas.openxmlformats.org/drawingml/2006/main" name="Southern Company Template_basic_final_4x3">
  <a:themeElements>
    <a:clrScheme name="Southern Company">
      <a:dk1>
        <a:srgbClr val="4D4D4D"/>
      </a:dk1>
      <a:lt1>
        <a:sysClr val="window" lastClr="FFFFFF"/>
      </a:lt1>
      <a:dk2>
        <a:srgbClr val="B1181E"/>
      </a:dk2>
      <a:lt2>
        <a:srgbClr val="959595"/>
      </a:lt2>
      <a:accent1>
        <a:srgbClr val="EC1C24"/>
      </a:accent1>
      <a:accent2>
        <a:srgbClr val="007DB9"/>
      </a:accent2>
      <a:accent3>
        <a:srgbClr val="00BCF1"/>
      </a:accent3>
      <a:accent4>
        <a:srgbClr val="B2D235"/>
      </a:accent4>
      <a:accent5>
        <a:srgbClr val="00B5AF"/>
      </a:accent5>
      <a:accent6>
        <a:srgbClr val="FDB714"/>
      </a:accent6>
      <a:hlink>
        <a:srgbClr val="007DB9"/>
      </a:hlink>
      <a:folHlink>
        <a:srgbClr val="EC1C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SO_presentation_template</Template>
  <TotalTime>2187</TotalTime>
  <Words>329</Words>
  <Application>Microsoft Office PowerPoint</Application>
  <PresentationFormat>On-screen Show (4:3)</PresentationFormat>
  <Paragraphs>83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 Unicode MS</vt:lpstr>
      <vt:lpstr>Arial</vt:lpstr>
      <vt:lpstr>Arial Narrow</vt:lpstr>
      <vt:lpstr>Calibri</vt:lpstr>
      <vt:lpstr>Wingdings 2</vt:lpstr>
      <vt:lpstr>Southern Company Template_basic_final_4x3</vt:lpstr>
      <vt:lpstr>Mining Update</vt:lpstr>
      <vt:lpstr>State of Coal Mining Industry From a Utility Perspective</vt:lpstr>
      <vt:lpstr>State of Coal Mining Industry From a Utility Perspective</vt:lpstr>
      <vt:lpstr>State of Coal Mining Industry From a Utility Perspective</vt:lpstr>
      <vt:lpstr>State of Coal Mining Industry From a Utility Perspective</vt:lpstr>
      <vt:lpstr>State of Coal Mining Industry From a Utility Perspective</vt:lpstr>
      <vt:lpstr>Questions</vt:lpstr>
    </vt:vector>
  </TitlesOfParts>
  <Company>Information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Talent Management</dc:title>
  <dc:creator>Foster, Olivia M.</dc:creator>
  <cp:lastModifiedBy>Fuller, Brian L.</cp:lastModifiedBy>
  <cp:revision>65</cp:revision>
  <cp:lastPrinted>2016-10-27T14:20:35Z</cp:lastPrinted>
  <dcterms:created xsi:type="dcterms:W3CDTF">2017-03-20T14:00:48Z</dcterms:created>
  <dcterms:modified xsi:type="dcterms:W3CDTF">2020-10-02T18:08:33Z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