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3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4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5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theme/theme6.xml" ContentType="application/vnd.openxmlformats-officedocument.theme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theme/theme7.xml" ContentType="application/vnd.openxmlformats-officedocument.theme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5"/>
    <p:sldMasterId id="2147483675" r:id="rId6"/>
    <p:sldMasterId id="2147483690" r:id="rId7"/>
    <p:sldMasterId id="2147483705" r:id="rId8"/>
    <p:sldMasterId id="2147483725" r:id="rId9"/>
    <p:sldMasterId id="2147483741" r:id="rId10"/>
    <p:sldMasterId id="2147483789" r:id="rId11"/>
    <p:sldMasterId id="2147483805" r:id="rId12"/>
  </p:sldMasterIdLst>
  <p:notesMasterIdLst>
    <p:notesMasterId r:id="rId23"/>
  </p:notesMasterIdLst>
  <p:handoutMasterIdLst>
    <p:handoutMasterId r:id="rId24"/>
  </p:handoutMasterIdLst>
  <p:sldIdLst>
    <p:sldId id="299" r:id="rId13"/>
    <p:sldId id="367" r:id="rId14"/>
    <p:sldId id="366" r:id="rId15"/>
    <p:sldId id="369" r:id="rId16"/>
    <p:sldId id="368" r:id="rId17"/>
    <p:sldId id="372" r:id="rId18"/>
    <p:sldId id="362" r:id="rId19"/>
    <p:sldId id="370" r:id="rId20"/>
    <p:sldId id="371" r:id="rId21"/>
    <p:sldId id="312" r:id="rId22"/>
  </p:sldIdLst>
  <p:sldSz cx="9144000" cy="6858000" type="screen4x3"/>
  <p:notesSz cx="9313863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150B06F-A291-4D79-B8CD-920F0AF206A9}">
          <p14:sldIdLst>
            <p14:sldId id="299"/>
          </p14:sldIdLst>
        </p14:section>
        <p14:section name="Untitled Section" id="{72D2DA2B-1542-4935-828E-54A07C456FDB}">
          <p14:sldIdLst>
            <p14:sldId id="367"/>
            <p14:sldId id="366"/>
            <p14:sldId id="369"/>
            <p14:sldId id="368"/>
            <p14:sldId id="372"/>
            <p14:sldId id="362"/>
            <p14:sldId id="370"/>
            <p14:sldId id="371"/>
            <p14:sldId id="31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BB59"/>
    <a:srgbClr val="C0504D"/>
    <a:srgbClr val="8064A2"/>
    <a:srgbClr val="008246"/>
    <a:srgbClr val="006E46"/>
    <a:srgbClr val="007846"/>
    <a:srgbClr val="0066CC"/>
    <a:srgbClr val="006646"/>
    <a:srgbClr val="75C957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94" autoAdjust="0"/>
    <p:restoredTop sz="88688" autoAdjust="0"/>
  </p:normalViewPr>
  <p:slideViewPr>
    <p:cSldViewPr>
      <p:cViewPr varScale="1">
        <p:scale>
          <a:sx n="76" d="100"/>
          <a:sy n="76" d="100"/>
        </p:scale>
        <p:origin x="282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4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9.xml"/><Relationship Id="rId7" Type="http://schemas.openxmlformats.org/officeDocument/2006/relationships/slideMaster" Target="slideMasters/slideMaster3.xml"/><Relationship Id="rId12" Type="http://schemas.openxmlformats.org/officeDocument/2006/relationships/slideMaster" Target="slideMasters/slideMaster8.xml"/><Relationship Id="rId17" Type="http://schemas.openxmlformats.org/officeDocument/2006/relationships/slide" Target="slides/slide5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Master" Target="slideMasters/slideMaster7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6.xml"/><Relationship Id="rId19" Type="http://schemas.openxmlformats.org/officeDocument/2006/relationships/slide" Target="slides/slide7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5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75B-4796-B096-5F2DD968553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81A-4FE2-913E-12689576A0D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81A-4FE2-913E-12689576A0D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75B-4796-B096-5F2DD968553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81A-4FE2-913E-12689576A0D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81A-4FE2-913E-12689576A0D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81A-4FE2-913E-12689576A0D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81A-4FE2-913E-12689576A0D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81A-4FE2-913E-12689576A0D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575B-4796-B096-5F2DD9685537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81A-4FE2-913E-12689576A0D3}"/>
                </c:ext>
              </c:extLst>
            </c:dLbl>
            <c:dLbl>
              <c:idx val="11"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75B-4796-B096-5F2DD96855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mmm\-yy</c:formatCode>
                <c:ptCount val="12"/>
                <c:pt idx="0">
                  <c:v>43862</c:v>
                </c:pt>
                <c:pt idx="1">
                  <c:v>43891</c:v>
                </c:pt>
                <c:pt idx="2">
                  <c:v>43922</c:v>
                </c:pt>
                <c:pt idx="3">
                  <c:v>43952</c:v>
                </c:pt>
                <c:pt idx="4">
                  <c:v>43983</c:v>
                </c:pt>
                <c:pt idx="5">
                  <c:v>44013</c:v>
                </c:pt>
                <c:pt idx="6">
                  <c:v>44044</c:v>
                </c:pt>
                <c:pt idx="7">
                  <c:v>44075</c:v>
                </c:pt>
                <c:pt idx="8">
                  <c:v>44105</c:v>
                </c:pt>
                <c:pt idx="9">
                  <c:v>44136</c:v>
                </c:pt>
                <c:pt idx="10">
                  <c:v>44166</c:v>
                </c:pt>
                <c:pt idx="11">
                  <c:v>44217</c:v>
                </c:pt>
              </c:numCache>
            </c:numRef>
          </c:cat>
          <c:val>
            <c:numRef>
              <c:f>Sheet1!$B$2:$B$13</c:f>
              <c:numCache>
                <c:formatCode>0.00</c:formatCode>
                <c:ptCount val="12"/>
                <c:pt idx="0">
                  <c:v>12.75</c:v>
                </c:pt>
                <c:pt idx="1">
                  <c:v>12.74</c:v>
                </c:pt>
                <c:pt idx="2">
                  <c:v>12.1</c:v>
                </c:pt>
                <c:pt idx="3">
                  <c:v>10.199999999999999</c:v>
                </c:pt>
                <c:pt idx="4">
                  <c:v>10.44</c:v>
                </c:pt>
                <c:pt idx="5">
                  <c:v>10.74</c:v>
                </c:pt>
                <c:pt idx="6">
                  <c:v>10.58</c:v>
                </c:pt>
                <c:pt idx="7">
                  <c:v>10.87</c:v>
                </c:pt>
                <c:pt idx="8">
                  <c:v>10.44</c:v>
                </c:pt>
                <c:pt idx="9">
                  <c:v>11.17</c:v>
                </c:pt>
                <c:pt idx="10">
                  <c:v>11.1</c:v>
                </c:pt>
                <c:pt idx="11">
                  <c:v>10.8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81A-4FE2-913E-12689576A0D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Lower 48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75B-4796-B096-5F2DD968553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81A-4FE2-913E-12689576A0D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81A-4FE2-913E-12689576A0D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75B-4796-B096-5F2DD968553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81A-4FE2-913E-12689576A0D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681A-4FE2-913E-12689576A0D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75B-4796-B096-5F2DD9685537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75B-4796-B096-5F2DD9685537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81A-4FE2-913E-12689576A0D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681A-4FE2-913E-12689576A0D3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75B-4796-B096-5F2DD9685537}"/>
                </c:ext>
              </c:extLst>
            </c:dLbl>
            <c:dLbl>
              <c:idx val="11"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75B-4796-B096-5F2DD96855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mmm\-yy</c:formatCode>
                <c:ptCount val="12"/>
                <c:pt idx="0">
                  <c:v>43862</c:v>
                </c:pt>
                <c:pt idx="1">
                  <c:v>43891</c:v>
                </c:pt>
                <c:pt idx="2">
                  <c:v>43922</c:v>
                </c:pt>
                <c:pt idx="3">
                  <c:v>43952</c:v>
                </c:pt>
                <c:pt idx="4">
                  <c:v>43983</c:v>
                </c:pt>
                <c:pt idx="5">
                  <c:v>44013</c:v>
                </c:pt>
                <c:pt idx="6">
                  <c:v>44044</c:v>
                </c:pt>
                <c:pt idx="7">
                  <c:v>44075</c:v>
                </c:pt>
                <c:pt idx="8">
                  <c:v>44105</c:v>
                </c:pt>
                <c:pt idx="9">
                  <c:v>44136</c:v>
                </c:pt>
                <c:pt idx="10">
                  <c:v>44166</c:v>
                </c:pt>
                <c:pt idx="11">
                  <c:v>44217</c:v>
                </c:pt>
              </c:numCache>
            </c:numRef>
          </c:cat>
          <c:val>
            <c:numRef>
              <c:f>Sheet1!$C$2:$C$13</c:f>
              <c:numCache>
                <c:formatCode>0.00</c:formatCode>
                <c:ptCount val="12"/>
                <c:pt idx="0">
                  <c:v>10.3</c:v>
                </c:pt>
                <c:pt idx="1">
                  <c:v>10.34</c:v>
                </c:pt>
                <c:pt idx="2">
                  <c:v>9.64</c:v>
                </c:pt>
                <c:pt idx="3">
                  <c:v>8</c:v>
                </c:pt>
                <c:pt idx="4">
                  <c:v>8.51</c:v>
                </c:pt>
                <c:pt idx="5">
                  <c:v>8.7799999999999994</c:v>
                </c:pt>
                <c:pt idx="6">
                  <c:v>8.9700000000000006</c:v>
                </c:pt>
                <c:pt idx="7">
                  <c:v>8</c:v>
                </c:pt>
                <c:pt idx="8">
                  <c:v>8.51</c:v>
                </c:pt>
                <c:pt idx="9">
                  <c:v>8.7799999999999994</c:v>
                </c:pt>
                <c:pt idx="10">
                  <c:v>8.9700000000000006</c:v>
                </c:pt>
                <c:pt idx="11">
                  <c:v>8.5399999999999991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81A-4FE2-913E-12689576A0D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Gulf (Fed)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75B-4796-B096-5F2DD968553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681A-4FE2-913E-12689576A0D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681A-4FE2-913E-12689576A0D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681A-4FE2-913E-12689576A0D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681A-4FE2-913E-12689576A0D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681A-4FE2-913E-12689576A0D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75B-4796-B096-5F2DD9685537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681A-4FE2-913E-12689576A0D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681A-4FE2-913E-12689576A0D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681A-4FE2-913E-12689576A0D3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681A-4FE2-913E-12689576A0D3}"/>
                </c:ext>
              </c:extLst>
            </c:dLbl>
            <c:dLbl>
              <c:idx val="11"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75B-4796-B096-5F2DD96855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mmm\-yy</c:formatCode>
                <c:ptCount val="12"/>
                <c:pt idx="0">
                  <c:v>43862</c:v>
                </c:pt>
                <c:pt idx="1">
                  <c:v>43891</c:v>
                </c:pt>
                <c:pt idx="2">
                  <c:v>43922</c:v>
                </c:pt>
                <c:pt idx="3">
                  <c:v>43952</c:v>
                </c:pt>
                <c:pt idx="4">
                  <c:v>43983</c:v>
                </c:pt>
                <c:pt idx="5">
                  <c:v>44013</c:v>
                </c:pt>
                <c:pt idx="6">
                  <c:v>44044</c:v>
                </c:pt>
                <c:pt idx="7">
                  <c:v>44075</c:v>
                </c:pt>
                <c:pt idx="8">
                  <c:v>44105</c:v>
                </c:pt>
                <c:pt idx="9">
                  <c:v>44136</c:v>
                </c:pt>
                <c:pt idx="10">
                  <c:v>44166</c:v>
                </c:pt>
                <c:pt idx="11">
                  <c:v>44217</c:v>
                </c:pt>
              </c:numCache>
            </c:numRef>
          </c:cat>
          <c:val>
            <c:numRef>
              <c:f>Sheet1!$D$2:$D$13</c:f>
              <c:numCache>
                <c:formatCode>0.00</c:formatCode>
                <c:ptCount val="12"/>
                <c:pt idx="0">
                  <c:v>1.97</c:v>
                </c:pt>
                <c:pt idx="1">
                  <c:v>1.93</c:v>
                </c:pt>
                <c:pt idx="2">
                  <c:v>1.91</c:v>
                </c:pt>
                <c:pt idx="3">
                  <c:v>1.61</c:v>
                </c:pt>
                <c:pt idx="4">
                  <c:v>1.56</c:v>
                </c:pt>
                <c:pt idx="5">
                  <c:v>1.56</c:v>
                </c:pt>
                <c:pt idx="6">
                  <c:v>1.4</c:v>
                </c:pt>
                <c:pt idx="7">
                  <c:v>1.61</c:v>
                </c:pt>
                <c:pt idx="8">
                  <c:v>1.56</c:v>
                </c:pt>
                <c:pt idx="9">
                  <c:v>1.56</c:v>
                </c:pt>
                <c:pt idx="10">
                  <c:v>1.4</c:v>
                </c:pt>
                <c:pt idx="11">
                  <c:v>1.8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81A-4FE2-913E-12689576A0D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Alaska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75B-4796-B096-5F2DD968553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681A-4FE2-913E-12689576A0D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681A-4FE2-913E-12689576A0D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681A-4FE2-913E-12689576A0D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75B-4796-B096-5F2DD968553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681A-4FE2-913E-12689576A0D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681A-4FE2-913E-12689576A0D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681A-4FE2-913E-12689576A0D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681A-4FE2-913E-12689576A0D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681A-4FE2-913E-12689576A0D3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681A-4FE2-913E-12689576A0D3}"/>
                </c:ext>
              </c:extLst>
            </c:dLbl>
            <c:dLbl>
              <c:idx val="11"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75B-4796-B096-5F2DD96855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mmm\-yy</c:formatCode>
                <c:ptCount val="12"/>
                <c:pt idx="0">
                  <c:v>43862</c:v>
                </c:pt>
                <c:pt idx="1">
                  <c:v>43891</c:v>
                </c:pt>
                <c:pt idx="2">
                  <c:v>43922</c:v>
                </c:pt>
                <c:pt idx="3">
                  <c:v>43952</c:v>
                </c:pt>
                <c:pt idx="4">
                  <c:v>43983</c:v>
                </c:pt>
                <c:pt idx="5">
                  <c:v>44013</c:v>
                </c:pt>
                <c:pt idx="6">
                  <c:v>44044</c:v>
                </c:pt>
                <c:pt idx="7">
                  <c:v>44075</c:v>
                </c:pt>
                <c:pt idx="8">
                  <c:v>44105</c:v>
                </c:pt>
                <c:pt idx="9">
                  <c:v>44136</c:v>
                </c:pt>
                <c:pt idx="10">
                  <c:v>44166</c:v>
                </c:pt>
                <c:pt idx="11">
                  <c:v>44217</c:v>
                </c:pt>
              </c:numCache>
            </c:numRef>
          </c:cat>
          <c:val>
            <c:numRef>
              <c:f>Sheet1!$E$2:$E$13</c:f>
              <c:numCache>
                <c:formatCode>0.00</c:formatCode>
                <c:ptCount val="12"/>
                <c:pt idx="0">
                  <c:v>0.48</c:v>
                </c:pt>
                <c:pt idx="1">
                  <c:v>0.46</c:v>
                </c:pt>
                <c:pt idx="2">
                  <c:v>0.46</c:v>
                </c:pt>
                <c:pt idx="3">
                  <c:v>0.4</c:v>
                </c:pt>
                <c:pt idx="4">
                  <c:v>0.36</c:v>
                </c:pt>
                <c:pt idx="5">
                  <c:v>0.41</c:v>
                </c:pt>
                <c:pt idx="6">
                  <c:v>0.44</c:v>
                </c:pt>
                <c:pt idx="7">
                  <c:v>0.4</c:v>
                </c:pt>
                <c:pt idx="8">
                  <c:v>0.36</c:v>
                </c:pt>
                <c:pt idx="9">
                  <c:v>0.41</c:v>
                </c:pt>
                <c:pt idx="10">
                  <c:v>0.44</c:v>
                </c:pt>
                <c:pt idx="11">
                  <c:v>0.46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81A-4FE2-913E-12689576A0D3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978634399"/>
        <c:axId val="1978631903"/>
      </c:lineChart>
      <c:dateAx>
        <c:axId val="1978634399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8631903"/>
        <c:crosses val="autoZero"/>
        <c:auto val="1"/>
        <c:lblOffset val="100"/>
        <c:baseTimeUnit val="months"/>
      </c:dateAx>
      <c:valAx>
        <c:axId val="19786319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86343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E7E-46BE-A5D7-4A8A3C83777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E7E-46BE-A5D7-4A8A3C837779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E7E-46BE-A5D7-4A8A3C837779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E7E-46BE-A5D7-4A8A3C837779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E7E-46BE-A5D7-4A8A3C837779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E7E-46BE-A5D7-4A8A3C837779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E7E-46BE-A5D7-4A8A3C837779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E7E-46BE-A5D7-4A8A3C837779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E7E-46BE-A5D7-4A8A3C837779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E7E-46BE-A5D7-4A8A3C837779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E7E-46BE-A5D7-4A8A3C837779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E7E-46BE-A5D7-4A8A3C8377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Sheet1!$A$2:$A$16</c:f>
              <c:numCache>
                <c:formatCode>[$-409]mmm\-yy;@</c:formatCode>
                <c:ptCount val="15"/>
                <c:pt idx="0">
                  <c:v>43862</c:v>
                </c:pt>
                <c:pt idx="1">
                  <c:v>43891</c:v>
                </c:pt>
                <c:pt idx="2">
                  <c:v>43922</c:v>
                </c:pt>
                <c:pt idx="3">
                  <c:v>43952</c:v>
                </c:pt>
                <c:pt idx="4">
                  <c:v>43983</c:v>
                </c:pt>
                <c:pt idx="5">
                  <c:v>44013</c:v>
                </c:pt>
                <c:pt idx="6">
                  <c:v>44044</c:v>
                </c:pt>
                <c:pt idx="7">
                  <c:v>44075</c:v>
                </c:pt>
                <c:pt idx="8">
                  <c:v>44105</c:v>
                </c:pt>
                <c:pt idx="9">
                  <c:v>44136</c:v>
                </c:pt>
                <c:pt idx="10">
                  <c:v>44166</c:v>
                </c:pt>
                <c:pt idx="11">
                  <c:v>44217</c:v>
                </c:pt>
                <c:pt idx="12">
                  <c:v>44248</c:v>
                </c:pt>
                <c:pt idx="13">
                  <c:v>44276</c:v>
                </c:pt>
                <c:pt idx="14">
                  <c:v>44307</c:v>
                </c:pt>
              </c:numCache>
            </c:numRef>
          </c:cat>
          <c:val>
            <c:numRef>
              <c:f>Sheet1!$B$2:$B$16</c:f>
              <c:numCache>
                <c:formatCode>0</c:formatCode>
                <c:ptCount val="15"/>
                <c:pt idx="0">
                  <c:v>767</c:v>
                </c:pt>
                <c:pt idx="1">
                  <c:v>770</c:v>
                </c:pt>
                <c:pt idx="2">
                  <c:v>646</c:v>
                </c:pt>
                <c:pt idx="3">
                  <c:v>392</c:v>
                </c:pt>
                <c:pt idx="4">
                  <c:v>271</c:v>
                </c:pt>
                <c:pt idx="5">
                  <c:v>251</c:v>
                </c:pt>
                <c:pt idx="6">
                  <c:v>235</c:v>
                </c:pt>
                <c:pt idx="7">
                  <c:v>241</c:v>
                </c:pt>
                <c:pt idx="8">
                  <c:v>252</c:v>
                </c:pt>
                <c:pt idx="9">
                  <c:v>288</c:v>
                </c:pt>
                <c:pt idx="10">
                  <c:v>310</c:v>
                </c:pt>
                <c:pt idx="11">
                  <c:v>343</c:v>
                </c:pt>
                <c:pt idx="12">
                  <c:v>376</c:v>
                </c:pt>
                <c:pt idx="13">
                  <c:v>389</c:v>
                </c:pt>
                <c:pt idx="14">
                  <c:v>416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E7E-46BE-A5D7-4A8A3C83777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TX/NM/OK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E7E-46BE-A5D7-4A8A3C83777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E7E-46BE-A5D7-4A8A3C837779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E7E-46BE-A5D7-4A8A3C837779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4E7E-46BE-A5D7-4A8A3C837779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4E7E-46BE-A5D7-4A8A3C837779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4E7E-46BE-A5D7-4A8A3C837779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4E7E-46BE-A5D7-4A8A3C837779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4E7E-46BE-A5D7-4A8A3C837779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4E7E-46BE-A5D7-4A8A3C837779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4E7E-46BE-A5D7-4A8A3C837779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4E7E-46BE-A5D7-4A8A3C837779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4E7E-46BE-A5D7-4A8A3C8377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Sheet1!$A$2:$A$16</c:f>
              <c:numCache>
                <c:formatCode>[$-409]mmm\-yy;@</c:formatCode>
                <c:ptCount val="15"/>
                <c:pt idx="0">
                  <c:v>43862</c:v>
                </c:pt>
                <c:pt idx="1">
                  <c:v>43891</c:v>
                </c:pt>
                <c:pt idx="2">
                  <c:v>43922</c:v>
                </c:pt>
                <c:pt idx="3">
                  <c:v>43952</c:v>
                </c:pt>
                <c:pt idx="4">
                  <c:v>43983</c:v>
                </c:pt>
                <c:pt idx="5">
                  <c:v>44013</c:v>
                </c:pt>
                <c:pt idx="6">
                  <c:v>44044</c:v>
                </c:pt>
                <c:pt idx="7">
                  <c:v>44075</c:v>
                </c:pt>
                <c:pt idx="8">
                  <c:v>44105</c:v>
                </c:pt>
                <c:pt idx="9">
                  <c:v>44136</c:v>
                </c:pt>
                <c:pt idx="10">
                  <c:v>44166</c:v>
                </c:pt>
                <c:pt idx="11">
                  <c:v>44217</c:v>
                </c:pt>
                <c:pt idx="12">
                  <c:v>44248</c:v>
                </c:pt>
                <c:pt idx="13">
                  <c:v>44276</c:v>
                </c:pt>
                <c:pt idx="14">
                  <c:v>44307</c:v>
                </c:pt>
              </c:numCache>
            </c:num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555</c:v>
                </c:pt>
                <c:pt idx="1">
                  <c:v>565</c:v>
                </c:pt>
                <c:pt idx="2">
                  <c:v>467</c:v>
                </c:pt>
                <c:pt idx="3">
                  <c:v>280</c:v>
                </c:pt>
                <c:pt idx="4">
                  <c:v>184</c:v>
                </c:pt>
                <c:pt idx="5">
                  <c:v>168</c:v>
                </c:pt>
                <c:pt idx="6">
                  <c:v>158</c:v>
                </c:pt>
                <c:pt idx="7">
                  <c:v>161</c:v>
                </c:pt>
                <c:pt idx="8">
                  <c:v>167</c:v>
                </c:pt>
                <c:pt idx="9">
                  <c:v>201</c:v>
                </c:pt>
                <c:pt idx="10">
                  <c:v>220</c:v>
                </c:pt>
                <c:pt idx="11">
                  <c:v>245</c:v>
                </c:pt>
                <c:pt idx="12">
                  <c:v>266</c:v>
                </c:pt>
                <c:pt idx="13">
                  <c:v>278</c:v>
                </c:pt>
                <c:pt idx="14">
                  <c:v>296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E7E-46BE-A5D7-4A8A3C83777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Other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4E7E-46BE-A5D7-4A8A3C83777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4E7E-46BE-A5D7-4A8A3C837779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4E7E-46BE-A5D7-4A8A3C837779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4E7E-46BE-A5D7-4A8A3C837779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4E7E-46BE-A5D7-4A8A3C837779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4E7E-46BE-A5D7-4A8A3C837779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4E7E-46BE-A5D7-4A8A3C837779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4E7E-46BE-A5D7-4A8A3C837779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4E7E-46BE-A5D7-4A8A3C837779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4E7E-46BE-A5D7-4A8A3C837779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4E7E-46BE-A5D7-4A8A3C837779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4E7E-46BE-A5D7-4A8A3C8377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Sheet1!$A$2:$A$16</c:f>
              <c:numCache>
                <c:formatCode>[$-409]mmm\-yy;@</c:formatCode>
                <c:ptCount val="15"/>
                <c:pt idx="0">
                  <c:v>43862</c:v>
                </c:pt>
                <c:pt idx="1">
                  <c:v>43891</c:v>
                </c:pt>
                <c:pt idx="2">
                  <c:v>43922</c:v>
                </c:pt>
                <c:pt idx="3">
                  <c:v>43952</c:v>
                </c:pt>
                <c:pt idx="4">
                  <c:v>43983</c:v>
                </c:pt>
                <c:pt idx="5">
                  <c:v>44013</c:v>
                </c:pt>
                <c:pt idx="6">
                  <c:v>44044</c:v>
                </c:pt>
                <c:pt idx="7">
                  <c:v>44075</c:v>
                </c:pt>
                <c:pt idx="8">
                  <c:v>44105</c:v>
                </c:pt>
                <c:pt idx="9">
                  <c:v>44136</c:v>
                </c:pt>
                <c:pt idx="10">
                  <c:v>44166</c:v>
                </c:pt>
                <c:pt idx="11">
                  <c:v>44217</c:v>
                </c:pt>
                <c:pt idx="12">
                  <c:v>44248</c:v>
                </c:pt>
                <c:pt idx="13">
                  <c:v>44276</c:v>
                </c:pt>
                <c:pt idx="14">
                  <c:v>44307</c:v>
                </c:pt>
              </c:numCache>
            </c:numRef>
          </c:cat>
          <c:val>
            <c:numRef>
              <c:f>Sheet1!$D$2:$D$16</c:f>
              <c:numCache>
                <c:formatCode>General</c:formatCode>
                <c:ptCount val="15"/>
                <c:pt idx="0">
                  <c:v>160</c:v>
                </c:pt>
                <c:pt idx="1">
                  <c:v>154</c:v>
                </c:pt>
                <c:pt idx="2">
                  <c:v>137</c:v>
                </c:pt>
                <c:pt idx="3">
                  <c:v>86</c:v>
                </c:pt>
                <c:pt idx="4">
                  <c:v>75</c:v>
                </c:pt>
                <c:pt idx="5">
                  <c:v>73</c:v>
                </c:pt>
                <c:pt idx="6">
                  <c:v>66</c:v>
                </c:pt>
                <c:pt idx="7">
                  <c:v>71</c:v>
                </c:pt>
                <c:pt idx="8">
                  <c:v>75</c:v>
                </c:pt>
                <c:pt idx="9">
                  <c:v>76</c:v>
                </c:pt>
                <c:pt idx="10">
                  <c:v>79</c:v>
                </c:pt>
                <c:pt idx="11">
                  <c:v>87</c:v>
                </c:pt>
                <c:pt idx="12">
                  <c:v>98</c:v>
                </c:pt>
                <c:pt idx="13">
                  <c:v>98</c:v>
                </c:pt>
                <c:pt idx="14">
                  <c:v>106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E7E-46BE-A5D7-4A8A3C83777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4E7E-46BE-A5D7-4A8A3C83777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4E7E-46BE-A5D7-4A8A3C837779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4E7E-46BE-A5D7-4A8A3C837779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4E7E-46BE-A5D7-4A8A3C837779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4E7E-46BE-A5D7-4A8A3C837779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4E7E-46BE-A5D7-4A8A3C837779}"/>
                </c:ext>
              </c:extLst>
            </c:dLbl>
            <c:dLbl>
              <c:idx val="7"/>
              <c:layout>
                <c:manualLayout>
                  <c:x val="-1.6635802469135801E-2"/>
                  <c:y val="-1.65467194229849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CEE-4650-BADF-E9C967319FC2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4E7E-46BE-A5D7-4A8A3C837779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4E7E-46BE-A5D7-4A8A3C837779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1-4E7E-46BE-A5D7-4A8A3C837779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2-4E7E-46BE-A5D7-4A8A3C837779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3-4E7E-46BE-A5D7-4A8A3C837779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4-4E7E-46BE-A5D7-4A8A3C8377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Sheet1!$A$2:$A$16</c:f>
              <c:numCache>
                <c:formatCode>[$-409]mmm\-yy;@</c:formatCode>
                <c:ptCount val="15"/>
                <c:pt idx="0">
                  <c:v>43862</c:v>
                </c:pt>
                <c:pt idx="1">
                  <c:v>43891</c:v>
                </c:pt>
                <c:pt idx="2">
                  <c:v>43922</c:v>
                </c:pt>
                <c:pt idx="3">
                  <c:v>43952</c:v>
                </c:pt>
                <c:pt idx="4">
                  <c:v>43983</c:v>
                </c:pt>
                <c:pt idx="5">
                  <c:v>44013</c:v>
                </c:pt>
                <c:pt idx="6">
                  <c:v>44044</c:v>
                </c:pt>
                <c:pt idx="7">
                  <c:v>44075</c:v>
                </c:pt>
                <c:pt idx="8">
                  <c:v>44105</c:v>
                </c:pt>
                <c:pt idx="9">
                  <c:v>44136</c:v>
                </c:pt>
                <c:pt idx="10">
                  <c:v>44166</c:v>
                </c:pt>
                <c:pt idx="11">
                  <c:v>44217</c:v>
                </c:pt>
                <c:pt idx="12">
                  <c:v>44248</c:v>
                </c:pt>
                <c:pt idx="13">
                  <c:v>44276</c:v>
                </c:pt>
                <c:pt idx="14">
                  <c:v>44307</c:v>
                </c:pt>
              </c:numCache>
            </c:numRef>
          </c:cat>
          <c:val>
            <c:numRef>
              <c:f>Sheet1!$E$2:$E$16</c:f>
              <c:numCache>
                <c:formatCode>General</c:formatCode>
                <c:ptCount val="15"/>
                <c:pt idx="0">
                  <c:v>52</c:v>
                </c:pt>
                <c:pt idx="1">
                  <c:v>51</c:v>
                </c:pt>
                <c:pt idx="2">
                  <c:v>42</c:v>
                </c:pt>
                <c:pt idx="3">
                  <c:v>26</c:v>
                </c:pt>
                <c:pt idx="4">
                  <c:v>12</c:v>
                </c:pt>
                <c:pt idx="5">
                  <c:v>10</c:v>
                </c:pt>
                <c:pt idx="6">
                  <c:v>11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11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E7E-46BE-A5D7-4A8A3C837779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2057174591"/>
        <c:axId val="2057184575"/>
      </c:lineChart>
      <c:dateAx>
        <c:axId val="2057174591"/>
        <c:scaling>
          <c:orientation val="minMax"/>
        </c:scaling>
        <c:delete val="0"/>
        <c:axPos val="b"/>
        <c:numFmt formatCode="[$-409]mmm\-yy;@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57184575"/>
        <c:crosses val="autoZero"/>
        <c:auto val="1"/>
        <c:lblOffset val="100"/>
        <c:baseTimeUnit val="months"/>
      </c:dateAx>
      <c:valAx>
        <c:axId val="20571845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571745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BBC-4E65-A88E-97F583CAE12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BBC-4E65-A88E-97F583CAE129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BBC-4E65-A88E-97F583CAE129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BBC-4E65-A88E-97F583CAE129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BBC-4E65-A88E-97F583CAE129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BBC-4E65-A88E-97F583CAE129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BBC-4E65-A88E-97F583CAE129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BBC-4E65-A88E-97F583CAE1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mmm\-yy</c:formatCode>
                <c:ptCount val="12"/>
                <c:pt idx="0">
                  <c:v>43862</c:v>
                </c:pt>
                <c:pt idx="1">
                  <c:v>43891</c:v>
                </c:pt>
                <c:pt idx="2">
                  <c:v>43922</c:v>
                </c:pt>
                <c:pt idx="3">
                  <c:v>43952</c:v>
                </c:pt>
                <c:pt idx="4">
                  <c:v>43983</c:v>
                </c:pt>
                <c:pt idx="5">
                  <c:v>44013</c:v>
                </c:pt>
                <c:pt idx="6">
                  <c:v>44044</c:v>
                </c:pt>
                <c:pt idx="7">
                  <c:v>44075</c:v>
                </c:pt>
                <c:pt idx="8">
                  <c:v>44105</c:v>
                </c:pt>
                <c:pt idx="9">
                  <c:v>44136</c:v>
                </c:pt>
                <c:pt idx="10">
                  <c:v>44166</c:v>
                </c:pt>
                <c:pt idx="11" formatCode="[$-409]mmm\-yy;@">
                  <c:v>44217</c:v>
                </c:pt>
              </c:numCache>
            </c:numRef>
          </c:cat>
          <c:val>
            <c:numRef>
              <c:f>Sheet1!$B$2:$B$13</c:f>
              <c:numCache>
                <c:formatCode>0.00</c:formatCode>
                <c:ptCount val="12"/>
                <c:pt idx="0">
                  <c:v>5.9499999999999993</c:v>
                </c:pt>
                <c:pt idx="1">
                  <c:v>5.92</c:v>
                </c:pt>
                <c:pt idx="2">
                  <c:v>5.5</c:v>
                </c:pt>
                <c:pt idx="3">
                  <c:v>4.4400000000000004</c:v>
                </c:pt>
                <c:pt idx="4">
                  <c:v>4.6599999999999993</c:v>
                </c:pt>
                <c:pt idx="5">
                  <c:v>6.2</c:v>
                </c:pt>
                <c:pt idx="6">
                  <c:v>6.21</c:v>
                </c:pt>
                <c:pt idx="7">
                  <c:v>6.11</c:v>
                </c:pt>
                <c:pt idx="8">
                  <c:v>6.16</c:v>
                </c:pt>
                <c:pt idx="9">
                  <c:v>6.23</c:v>
                </c:pt>
                <c:pt idx="10">
                  <c:v>6.15</c:v>
                </c:pt>
                <c:pt idx="11">
                  <c:v>6.18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BBC-4E65-A88E-97F583CAE12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Texas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BBC-4E65-A88E-97F583CAE12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BBC-4E65-A88E-97F583CAE129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BBC-4E65-A88E-97F583CAE129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BBC-4E65-A88E-97F583CAE129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BBC-4E65-A88E-97F583CAE129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BBC-4E65-A88E-97F583CAE129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BBC-4E65-A88E-97F583CAE129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1BBC-4E65-A88E-97F583CAE1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mmm\-yy</c:formatCode>
                <c:ptCount val="12"/>
                <c:pt idx="0">
                  <c:v>43862</c:v>
                </c:pt>
                <c:pt idx="1">
                  <c:v>43891</c:v>
                </c:pt>
                <c:pt idx="2">
                  <c:v>43922</c:v>
                </c:pt>
                <c:pt idx="3">
                  <c:v>43952</c:v>
                </c:pt>
                <c:pt idx="4">
                  <c:v>43983</c:v>
                </c:pt>
                <c:pt idx="5">
                  <c:v>44013</c:v>
                </c:pt>
                <c:pt idx="6">
                  <c:v>44044</c:v>
                </c:pt>
                <c:pt idx="7">
                  <c:v>44075</c:v>
                </c:pt>
                <c:pt idx="8">
                  <c:v>44105</c:v>
                </c:pt>
                <c:pt idx="9">
                  <c:v>44136</c:v>
                </c:pt>
                <c:pt idx="10">
                  <c:v>44166</c:v>
                </c:pt>
                <c:pt idx="11" formatCode="[$-409]mmm\-yy;@">
                  <c:v>44217</c:v>
                </c:pt>
              </c:numCache>
            </c:numRef>
          </c:cat>
          <c:val>
            <c:numRef>
              <c:f>Sheet1!$C$2:$C$13</c:f>
              <c:numCache>
                <c:formatCode>0.00</c:formatCode>
                <c:ptCount val="12"/>
                <c:pt idx="0">
                  <c:v>4.3</c:v>
                </c:pt>
                <c:pt idx="1">
                  <c:v>4.26</c:v>
                </c:pt>
                <c:pt idx="2">
                  <c:v>3.96</c:v>
                </c:pt>
                <c:pt idx="3">
                  <c:v>3.19</c:v>
                </c:pt>
                <c:pt idx="4">
                  <c:v>3.26</c:v>
                </c:pt>
                <c:pt idx="5">
                  <c:v>4.74</c:v>
                </c:pt>
                <c:pt idx="6">
                  <c:v>4.7</c:v>
                </c:pt>
                <c:pt idx="7">
                  <c:v>4.6399999999999997</c:v>
                </c:pt>
                <c:pt idx="8">
                  <c:v>4.6500000000000004</c:v>
                </c:pt>
                <c:pt idx="9">
                  <c:v>4.67</c:v>
                </c:pt>
                <c:pt idx="10">
                  <c:v>4.6399999999999997</c:v>
                </c:pt>
                <c:pt idx="11">
                  <c:v>4.66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BBC-4E65-A88E-97F583CAE12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New Mexico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BBC-4E65-A88E-97F583CAE12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1BBC-4E65-A88E-97F583CAE129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1BBC-4E65-A88E-97F583CAE129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1BBC-4E65-A88E-97F583CAE129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1BBC-4E65-A88E-97F583CAE129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1BBC-4E65-A88E-97F583CAE129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1BBC-4E65-A88E-97F583CAE129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1BBC-4E65-A88E-97F583CAE1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mmm\-yy</c:formatCode>
                <c:ptCount val="12"/>
                <c:pt idx="0">
                  <c:v>43862</c:v>
                </c:pt>
                <c:pt idx="1">
                  <c:v>43891</c:v>
                </c:pt>
                <c:pt idx="2">
                  <c:v>43922</c:v>
                </c:pt>
                <c:pt idx="3">
                  <c:v>43952</c:v>
                </c:pt>
                <c:pt idx="4">
                  <c:v>43983</c:v>
                </c:pt>
                <c:pt idx="5">
                  <c:v>44013</c:v>
                </c:pt>
                <c:pt idx="6">
                  <c:v>44044</c:v>
                </c:pt>
                <c:pt idx="7">
                  <c:v>44075</c:v>
                </c:pt>
                <c:pt idx="8">
                  <c:v>44105</c:v>
                </c:pt>
                <c:pt idx="9">
                  <c:v>44136</c:v>
                </c:pt>
                <c:pt idx="10">
                  <c:v>44166</c:v>
                </c:pt>
                <c:pt idx="11" formatCode="[$-409]mmm\-yy;@">
                  <c:v>44217</c:v>
                </c:pt>
              </c:numCache>
            </c:numRef>
          </c:cat>
          <c:val>
            <c:numRef>
              <c:f>Sheet1!$D$2:$D$13</c:f>
              <c:numCache>
                <c:formatCode>0.00</c:formatCode>
                <c:ptCount val="12"/>
                <c:pt idx="0">
                  <c:v>1.0900000000000001</c:v>
                </c:pt>
                <c:pt idx="1">
                  <c:v>1.1100000000000001</c:v>
                </c:pt>
                <c:pt idx="2">
                  <c:v>1.05</c:v>
                </c:pt>
                <c:pt idx="3">
                  <c:v>0.89</c:v>
                </c:pt>
                <c:pt idx="4">
                  <c:v>0.94</c:v>
                </c:pt>
                <c:pt idx="5">
                  <c:v>0.98</c:v>
                </c:pt>
                <c:pt idx="6">
                  <c:v>1.05</c:v>
                </c:pt>
                <c:pt idx="7">
                  <c:v>1.03</c:v>
                </c:pt>
                <c:pt idx="8">
                  <c:v>1.0900000000000001</c:v>
                </c:pt>
                <c:pt idx="9">
                  <c:v>1.1100000000000001</c:v>
                </c:pt>
                <c:pt idx="10">
                  <c:v>1.07</c:v>
                </c:pt>
                <c:pt idx="11">
                  <c:v>1.0900000000000001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BBC-4E65-A88E-97F583CAE12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Oklahoma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1BBC-4E65-A88E-97F583CAE12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1BBC-4E65-A88E-97F583CAE129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1BBC-4E65-A88E-97F583CAE129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1BBC-4E65-A88E-97F583CAE129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1BBC-4E65-A88E-97F583CAE129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1BBC-4E65-A88E-97F583CAE129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1BBC-4E65-A88E-97F583CAE129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1BBC-4E65-A88E-97F583CAE129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1BBC-4E65-A88E-97F583CAE1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mmm\-yy</c:formatCode>
                <c:ptCount val="12"/>
                <c:pt idx="0">
                  <c:v>43862</c:v>
                </c:pt>
                <c:pt idx="1">
                  <c:v>43891</c:v>
                </c:pt>
                <c:pt idx="2">
                  <c:v>43922</c:v>
                </c:pt>
                <c:pt idx="3">
                  <c:v>43952</c:v>
                </c:pt>
                <c:pt idx="4">
                  <c:v>43983</c:v>
                </c:pt>
                <c:pt idx="5">
                  <c:v>44013</c:v>
                </c:pt>
                <c:pt idx="6">
                  <c:v>44044</c:v>
                </c:pt>
                <c:pt idx="7">
                  <c:v>44075</c:v>
                </c:pt>
                <c:pt idx="8">
                  <c:v>44105</c:v>
                </c:pt>
                <c:pt idx="9">
                  <c:v>44136</c:v>
                </c:pt>
                <c:pt idx="10">
                  <c:v>44166</c:v>
                </c:pt>
                <c:pt idx="11" formatCode="[$-409]mmm\-yy;@">
                  <c:v>44217</c:v>
                </c:pt>
              </c:numCache>
            </c:numRef>
          </c:cat>
          <c:val>
            <c:numRef>
              <c:f>Sheet1!$E$2:$E$13</c:f>
              <c:numCache>
                <c:formatCode>0.00</c:formatCode>
                <c:ptCount val="12"/>
                <c:pt idx="0">
                  <c:v>0.56000000000000005</c:v>
                </c:pt>
                <c:pt idx="1">
                  <c:v>0.55000000000000004</c:v>
                </c:pt>
                <c:pt idx="2">
                  <c:v>0.49</c:v>
                </c:pt>
                <c:pt idx="3">
                  <c:v>0.36</c:v>
                </c:pt>
                <c:pt idx="4">
                  <c:v>0.46</c:v>
                </c:pt>
                <c:pt idx="5">
                  <c:v>0.48</c:v>
                </c:pt>
                <c:pt idx="6">
                  <c:v>0.46</c:v>
                </c:pt>
                <c:pt idx="7">
                  <c:v>0.44</c:v>
                </c:pt>
                <c:pt idx="8">
                  <c:v>0.42</c:v>
                </c:pt>
                <c:pt idx="9">
                  <c:v>0.45</c:v>
                </c:pt>
                <c:pt idx="10">
                  <c:v>0.44</c:v>
                </c:pt>
                <c:pt idx="11">
                  <c:v>0.43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BBC-4E65-A88E-97F583CAE129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905839392"/>
        <c:axId val="1905839808"/>
      </c:lineChart>
      <c:dateAx>
        <c:axId val="1905839392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05839808"/>
        <c:crosses val="autoZero"/>
        <c:auto val="1"/>
        <c:lblOffset val="100"/>
        <c:baseTimeUnit val="months"/>
      </c:dateAx>
      <c:valAx>
        <c:axId val="1905839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05839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Gulf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0BB-41A7-A879-70CC3DB689F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50D-482B-91DB-28234B0E7CF6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50D-482B-91DB-28234B0E7CF6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50D-482B-91DB-28234B0E7CF6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C50D-482B-91DB-28234B0E7CF6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C50D-482B-91DB-28234B0E7CF6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C50D-482B-91DB-28234B0E7CF6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C50D-482B-91DB-28234B0E7CF6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C50D-482B-91DB-28234B0E7CF6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0BB-41A7-A879-70CC3DB689F2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50D-482B-91DB-28234B0E7C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[$-409]mmm\-yy;@</c:formatCode>
                <c:ptCount val="12"/>
                <c:pt idx="0">
                  <c:v>43862</c:v>
                </c:pt>
                <c:pt idx="1">
                  <c:v>43891</c:v>
                </c:pt>
                <c:pt idx="2">
                  <c:v>43922</c:v>
                </c:pt>
                <c:pt idx="3">
                  <c:v>43952</c:v>
                </c:pt>
                <c:pt idx="4">
                  <c:v>43983</c:v>
                </c:pt>
                <c:pt idx="5">
                  <c:v>44032</c:v>
                </c:pt>
                <c:pt idx="6">
                  <c:v>44044</c:v>
                </c:pt>
                <c:pt idx="7">
                  <c:v>44075</c:v>
                </c:pt>
                <c:pt idx="8">
                  <c:v>44105</c:v>
                </c:pt>
                <c:pt idx="9">
                  <c:v>44136</c:v>
                </c:pt>
                <c:pt idx="10">
                  <c:v>44166</c:v>
                </c:pt>
                <c:pt idx="11">
                  <c:v>44197</c:v>
                </c:pt>
              </c:numCache>
            </c:numRef>
          </c:cat>
          <c:val>
            <c:numRef>
              <c:f>Sheet1!$B$2:$B$13</c:f>
              <c:numCache>
                <c:formatCode>0.00</c:formatCode>
                <c:ptCount val="12"/>
                <c:pt idx="0">
                  <c:v>12.86</c:v>
                </c:pt>
                <c:pt idx="1">
                  <c:v>10.35</c:v>
                </c:pt>
                <c:pt idx="2">
                  <c:v>1.73</c:v>
                </c:pt>
                <c:pt idx="3">
                  <c:v>6</c:v>
                </c:pt>
                <c:pt idx="4">
                  <c:v>6.04</c:v>
                </c:pt>
                <c:pt idx="5">
                  <c:v>6.04</c:v>
                </c:pt>
                <c:pt idx="6">
                  <c:v>0.84</c:v>
                </c:pt>
                <c:pt idx="7">
                  <c:v>3.36</c:v>
                </c:pt>
                <c:pt idx="8">
                  <c:v>4.3499999999999996</c:v>
                </c:pt>
                <c:pt idx="9">
                  <c:v>0.77</c:v>
                </c:pt>
                <c:pt idx="10">
                  <c:v>2.1</c:v>
                </c:pt>
                <c:pt idx="11">
                  <c:v>2.94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50D-482B-91DB-28234B0E7CF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Gulf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0BB-41A7-A879-70CC3DB689F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50D-482B-91DB-28234B0E7CF6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50D-482B-91DB-28234B0E7CF6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C50D-482B-91DB-28234B0E7CF6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50D-482B-91DB-28234B0E7CF6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50D-482B-91DB-28234B0E7CF6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50D-482B-91DB-28234B0E7CF6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C50D-482B-91DB-28234B0E7CF6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50D-482B-91DB-28234B0E7CF6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50D-482B-91DB-28234B0E7CF6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50D-482B-91DB-28234B0E7CF6}"/>
                </c:ext>
              </c:extLst>
            </c:dLbl>
            <c:dLbl>
              <c:idx val="11"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0BB-41A7-A879-70CC3DB689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[$-409]mmm\-yy;@</c:formatCode>
                <c:ptCount val="12"/>
                <c:pt idx="0">
                  <c:v>43862</c:v>
                </c:pt>
                <c:pt idx="1">
                  <c:v>43891</c:v>
                </c:pt>
                <c:pt idx="2">
                  <c:v>43922</c:v>
                </c:pt>
                <c:pt idx="3">
                  <c:v>43952</c:v>
                </c:pt>
                <c:pt idx="4">
                  <c:v>43983</c:v>
                </c:pt>
                <c:pt idx="5">
                  <c:v>44032</c:v>
                </c:pt>
                <c:pt idx="6">
                  <c:v>44044</c:v>
                </c:pt>
                <c:pt idx="7">
                  <c:v>44075</c:v>
                </c:pt>
                <c:pt idx="8">
                  <c:v>44105</c:v>
                </c:pt>
                <c:pt idx="9">
                  <c:v>44136</c:v>
                </c:pt>
                <c:pt idx="10">
                  <c:v>44166</c:v>
                </c:pt>
                <c:pt idx="11">
                  <c:v>44197</c:v>
                </c:pt>
              </c:numCache>
            </c:numRef>
          </c:cat>
          <c:val>
            <c:numRef>
              <c:f>Sheet1!$C$2:$C$13</c:f>
              <c:numCache>
                <c:formatCode>0.00</c:formatCode>
                <c:ptCount val="12"/>
                <c:pt idx="0">
                  <c:v>2.69</c:v>
                </c:pt>
                <c:pt idx="1">
                  <c:v>1.68</c:v>
                </c:pt>
                <c:pt idx="2">
                  <c:v>1.73</c:v>
                </c:pt>
                <c:pt idx="3">
                  <c:v>0.84</c:v>
                </c:pt>
                <c:pt idx="4">
                  <c:v>0.87</c:v>
                </c:pt>
                <c:pt idx="5">
                  <c:v>0.84</c:v>
                </c:pt>
                <c:pt idx="6">
                  <c:v>0.84</c:v>
                </c:pt>
                <c:pt idx="7">
                  <c:v>1.73</c:v>
                </c:pt>
                <c:pt idx="8">
                  <c:v>0</c:v>
                </c:pt>
                <c:pt idx="9">
                  <c:v>0</c:v>
                </c:pt>
                <c:pt idx="10">
                  <c:v>0.84</c:v>
                </c:pt>
                <c:pt idx="11">
                  <c:v>0.84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50D-482B-91DB-28234B0E7CF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West Coast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0BB-41A7-A879-70CC3DB689F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C50D-482B-91DB-28234B0E7CF6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50D-482B-91DB-28234B0E7CF6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C50D-482B-91DB-28234B0E7CF6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C50D-482B-91DB-28234B0E7CF6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C50D-482B-91DB-28234B0E7CF6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50D-482B-91DB-28234B0E7CF6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50D-482B-91DB-28234B0E7CF6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50D-482B-91DB-28234B0E7CF6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C50D-482B-91DB-28234B0E7CF6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50D-482B-91DB-28234B0E7CF6}"/>
                </c:ext>
              </c:extLst>
            </c:dLbl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3873456790123456E-2"/>
                      <c:h val="2.801834659275826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1-C50D-482B-91DB-28234B0E7C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[$-409]mmm\-yy;@</c:formatCode>
                <c:ptCount val="12"/>
                <c:pt idx="0">
                  <c:v>43862</c:v>
                </c:pt>
                <c:pt idx="1">
                  <c:v>43891</c:v>
                </c:pt>
                <c:pt idx="2">
                  <c:v>43922</c:v>
                </c:pt>
                <c:pt idx="3">
                  <c:v>43952</c:v>
                </c:pt>
                <c:pt idx="4">
                  <c:v>43983</c:v>
                </c:pt>
                <c:pt idx="5">
                  <c:v>44032</c:v>
                </c:pt>
                <c:pt idx="6">
                  <c:v>44044</c:v>
                </c:pt>
                <c:pt idx="7">
                  <c:v>44075</c:v>
                </c:pt>
                <c:pt idx="8">
                  <c:v>44105</c:v>
                </c:pt>
                <c:pt idx="9">
                  <c:v>44136</c:v>
                </c:pt>
                <c:pt idx="10">
                  <c:v>44166</c:v>
                </c:pt>
                <c:pt idx="11">
                  <c:v>44197</c:v>
                </c:pt>
              </c:numCache>
            </c:numRef>
          </c:cat>
          <c:val>
            <c:numRef>
              <c:f>Sheet1!$D$2:$D$13</c:f>
              <c:numCache>
                <c:formatCode>0.00</c:formatCode>
                <c:ptCount val="12"/>
                <c:pt idx="0">
                  <c:v>10.17</c:v>
                </c:pt>
                <c:pt idx="1">
                  <c:v>8.68</c:v>
                </c:pt>
                <c:pt idx="2">
                  <c:v>0</c:v>
                </c:pt>
                <c:pt idx="3">
                  <c:v>5.16</c:v>
                </c:pt>
                <c:pt idx="4">
                  <c:v>5.17</c:v>
                </c:pt>
                <c:pt idx="5">
                  <c:v>8</c:v>
                </c:pt>
                <c:pt idx="6">
                  <c:v>0</c:v>
                </c:pt>
                <c:pt idx="7">
                  <c:v>1.63</c:v>
                </c:pt>
                <c:pt idx="8">
                  <c:v>4.3499999999999996</c:v>
                </c:pt>
                <c:pt idx="9">
                  <c:v>0.77</c:v>
                </c:pt>
                <c:pt idx="10">
                  <c:v>1.26</c:v>
                </c:pt>
                <c:pt idx="11">
                  <c:v>2.1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50D-482B-91DB-28234B0E7CF6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972030240"/>
        <c:axId val="1972033568"/>
      </c:lineChart>
      <c:catAx>
        <c:axId val="1972030240"/>
        <c:scaling>
          <c:orientation val="minMax"/>
        </c:scaling>
        <c:delete val="0"/>
        <c:axPos val="b"/>
        <c:numFmt formatCode="[$-409]mmm\-yy;@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2033568"/>
        <c:crosses val="autoZero"/>
        <c:auto val="0"/>
        <c:lblAlgn val="ctr"/>
        <c:lblOffset val="100"/>
        <c:noMultiLvlLbl val="0"/>
      </c:catAx>
      <c:valAx>
        <c:axId val="1972033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2030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Production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07C-47F8-957C-AD1235EB30B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07C-47F8-957C-AD1235EB30B9}"/>
                </c:ext>
              </c:extLst>
            </c:dLbl>
            <c:dLbl>
              <c:idx val="3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2869415807560138E-2"/>
                      <c:h val="3.53157559850473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9939-43BB-91A3-92B0FC728050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07C-47F8-957C-AD1235EB30B9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07C-47F8-957C-AD1235EB30B9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07C-47F8-957C-AD1235EB30B9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07C-47F8-957C-AD1235EB30B9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07C-47F8-957C-AD1235EB30B9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07C-47F8-957C-AD1235EB30B9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507C-47F8-957C-AD1235EB30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mmm\-yy</c:formatCode>
                <c:ptCount val="12"/>
                <c:pt idx="0">
                  <c:v>43862</c:v>
                </c:pt>
                <c:pt idx="1">
                  <c:v>43891</c:v>
                </c:pt>
                <c:pt idx="2">
                  <c:v>43922</c:v>
                </c:pt>
                <c:pt idx="3">
                  <c:v>43952</c:v>
                </c:pt>
                <c:pt idx="4">
                  <c:v>43983</c:v>
                </c:pt>
                <c:pt idx="5">
                  <c:v>44013</c:v>
                </c:pt>
                <c:pt idx="6" formatCode="[$-409]mmm\-yy;@">
                  <c:v>44044</c:v>
                </c:pt>
                <c:pt idx="7" formatCode="[$-409]mmm\-yy;@">
                  <c:v>44075</c:v>
                </c:pt>
                <c:pt idx="8" formatCode="[$-409]mmm\-yy;@">
                  <c:v>44105</c:v>
                </c:pt>
                <c:pt idx="9" formatCode="[$-409]mmm\-yy;@">
                  <c:v>44136</c:v>
                </c:pt>
                <c:pt idx="10" formatCode="[$-409]mmm\-yy;@">
                  <c:v>44166</c:v>
                </c:pt>
                <c:pt idx="11" formatCode="[$-409]mmm\-yy;@">
                  <c:v>44197</c:v>
                </c:pt>
              </c:numCache>
            </c:numRef>
          </c:cat>
          <c:val>
            <c:numRef>
              <c:f>Sheet1!$B$2:$B$13</c:f>
              <c:numCache>
                <c:formatCode>#,##0.00</c:formatCode>
                <c:ptCount val="12"/>
                <c:pt idx="0">
                  <c:v>1.56</c:v>
                </c:pt>
                <c:pt idx="1">
                  <c:v>1.49</c:v>
                </c:pt>
                <c:pt idx="2">
                  <c:v>1.27</c:v>
                </c:pt>
                <c:pt idx="3">
                  <c:v>0.9</c:v>
                </c:pt>
                <c:pt idx="4">
                  <c:v>0.94</c:v>
                </c:pt>
                <c:pt idx="5">
                  <c:v>1.04</c:v>
                </c:pt>
                <c:pt idx="6">
                  <c:v>1.22</c:v>
                </c:pt>
                <c:pt idx="7">
                  <c:v>1.27</c:v>
                </c:pt>
                <c:pt idx="8">
                  <c:v>1.27</c:v>
                </c:pt>
                <c:pt idx="9">
                  <c:v>1.22</c:v>
                </c:pt>
                <c:pt idx="10">
                  <c:v>1.19</c:v>
                </c:pt>
                <c:pt idx="11">
                  <c:v>1.1499999999999999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07C-47F8-957C-AD1235EB30B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Pipeline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07C-47F8-957C-AD1235EB30B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507C-47F8-957C-AD1235EB30B9}"/>
                </c:ext>
              </c:extLst>
            </c:dLbl>
            <c:dLbl>
              <c:idx val="3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939-43BB-91A3-92B0FC728050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07C-47F8-957C-AD1235EB30B9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507C-47F8-957C-AD1235EB30B9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507C-47F8-957C-AD1235EB30B9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507C-47F8-957C-AD1235EB30B9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507C-47F8-957C-AD1235EB30B9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507C-47F8-957C-AD1235EB30B9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507C-47F8-957C-AD1235EB30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mmm\-yy</c:formatCode>
                <c:ptCount val="12"/>
                <c:pt idx="0">
                  <c:v>43862</c:v>
                </c:pt>
                <c:pt idx="1">
                  <c:v>43891</c:v>
                </c:pt>
                <c:pt idx="2">
                  <c:v>43922</c:v>
                </c:pt>
                <c:pt idx="3">
                  <c:v>43952</c:v>
                </c:pt>
                <c:pt idx="4">
                  <c:v>43983</c:v>
                </c:pt>
                <c:pt idx="5">
                  <c:v>44013</c:v>
                </c:pt>
                <c:pt idx="6" formatCode="[$-409]mmm\-yy;@">
                  <c:v>44044</c:v>
                </c:pt>
                <c:pt idx="7" formatCode="[$-409]mmm\-yy;@">
                  <c:v>44075</c:v>
                </c:pt>
                <c:pt idx="8" formatCode="[$-409]mmm\-yy;@">
                  <c:v>44105</c:v>
                </c:pt>
                <c:pt idx="9" formatCode="[$-409]mmm\-yy;@">
                  <c:v>44136</c:v>
                </c:pt>
                <c:pt idx="10" formatCode="[$-409]mmm\-yy;@">
                  <c:v>44166</c:v>
                </c:pt>
                <c:pt idx="11" formatCode="[$-409]mmm\-yy;@">
                  <c:v>44197</c:v>
                </c:pt>
              </c:numCache>
            </c:numRef>
          </c:cat>
          <c:val>
            <c:numRef>
              <c:f>Sheet1!$C$2:$C$13</c:f>
              <c:numCache>
                <c:formatCode>#,##0.00</c:formatCode>
                <c:ptCount val="12"/>
                <c:pt idx="0">
                  <c:v>1.03</c:v>
                </c:pt>
                <c:pt idx="1">
                  <c:v>1.03</c:v>
                </c:pt>
                <c:pt idx="2">
                  <c:v>0.88</c:v>
                </c:pt>
                <c:pt idx="3">
                  <c:v>0.61</c:v>
                </c:pt>
                <c:pt idx="4">
                  <c:v>0.68</c:v>
                </c:pt>
                <c:pt idx="5">
                  <c:v>0.77</c:v>
                </c:pt>
                <c:pt idx="6">
                  <c:v>0.92</c:v>
                </c:pt>
                <c:pt idx="7">
                  <c:v>0.97</c:v>
                </c:pt>
                <c:pt idx="8">
                  <c:v>0.97</c:v>
                </c:pt>
                <c:pt idx="9">
                  <c:v>0.94</c:v>
                </c:pt>
                <c:pt idx="10">
                  <c:v>0.93</c:v>
                </c:pt>
                <c:pt idx="11">
                  <c:v>0.87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07C-47F8-957C-AD1235EB30B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Railroad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507C-47F8-957C-AD1235EB30B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507C-47F8-957C-AD1235EB30B9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507C-47F8-957C-AD1235EB30B9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507C-47F8-957C-AD1235EB30B9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507C-47F8-957C-AD1235EB30B9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507C-47F8-957C-AD1235EB30B9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507C-47F8-957C-AD1235EB30B9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507C-47F8-957C-AD1235EB30B9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507C-47F8-957C-AD1235EB30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mmm\-yy</c:formatCode>
                <c:ptCount val="12"/>
                <c:pt idx="0">
                  <c:v>43862</c:v>
                </c:pt>
                <c:pt idx="1">
                  <c:v>43891</c:v>
                </c:pt>
                <c:pt idx="2">
                  <c:v>43922</c:v>
                </c:pt>
                <c:pt idx="3">
                  <c:v>43952</c:v>
                </c:pt>
                <c:pt idx="4">
                  <c:v>43983</c:v>
                </c:pt>
                <c:pt idx="5">
                  <c:v>44013</c:v>
                </c:pt>
                <c:pt idx="6" formatCode="[$-409]mmm\-yy;@">
                  <c:v>44044</c:v>
                </c:pt>
                <c:pt idx="7" formatCode="[$-409]mmm\-yy;@">
                  <c:v>44075</c:v>
                </c:pt>
                <c:pt idx="8" formatCode="[$-409]mmm\-yy;@">
                  <c:v>44105</c:v>
                </c:pt>
                <c:pt idx="9" formatCode="[$-409]mmm\-yy;@">
                  <c:v>44136</c:v>
                </c:pt>
                <c:pt idx="10" formatCode="[$-409]mmm\-yy;@">
                  <c:v>44166</c:v>
                </c:pt>
                <c:pt idx="11" formatCode="[$-409]mmm\-yy;@">
                  <c:v>44197</c:v>
                </c:pt>
              </c:numCache>
            </c:numRef>
          </c:cat>
          <c:val>
            <c:numRef>
              <c:f>Sheet1!$D$2:$D$13</c:f>
              <c:numCache>
                <c:formatCode>#,##0.00</c:formatCode>
                <c:ptCount val="12"/>
                <c:pt idx="0">
                  <c:v>0.3</c:v>
                </c:pt>
                <c:pt idx="1">
                  <c:v>0.28000000000000003</c:v>
                </c:pt>
                <c:pt idx="2">
                  <c:v>0.27</c:v>
                </c:pt>
                <c:pt idx="3">
                  <c:v>0.21</c:v>
                </c:pt>
                <c:pt idx="4">
                  <c:v>0.15</c:v>
                </c:pt>
                <c:pt idx="5">
                  <c:v>0.16</c:v>
                </c:pt>
                <c:pt idx="6">
                  <c:v>0.18</c:v>
                </c:pt>
                <c:pt idx="7">
                  <c:v>0.19</c:v>
                </c:pt>
                <c:pt idx="8">
                  <c:v>0.19</c:v>
                </c:pt>
                <c:pt idx="9">
                  <c:v>0.17</c:v>
                </c:pt>
                <c:pt idx="10">
                  <c:v>0.17</c:v>
                </c:pt>
                <c:pt idx="11">
                  <c:v>0.18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07C-47F8-957C-AD1235EB30B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Canada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507C-47F8-957C-AD1235EB30B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507C-47F8-957C-AD1235EB30B9}"/>
                </c:ext>
              </c:extLst>
            </c:dLbl>
            <c:dLbl>
              <c:idx val="3"/>
              <c:layout>
                <c:manualLayout>
                  <c:x val="-2.487120166680196E-2"/>
                  <c:y val="2.523363556828123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7714776632302403E-2"/>
                      <c:h val="2.773999840928974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37-507C-47F8-957C-AD1235EB30B9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939-43BB-91A3-92B0FC728050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507C-47F8-957C-AD1235EB30B9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507C-47F8-957C-AD1235EB30B9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507C-47F8-957C-AD1235EB30B9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507C-47F8-957C-AD1235EB30B9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2-507C-47F8-957C-AD1235EB30B9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4-507C-47F8-957C-AD1235EB30B9}"/>
                </c:ext>
              </c:extLst>
            </c:dLbl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7714776632302403E-2"/>
                      <c:h val="1.51137357830271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35-507C-47F8-957C-AD1235EB30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mmm\-yy</c:formatCode>
                <c:ptCount val="12"/>
                <c:pt idx="0">
                  <c:v>43862</c:v>
                </c:pt>
                <c:pt idx="1">
                  <c:v>43891</c:v>
                </c:pt>
                <c:pt idx="2">
                  <c:v>43922</c:v>
                </c:pt>
                <c:pt idx="3">
                  <c:v>43952</c:v>
                </c:pt>
                <c:pt idx="4">
                  <c:v>43983</c:v>
                </c:pt>
                <c:pt idx="5">
                  <c:v>44013</c:v>
                </c:pt>
                <c:pt idx="6" formatCode="[$-409]mmm\-yy;@">
                  <c:v>44044</c:v>
                </c:pt>
                <c:pt idx="7" formatCode="[$-409]mmm\-yy;@">
                  <c:v>44075</c:v>
                </c:pt>
                <c:pt idx="8" formatCode="[$-409]mmm\-yy;@">
                  <c:v>44105</c:v>
                </c:pt>
                <c:pt idx="9" formatCode="[$-409]mmm\-yy;@">
                  <c:v>44136</c:v>
                </c:pt>
                <c:pt idx="10" formatCode="[$-409]mmm\-yy;@">
                  <c:v>44166</c:v>
                </c:pt>
                <c:pt idx="11" formatCode="[$-409]mmm\-yy;@">
                  <c:v>44197</c:v>
                </c:pt>
              </c:numCache>
            </c:numRef>
          </c:cat>
          <c:val>
            <c:numRef>
              <c:f>Sheet1!$E$2:$E$13</c:f>
              <c:numCache>
                <c:formatCode>#,##0.00</c:formatCode>
                <c:ptCount val="12"/>
                <c:pt idx="0">
                  <c:v>0.16</c:v>
                </c:pt>
                <c:pt idx="1">
                  <c:v>0.1</c:v>
                </c:pt>
                <c:pt idx="2">
                  <c:v>0.08</c:v>
                </c:pt>
                <c:pt idx="3">
                  <c:v>0.03</c:v>
                </c:pt>
                <c:pt idx="4">
                  <c:v>0.06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0.04</c:v>
                </c:pt>
                <c:pt idx="11">
                  <c:v>0.04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07C-47F8-957C-AD1235EB30B9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Refinery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507C-47F8-957C-AD1235EB30B9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507C-47F8-957C-AD1235EB30B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507C-47F8-957C-AD1235EB30B9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939-43BB-91A3-92B0FC728050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507C-47F8-957C-AD1235EB30B9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507C-47F8-957C-AD1235EB30B9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507C-47F8-957C-AD1235EB30B9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507C-47F8-957C-AD1235EB30B9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507C-47F8-957C-AD1235EB30B9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1-507C-47F8-957C-AD1235EB30B9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3-507C-47F8-957C-AD1235EB30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mmm\-yy</c:formatCode>
                <c:ptCount val="12"/>
                <c:pt idx="0">
                  <c:v>43862</c:v>
                </c:pt>
                <c:pt idx="1">
                  <c:v>43891</c:v>
                </c:pt>
                <c:pt idx="2">
                  <c:v>43922</c:v>
                </c:pt>
                <c:pt idx="3">
                  <c:v>43952</c:v>
                </c:pt>
                <c:pt idx="4">
                  <c:v>43983</c:v>
                </c:pt>
                <c:pt idx="5">
                  <c:v>44013</c:v>
                </c:pt>
                <c:pt idx="6" formatCode="[$-409]mmm\-yy;@">
                  <c:v>44044</c:v>
                </c:pt>
                <c:pt idx="7" formatCode="[$-409]mmm\-yy;@">
                  <c:v>44075</c:v>
                </c:pt>
                <c:pt idx="8" formatCode="[$-409]mmm\-yy;@">
                  <c:v>44105</c:v>
                </c:pt>
                <c:pt idx="9" formatCode="[$-409]mmm\-yy;@">
                  <c:v>44136</c:v>
                </c:pt>
                <c:pt idx="10" formatCode="[$-409]mmm\-yy;@">
                  <c:v>44166</c:v>
                </c:pt>
                <c:pt idx="11" formatCode="[$-409]mmm\-yy;@">
                  <c:v>44197</c:v>
                </c:pt>
              </c:numCache>
            </c:numRef>
          </c:cat>
          <c:val>
            <c:numRef>
              <c:f>Sheet1!$F$2:$F$13</c:f>
              <c:numCache>
                <c:formatCode>#,##0.00</c:formatCode>
                <c:ptCount val="12"/>
                <c:pt idx="0">
                  <c:v>0.08</c:v>
                </c:pt>
                <c:pt idx="1">
                  <c:v>7.0000000000000007E-2</c:v>
                </c:pt>
                <c:pt idx="2">
                  <c:v>0.05</c:v>
                </c:pt>
                <c:pt idx="3">
                  <c:v>0.05</c:v>
                </c:pt>
                <c:pt idx="4">
                  <c:v>0.06</c:v>
                </c:pt>
                <c:pt idx="5">
                  <c:v>0.06</c:v>
                </c:pt>
                <c:pt idx="6">
                  <c:v>7.0000000000000007E-2</c:v>
                </c:pt>
                <c:pt idx="7">
                  <c:v>0.06</c:v>
                </c:pt>
                <c:pt idx="8">
                  <c:v>0.06</c:v>
                </c:pt>
                <c:pt idx="9">
                  <c:v>0.06</c:v>
                </c:pt>
                <c:pt idx="10">
                  <c:v>0.05</c:v>
                </c:pt>
                <c:pt idx="11">
                  <c:v>0.06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07C-47F8-957C-AD1235EB30B9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972031072"/>
        <c:axId val="1972031488"/>
      </c:lineChart>
      <c:dateAx>
        <c:axId val="1972031072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2031488"/>
        <c:crosses val="autoZero"/>
        <c:auto val="1"/>
        <c:lblOffset val="100"/>
        <c:baseTimeUnit val="months"/>
      </c:dateAx>
      <c:valAx>
        <c:axId val="1972031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2031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CBR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5FC-4287-BB58-0061E3B27667}"/>
                </c:ext>
              </c:extLst>
            </c:dLbl>
            <c:dLbl>
              <c:idx val="1"/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5FC-4287-BB58-0061E3B27667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5FC-4287-BB58-0061E3B2766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5FC-4287-BB58-0061E3B2766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5FC-4287-BB58-0061E3B2766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5FC-4287-BB58-0061E3B27667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18D-41F6-9F56-F37FC8FFCB12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18D-41F6-9F56-F37FC8FFCB12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65FC-4287-BB58-0061E3B27667}"/>
                </c:ext>
              </c:extLst>
            </c:dLbl>
            <c:dLbl>
              <c:idx val="11"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65FC-4287-BB58-0061E3B276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mmm\-yy</c:formatCode>
                <c:ptCount val="12"/>
                <c:pt idx="0">
                  <c:v>43862</c:v>
                </c:pt>
                <c:pt idx="1">
                  <c:v>43891</c:v>
                </c:pt>
                <c:pt idx="2">
                  <c:v>43922</c:v>
                </c:pt>
                <c:pt idx="3">
                  <c:v>43952</c:v>
                </c:pt>
                <c:pt idx="4">
                  <c:v>43983</c:v>
                </c:pt>
                <c:pt idx="5" formatCode="[$-409]mmm\-yy;@">
                  <c:v>44013</c:v>
                </c:pt>
                <c:pt idx="6" formatCode="[$-409]mmm\-yy;@">
                  <c:v>44044</c:v>
                </c:pt>
                <c:pt idx="7" formatCode="[$-409]mmm\-yy;@">
                  <c:v>44075</c:v>
                </c:pt>
                <c:pt idx="8" formatCode="[$-409]mmm\-yy;@">
                  <c:v>44105</c:v>
                </c:pt>
                <c:pt idx="9" formatCode="[$-409]mmm\-yy;@">
                  <c:v>44136</c:v>
                </c:pt>
                <c:pt idx="10" formatCode="[$-409]mmm\-yy;@">
                  <c:v>44166</c:v>
                </c:pt>
                <c:pt idx="11" formatCode="[$-409]mmm\-yy;@">
                  <c:v>44197</c:v>
                </c:pt>
              </c:numCache>
            </c:numRef>
          </c:cat>
          <c:val>
            <c:numRef>
              <c:f>Sheet1!$B$2:$B$13</c:f>
              <c:numCache>
                <c:formatCode>0.00</c:formatCode>
                <c:ptCount val="12"/>
                <c:pt idx="0">
                  <c:v>41.93</c:v>
                </c:pt>
                <c:pt idx="1">
                  <c:v>269.35999999999996</c:v>
                </c:pt>
                <c:pt idx="2">
                  <c:v>201.33</c:v>
                </c:pt>
                <c:pt idx="3">
                  <c:v>70.58</c:v>
                </c:pt>
                <c:pt idx="4">
                  <c:v>52.83</c:v>
                </c:pt>
                <c:pt idx="5">
                  <c:v>59.61</c:v>
                </c:pt>
                <c:pt idx="6">
                  <c:v>82.58</c:v>
                </c:pt>
                <c:pt idx="7">
                  <c:v>115.13</c:v>
                </c:pt>
                <c:pt idx="8">
                  <c:v>98.39</c:v>
                </c:pt>
                <c:pt idx="9">
                  <c:v>126.13</c:v>
                </c:pt>
                <c:pt idx="10">
                  <c:v>225.29</c:v>
                </c:pt>
                <c:pt idx="11">
                  <c:v>165.32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5FC-4287-BB58-0061E3B2766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US CBR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mmm\-yy</c:formatCode>
                <c:ptCount val="12"/>
                <c:pt idx="0">
                  <c:v>43862</c:v>
                </c:pt>
                <c:pt idx="1">
                  <c:v>43891</c:v>
                </c:pt>
                <c:pt idx="2">
                  <c:v>43922</c:v>
                </c:pt>
                <c:pt idx="3">
                  <c:v>43952</c:v>
                </c:pt>
                <c:pt idx="4">
                  <c:v>43983</c:v>
                </c:pt>
                <c:pt idx="5" formatCode="[$-409]mmm\-yy;@">
                  <c:v>44013</c:v>
                </c:pt>
                <c:pt idx="6" formatCode="[$-409]mmm\-yy;@">
                  <c:v>44044</c:v>
                </c:pt>
                <c:pt idx="7" formatCode="[$-409]mmm\-yy;@">
                  <c:v>44075</c:v>
                </c:pt>
                <c:pt idx="8" formatCode="[$-409]mmm\-yy;@">
                  <c:v>44105</c:v>
                </c:pt>
                <c:pt idx="9" formatCode="[$-409]mmm\-yy;@">
                  <c:v>44136</c:v>
                </c:pt>
                <c:pt idx="10" formatCode="[$-409]mmm\-yy;@">
                  <c:v>44166</c:v>
                </c:pt>
                <c:pt idx="11" formatCode="[$-409]mmm\-yy;@">
                  <c:v>44197</c:v>
                </c:pt>
              </c:numCache>
            </c:numRef>
          </c:cat>
          <c:val>
            <c:numRef>
              <c:f>Sheet1!$C$2:$C$13</c:f>
              <c:numCache>
                <c:formatCode>0.00</c:formatCode>
                <c:ptCount val="12"/>
                <c:pt idx="0">
                  <c:v>9.39</c:v>
                </c:pt>
                <c:pt idx="1">
                  <c:v>2.9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5FC-4287-BB58-0061E3B2766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Canada US CBR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5FC-4287-BB58-0061E3B27667}"/>
                </c:ext>
              </c:extLst>
            </c:dLbl>
            <c:dLbl>
              <c:idx val="1"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5FC-4287-BB58-0061E3B27667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5FC-4287-BB58-0061E3B2766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18D-41F6-9F56-F37FC8FFCB12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5FC-4287-BB58-0061E3B2766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5FC-4287-BB58-0061E3B2766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5FC-4287-BB58-0061E3B27667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65FC-4287-BB58-0061E3B27667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5FC-4287-BB58-0061E3B27667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65FC-4287-BB58-0061E3B27667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65FC-4287-BB58-0061E3B27667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65FC-4287-BB58-0061E3B276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mmm\-yy</c:formatCode>
                <c:ptCount val="12"/>
                <c:pt idx="0">
                  <c:v>43862</c:v>
                </c:pt>
                <c:pt idx="1">
                  <c:v>43891</c:v>
                </c:pt>
                <c:pt idx="2">
                  <c:v>43922</c:v>
                </c:pt>
                <c:pt idx="3">
                  <c:v>43952</c:v>
                </c:pt>
                <c:pt idx="4">
                  <c:v>43983</c:v>
                </c:pt>
                <c:pt idx="5" formatCode="[$-409]mmm\-yy;@">
                  <c:v>44013</c:v>
                </c:pt>
                <c:pt idx="6" formatCode="[$-409]mmm\-yy;@">
                  <c:v>44044</c:v>
                </c:pt>
                <c:pt idx="7" formatCode="[$-409]mmm\-yy;@">
                  <c:v>44075</c:v>
                </c:pt>
                <c:pt idx="8" formatCode="[$-409]mmm\-yy;@">
                  <c:v>44105</c:v>
                </c:pt>
                <c:pt idx="9" formatCode="[$-409]mmm\-yy;@">
                  <c:v>44136</c:v>
                </c:pt>
                <c:pt idx="10" formatCode="[$-409]mmm\-yy;@">
                  <c:v>44166</c:v>
                </c:pt>
                <c:pt idx="11" formatCode="[$-409]mmm\-yy;@">
                  <c:v>44197</c:v>
                </c:pt>
              </c:numCache>
            </c:numRef>
          </c:cat>
          <c:val>
            <c:numRef>
              <c:f>Sheet1!$D$2:$D$13</c:f>
              <c:numCache>
                <c:formatCode>0.00</c:formatCode>
                <c:ptCount val="12"/>
                <c:pt idx="0">
                  <c:v>32.54</c:v>
                </c:pt>
                <c:pt idx="1">
                  <c:v>266.45999999999998</c:v>
                </c:pt>
                <c:pt idx="2">
                  <c:v>201.33</c:v>
                </c:pt>
                <c:pt idx="3">
                  <c:v>70.58</c:v>
                </c:pt>
                <c:pt idx="4">
                  <c:v>52.83</c:v>
                </c:pt>
                <c:pt idx="5">
                  <c:v>59.61</c:v>
                </c:pt>
                <c:pt idx="6">
                  <c:v>82.58</c:v>
                </c:pt>
                <c:pt idx="7">
                  <c:v>115.13</c:v>
                </c:pt>
                <c:pt idx="8">
                  <c:v>98.39</c:v>
                </c:pt>
                <c:pt idx="9">
                  <c:v>126.13</c:v>
                </c:pt>
                <c:pt idx="10">
                  <c:v>225.29</c:v>
                </c:pt>
                <c:pt idx="11">
                  <c:v>165.32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5FC-4287-BB58-0061E3B27667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44316575"/>
        <c:axId val="444300767"/>
      </c:lineChart>
      <c:dateAx>
        <c:axId val="444316575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4300767"/>
        <c:crosses val="autoZero"/>
        <c:auto val="1"/>
        <c:lblOffset val="100"/>
        <c:baseTimeUnit val="months"/>
      </c:dateAx>
      <c:valAx>
        <c:axId val="4443007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43165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E3A-40AB-BCFC-B8847040301F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E3A-40AB-BCFC-B8847040301F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E3A-40AB-BCFC-B8847040301F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FE3A-40AB-BCFC-B8847040301F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FE3A-40AB-BCFC-B8847040301F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FE3A-40AB-BCFC-B8847040301F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FE3A-40AB-BCFC-B8847040301F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FE3A-40AB-BCFC-B8847040301F}"/>
                </c:ext>
              </c:extLst>
            </c:dLbl>
            <c:dLbl>
              <c:idx val="11"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E3A-40AB-BCFC-B884704030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mmm\-yy</c:formatCode>
                <c:ptCount val="12"/>
                <c:pt idx="0">
                  <c:v>43862</c:v>
                </c:pt>
                <c:pt idx="1">
                  <c:v>43891</c:v>
                </c:pt>
                <c:pt idx="2">
                  <c:v>43922</c:v>
                </c:pt>
                <c:pt idx="3">
                  <c:v>43952</c:v>
                </c:pt>
                <c:pt idx="4">
                  <c:v>43983</c:v>
                </c:pt>
                <c:pt idx="5" formatCode="[$-409]mmm\-yy;@">
                  <c:v>44013</c:v>
                </c:pt>
                <c:pt idx="6" formatCode="[$-409]mmm\-yy;@">
                  <c:v>44044</c:v>
                </c:pt>
                <c:pt idx="7" formatCode="[$-409]mmm\-yy;@">
                  <c:v>44075</c:v>
                </c:pt>
                <c:pt idx="8" formatCode="[$-409]mmm\-yy;@">
                  <c:v>44105</c:v>
                </c:pt>
                <c:pt idx="9" formatCode="[$-409]mmm\-yy;@">
                  <c:v>44136</c:v>
                </c:pt>
                <c:pt idx="10" formatCode="[$-409]mmm\-yy;@">
                  <c:v>44166</c:v>
                </c:pt>
                <c:pt idx="11" formatCode="[$-409]mmm\-yy;@">
                  <c:v>44197</c:v>
                </c:pt>
              </c:numCache>
            </c:numRef>
          </c:cat>
          <c:val>
            <c:numRef>
              <c:f>Sheet1!$B$2:$B$13</c:f>
              <c:numCache>
                <c:formatCode>0.00</c:formatCode>
                <c:ptCount val="12"/>
                <c:pt idx="0">
                  <c:v>327.57</c:v>
                </c:pt>
                <c:pt idx="1">
                  <c:v>267.23</c:v>
                </c:pt>
                <c:pt idx="2">
                  <c:v>201.33</c:v>
                </c:pt>
                <c:pt idx="3">
                  <c:v>70.539999999999992</c:v>
                </c:pt>
                <c:pt idx="4">
                  <c:v>52.83</c:v>
                </c:pt>
                <c:pt idx="5">
                  <c:v>59.61</c:v>
                </c:pt>
                <c:pt idx="6">
                  <c:v>82.59</c:v>
                </c:pt>
                <c:pt idx="7">
                  <c:v>115.13</c:v>
                </c:pt>
                <c:pt idx="8">
                  <c:v>98.389999999999986</c:v>
                </c:pt>
                <c:pt idx="9">
                  <c:v>126.14000000000001</c:v>
                </c:pt>
                <c:pt idx="10">
                  <c:v>225.29999999999998</c:v>
                </c:pt>
                <c:pt idx="11">
                  <c:v>165.24999999999997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E3A-40AB-BCFC-B8847040301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East Coast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E3A-40AB-BCFC-B8847040301F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FE3A-40AB-BCFC-B8847040301F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FE3A-40AB-BCFC-B8847040301F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6-FE3A-40AB-BCFC-B8847040301F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2-FE3A-40AB-BCFC-B8847040301F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C6F-4EFA-9DC8-4F79E5C4EC2C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FE3A-40AB-BCFC-B8847040301F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FE3A-40AB-BCFC-B8847040301F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C6F-4EFA-9DC8-4F79E5C4EC2C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FE3A-40AB-BCFC-B8847040301F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FE3A-40AB-BCFC-B8847040301F}"/>
                </c:ext>
              </c:extLst>
            </c:dLbl>
            <c:dLbl>
              <c:idx val="11"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E3A-40AB-BCFC-B884704030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mmm\-yy</c:formatCode>
                <c:ptCount val="12"/>
                <c:pt idx="0">
                  <c:v>43862</c:v>
                </c:pt>
                <c:pt idx="1">
                  <c:v>43891</c:v>
                </c:pt>
                <c:pt idx="2">
                  <c:v>43922</c:v>
                </c:pt>
                <c:pt idx="3">
                  <c:v>43952</c:v>
                </c:pt>
                <c:pt idx="4">
                  <c:v>43983</c:v>
                </c:pt>
                <c:pt idx="5" formatCode="[$-409]mmm\-yy;@">
                  <c:v>44013</c:v>
                </c:pt>
                <c:pt idx="6" formatCode="[$-409]mmm\-yy;@">
                  <c:v>44044</c:v>
                </c:pt>
                <c:pt idx="7" formatCode="[$-409]mmm\-yy;@">
                  <c:v>44075</c:v>
                </c:pt>
                <c:pt idx="8" formatCode="[$-409]mmm\-yy;@">
                  <c:v>44105</c:v>
                </c:pt>
                <c:pt idx="9" formatCode="[$-409]mmm\-yy;@">
                  <c:v>44136</c:v>
                </c:pt>
                <c:pt idx="10" formatCode="[$-409]mmm\-yy;@">
                  <c:v>44166</c:v>
                </c:pt>
                <c:pt idx="11" formatCode="[$-409]mmm\-yy;@">
                  <c:v>44197</c:v>
                </c:pt>
              </c:numCache>
            </c:numRef>
          </c:cat>
          <c:val>
            <c:numRef>
              <c:f>Sheet1!$C$2:$C$13</c:f>
              <c:numCache>
                <c:formatCode>0.00</c:formatCode>
                <c:ptCount val="12"/>
                <c:pt idx="0">
                  <c:v>18.89</c:v>
                </c:pt>
                <c:pt idx="1">
                  <c:v>0.97</c:v>
                </c:pt>
                <c:pt idx="2">
                  <c:v>26.03</c:v>
                </c:pt>
                <c:pt idx="3">
                  <c:v>19.739999999999998</c:v>
                </c:pt>
                <c:pt idx="4">
                  <c:v>8.17</c:v>
                </c:pt>
                <c:pt idx="5">
                  <c:v>0</c:v>
                </c:pt>
                <c:pt idx="6">
                  <c:v>3.87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10.55</c:v>
                </c:pt>
                <c:pt idx="11">
                  <c:v>7.19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E3A-40AB-BCFC-B8847040301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Midwest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E3A-40AB-BCFC-B8847040301F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FE3A-40AB-BCFC-B8847040301F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9-FE3A-40AB-BCFC-B8847040301F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7-FE3A-40AB-BCFC-B8847040301F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1-FE3A-40AB-BCFC-B8847040301F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FE3A-40AB-BCFC-B8847040301F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FE3A-40AB-BCFC-B8847040301F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FE3A-40AB-BCFC-B8847040301F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FE3A-40AB-BCFC-B8847040301F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FE3A-40AB-BCFC-B8847040301F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FE3A-40AB-BCFC-B8847040301F}"/>
                </c:ext>
              </c:extLst>
            </c:dLbl>
            <c:dLbl>
              <c:idx val="11"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E3A-40AB-BCFC-B884704030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mmm\-yy</c:formatCode>
                <c:ptCount val="12"/>
                <c:pt idx="0">
                  <c:v>43862</c:v>
                </c:pt>
                <c:pt idx="1">
                  <c:v>43891</c:v>
                </c:pt>
                <c:pt idx="2">
                  <c:v>43922</c:v>
                </c:pt>
                <c:pt idx="3">
                  <c:v>43952</c:v>
                </c:pt>
                <c:pt idx="4">
                  <c:v>43983</c:v>
                </c:pt>
                <c:pt idx="5" formatCode="[$-409]mmm\-yy;@">
                  <c:v>44013</c:v>
                </c:pt>
                <c:pt idx="6" formatCode="[$-409]mmm\-yy;@">
                  <c:v>44044</c:v>
                </c:pt>
                <c:pt idx="7" formatCode="[$-409]mmm\-yy;@">
                  <c:v>44075</c:v>
                </c:pt>
                <c:pt idx="8" formatCode="[$-409]mmm\-yy;@">
                  <c:v>44105</c:v>
                </c:pt>
                <c:pt idx="9" formatCode="[$-409]mmm\-yy;@">
                  <c:v>44136</c:v>
                </c:pt>
                <c:pt idx="10" formatCode="[$-409]mmm\-yy;@">
                  <c:v>44166</c:v>
                </c:pt>
                <c:pt idx="11" formatCode="[$-409]mmm\-yy;@">
                  <c:v>44197</c:v>
                </c:pt>
              </c:numCache>
            </c:numRef>
          </c:cat>
          <c:val>
            <c:numRef>
              <c:f>Sheet1!$D$2:$D$13</c:f>
              <c:numCache>
                <c:formatCode>0.00</c:formatCode>
                <c:ptCount val="12"/>
                <c:pt idx="0">
                  <c:v>63.64</c:v>
                </c:pt>
                <c:pt idx="1">
                  <c:v>30.97</c:v>
                </c:pt>
                <c:pt idx="2">
                  <c:v>45.9</c:v>
                </c:pt>
                <c:pt idx="3">
                  <c:v>3.87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12</c:v>
                </c:pt>
                <c:pt idx="8">
                  <c:v>26.65</c:v>
                </c:pt>
                <c:pt idx="9">
                  <c:v>45.37</c:v>
                </c:pt>
                <c:pt idx="10">
                  <c:v>74.97</c:v>
                </c:pt>
                <c:pt idx="11">
                  <c:v>48.48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E3A-40AB-BCFC-B8847040301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Gulf Coast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C-FE3A-40AB-BCFC-B8847040301F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8-FE3A-40AB-BCFC-B8847040301F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5-FE3A-40AB-BCFC-B8847040301F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C6F-4EFA-9DC8-4F79E5C4EC2C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FE3A-40AB-BCFC-B8847040301F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FE3A-40AB-BCFC-B8847040301F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C6F-4EFA-9DC8-4F79E5C4EC2C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FE3A-40AB-BCFC-B8847040301F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FE3A-40AB-BCFC-B8847040301F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FE3A-40AB-BCFC-B8847040301F}"/>
                </c:ext>
              </c:extLst>
            </c:dLbl>
            <c:dLbl>
              <c:idx val="11"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E3A-40AB-BCFC-B884704030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mmm\-yy</c:formatCode>
                <c:ptCount val="12"/>
                <c:pt idx="0">
                  <c:v>43862</c:v>
                </c:pt>
                <c:pt idx="1">
                  <c:v>43891</c:v>
                </c:pt>
                <c:pt idx="2">
                  <c:v>43922</c:v>
                </c:pt>
                <c:pt idx="3">
                  <c:v>43952</c:v>
                </c:pt>
                <c:pt idx="4">
                  <c:v>43983</c:v>
                </c:pt>
                <c:pt idx="5" formatCode="[$-409]mmm\-yy;@">
                  <c:v>44013</c:v>
                </c:pt>
                <c:pt idx="6" formatCode="[$-409]mmm\-yy;@">
                  <c:v>44044</c:v>
                </c:pt>
                <c:pt idx="7" formatCode="[$-409]mmm\-yy;@">
                  <c:v>44075</c:v>
                </c:pt>
                <c:pt idx="8" formatCode="[$-409]mmm\-yy;@">
                  <c:v>44105</c:v>
                </c:pt>
                <c:pt idx="9" formatCode="[$-409]mmm\-yy;@">
                  <c:v>44136</c:v>
                </c:pt>
                <c:pt idx="10" formatCode="[$-409]mmm\-yy;@">
                  <c:v>44166</c:v>
                </c:pt>
                <c:pt idx="11" formatCode="[$-409]mmm\-yy;@">
                  <c:v>44197</c:v>
                </c:pt>
              </c:numCache>
            </c:numRef>
          </c:cat>
          <c:val>
            <c:numRef>
              <c:f>Sheet1!$E$2:$E$13</c:f>
              <c:numCache>
                <c:formatCode>0.00</c:formatCode>
                <c:ptCount val="12"/>
                <c:pt idx="0">
                  <c:v>203.25</c:v>
                </c:pt>
                <c:pt idx="1">
                  <c:v>189.97</c:v>
                </c:pt>
                <c:pt idx="2">
                  <c:v>96.43</c:v>
                </c:pt>
                <c:pt idx="3">
                  <c:v>21.74</c:v>
                </c:pt>
                <c:pt idx="4">
                  <c:v>23.16</c:v>
                </c:pt>
                <c:pt idx="5">
                  <c:v>25.13</c:v>
                </c:pt>
                <c:pt idx="6">
                  <c:v>36.65</c:v>
                </c:pt>
                <c:pt idx="7">
                  <c:v>62.73</c:v>
                </c:pt>
                <c:pt idx="8">
                  <c:v>71.739999999999995</c:v>
                </c:pt>
                <c:pt idx="9">
                  <c:v>69.87</c:v>
                </c:pt>
                <c:pt idx="10">
                  <c:v>97.94</c:v>
                </c:pt>
                <c:pt idx="11">
                  <c:v>79.099999999999994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E3A-40AB-BCFC-B8847040301F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West Coast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E3A-40AB-BCFC-B8847040301F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B-FE3A-40AB-BCFC-B8847040301F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A-FE3A-40AB-BCFC-B8847040301F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4-FE3A-40AB-BCFC-B8847040301F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3-FE3A-40AB-BCFC-B8847040301F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FE3A-40AB-BCFC-B8847040301F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FE3A-40AB-BCFC-B8847040301F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FE3A-40AB-BCFC-B8847040301F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FE3A-40AB-BCFC-B8847040301F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FE3A-40AB-BCFC-B8847040301F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FE3A-40AB-BCFC-B8847040301F}"/>
                </c:ext>
              </c:extLst>
            </c:dLbl>
            <c:dLbl>
              <c:idx val="11"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E3A-40AB-BCFC-B884704030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mmm\-yy</c:formatCode>
                <c:ptCount val="12"/>
                <c:pt idx="0">
                  <c:v>43862</c:v>
                </c:pt>
                <c:pt idx="1">
                  <c:v>43891</c:v>
                </c:pt>
                <c:pt idx="2">
                  <c:v>43922</c:v>
                </c:pt>
                <c:pt idx="3">
                  <c:v>43952</c:v>
                </c:pt>
                <c:pt idx="4">
                  <c:v>43983</c:v>
                </c:pt>
                <c:pt idx="5" formatCode="[$-409]mmm\-yy;@">
                  <c:v>44013</c:v>
                </c:pt>
                <c:pt idx="6" formatCode="[$-409]mmm\-yy;@">
                  <c:v>44044</c:v>
                </c:pt>
                <c:pt idx="7" formatCode="[$-409]mmm\-yy;@">
                  <c:v>44075</c:v>
                </c:pt>
                <c:pt idx="8" formatCode="[$-409]mmm\-yy;@">
                  <c:v>44105</c:v>
                </c:pt>
                <c:pt idx="9" formatCode="[$-409]mmm\-yy;@">
                  <c:v>44136</c:v>
                </c:pt>
                <c:pt idx="10" formatCode="[$-409]mmm\-yy;@">
                  <c:v>44166</c:v>
                </c:pt>
                <c:pt idx="11" formatCode="[$-409]mmm\-yy;@">
                  <c:v>44197</c:v>
                </c:pt>
              </c:numCache>
            </c:numRef>
          </c:cat>
          <c:val>
            <c:numRef>
              <c:f>Sheet1!$F$2:$F$13</c:f>
              <c:numCache>
                <c:formatCode>0.00</c:formatCode>
                <c:ptCount val="12"/>
                <c:pt idx="0">
                  <c:v>41.79</c:v>
                </c:pt>
                <c:pt idx="1">
                  <c:v>45.32</c:v>
                </c:pt>
                <c:pt idx="2">
                  <c:v>32.97</c:v>
                </c:pt>
                <c:pt idx="3">
                  <c:v>25.19</c:v>
                </c:pt>
                <c:pt idx="4">
                  <c:v>21.5</c:v>
                </c:pt>
                <c:pt idx="5">
                  <c:v>34.479999999999997</c:v>
                </c:pt>
                <c:pt idx="6">
                  <c:v>42.07</c:v>
                </c:pt>
                <c:pt idx="7">
                  <c:v>40.4</c:v>
                </c:pt>
                <c:pt idx="8">
                  <c:v>0</c:v>
                </c:pt>
                <c:pt idx="9">
                  <c:v>10.9</c:v>
                </c:pt>
                <c:pt idx="10">
                  <c:v>41.84</c:v>
                </c:pt>
                <c:pt idx="11">
                  <c:v>30.48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E3A-40AB-BCFC-B8847040301F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55270255"/>
        <c:axId val="555258607"/>
      </c:lineChart>
      <c:dateAx>
        <c:axId val="555270255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5258607"/>
        <c:crosses val="autoZero"/>
        <c:auto val="1"/>
        <c:lblOffset val="100"/>
        <c:baseTimeUnit val="months"/>
      </c:dateAx>
      <c:valAx>
        <c:axId val="5552586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52702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4036851" cy="343135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4906" y="0"/>
            <a:ext cx="4036851" cy="343135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r">
              <a:defRPr sz="1200"/>
            </a:lvl1pPr>
          </a:lstStyle>
          <a:p>
            <a:fld id="{20A2C07C-2B5B-4818-8CA6-57FAA6B9E97A}" type="datetimeFigureOut">
              <a:rPr lang="en-US" smtClean="0"/>
              <a:pPr/>
              <a:t>4/19/2021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6513698"/>
            <a:ext cx="4036851" cy="343135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4906" y="6513698"/>
            <a:ext cx="4036851" cy="343135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r">
              <a:defRPr sz="1200"/>
            </a:lvl1pPr>
          </a:lstStyle>
          <a:p>
            <a:fld id="{AA191B0C-A55D-491D-BDA3-E5E41D28714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116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036007" cy="342900"/>
          </a:xfrm>
          <a:prstGeom prst="rect">
            <a:avLst/>
          </a:prstGeom>
        </p:spPr>
        <p:txBody>
          <a:bodyPr vert="horz" lIns="93157" tIns="46579" rIns="93157" bIns="4657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75703" y="0"/>
            <a:ext cx="4036007" cy="342900"/>
          </a:xfrm>
          <a:prstGeom prst="rect">
            <a:avLst/>
          </a:prstGeom>
        </p:spPr>
        <p:txBody>
          <a:bodyPr vert="horz" lIns="93157" tIns="46579" rIns="93157" bIns="46579" rtlCol="0"/>
          <a:lstStyle>
            <a:lvl1pPr algn="r">
              <a:defRPr sz="1200"/>
            </a:lvl1pPr>
          </a:lstStyle>
          <a:p>
            <a:fld id="{061C639A-EAF1-493D-A1B7-68F47CF50C55}" type="datetimeFigureOut">
              <a:rPr lang="en-US" smtClean="0"/>
              <a:pPr/>
              <a:t>4/19/2021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41638" y="514350"/>
            <a:ext cx="3430587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7" tIns="46579" rIns="93157" bIns="4657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1387" y="3257550"/>
            <a:ext cx="7451090" cy="3086100"/>
          </a:xfrm>
          <a:prstGeom prst="rect">
            <a:avLst/>
          </a:prstGeom>
        </p:spPr>
        <p:txBody>
          <a:bodyPr vert="horz" lIns="93157" tIns="46579" rIns="93157" bIns="4657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513910"/>
            <a:ext cx="4036007" cy="342900"/>
          </a:xfrm>
          <a:prstGeom prst="rect">
            <a:avLst/>
          </a:prstGeom>
        </p:spPr>
        <p:txBody>
          <a:bodyPr vert="horz" lIns="93157" tIns="46579" rIns="93157" bIns="4657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5703" y="6513910"/>
            <a:ext cx="4036007" cy="342900"/>
          </a:xfrm>
          <a:prstGeom prst="rect">
            <a:avLst/>
          </a:prstGeom>
        </p:spPr>
        <p:txBody>
          <a:bodyPr vert="horz" lIns="93157" tIns="46579" rIns="93157" bIns="46579" rtlCol="0" anchor="b"/>
          <a:lstStyle>
            <a:lvl1pPr algn="r">
              <a:defRPr sz="1200"/>
            </a:lvl1pPr>
          </a:lstStyle>
          <a:p>
            <a:fld id="{B4B7F163-237E-4997-A5B7-129D55952B9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3978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B7F163-237E-4997-A5B7-129D55952B9A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461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B7F163-237E-4997-A5B7-129D55952B9A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708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B7F163-237E-4997-A5B7-129D55952B9A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179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pn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8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png"/><Relationship Id="rId9" Type="http://schemas.openxmlformats.org/officeDocument/2006/relationships/image" Target="../media/image10.jpeg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7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ess Logo 50506A v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0378" y="685800"/>
            <a:ext cx="1551622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3352801" y="2730500"/>
            <a:ext cx="5641974" cy="0"/>
          </a:xfrm>
          <a:prstGeom prst="line">
            <a:avLst/>
          </a:prstGeom>
          <a:noFill/>
          <a:ln w="3810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3352801" y="4706938"/>
            <a:ext cx="5641974" cy="0"/>
          </a:xfrm>
          <a:prstGeom prst="line">
            <a:avLst/>
          </a:prstGeom>
          <a:noFill/>
          <a:ln w="3810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44040" name="Rectangle 8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2681288"/>
            <a:ext cx="7772400" cy="147002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rIns="91440"/>
          <a:lstStyle>
            <a:lvl1pPr algn="ctr">
              <a:defRPr sz="32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44041" name="Rectangle 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903788"/>
            <a:ext cx="6400800" cy="906462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rIns="91440"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pic>
        <p:nvPicPr>
          <p:cNvPr id="7" name="Picture 4" descr="North Dakota Fields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75" y="2397666"/>
            <a:ext cx="1444458" cy="962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Tioga Rail Terminal"/>
          <p:cNvPicPr preferRelativeResize="0">
            <a:picLocks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75" y="175417"/>
            <a:ext cx="1444752" cy="2121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9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375" y="3452239"/>
            <a:ext cx="1444459" cy="957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10" descr="Tioga Rail Terminal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376" y="4513903"/>
            <a:ext cx="1444458" cy="1103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4" descr="Tioga Gas Plant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375" y="175416"/>
            <a:ext cx="1448711" cy="957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8" descr="Drilling in North Dakota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75" y="3450547"/>
            <a:ext cx="1444457" cy="2166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0" descr="Tioga Gas Plant Expansion Site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75" y="5705475"/>
            <a:ext cx="1444456" cy="960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2" descr="Working at Pumpjacks in North Dakota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375" y="1209675"/>
            <a:ext cx="1444459" cy="2151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4" descr="North Dakota Man Camp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376" y="5705474"/>
            <a:ext cx="1444458" cy="951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054026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66CEA-3B0F-4021-875C-586C08C52F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341160"/>
      </p:ext>
    </p:extLst>
  </p:cSld>
  <p:clrMapOvr>
    <a:masterClrMapping/>
  </p:clrMapOvr>
  <p:transition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4138"/>
            <a:ext cx="7462838" cy="7159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947738"/>
            <a:ext cx="8499475" cy="5387975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76666B-7304-447C-A987-D19488B96E1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552462"/>
      </p:ext>
    </p:extLst>
  </p:cSld>
  <p:clrMapOvr>
    <a:masterClrMapping/>
  </p:clrMapOvr>
  <p:transition>
    <p:fade/>
  </p:transition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890E-FAE0-4667-84BF-C53E5D8725CE}" type="datetimeFigureOut">
              <a:rPr lang="en-US" smtClean="0"/>
              <a:pPr/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A667-68CD-4570-8D98-C834C4A2074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4" descr="North Dakota Fields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75" y="2397666"/>
            <a:ext cx="1444458" cy="962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Tioga Rail Terminal"/>
          <p:cNvPicPr preferRelativeResize="0">
            <a:picLocks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75" y="175417"/>
            <a:ext cx="1444752" cy="2121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9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375" y="3452239"/>
            <a:ext cx="1444459" cy="957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10" descr="Tioga Rail Terminal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376" y="4513903"/>
            <a:ext cx="1444458" cy="1103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4" descr="Tioga Gas Plant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375" y="175416"/>
            <a:ext cx="1448711" cy="957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8" descr="Drilling in North Dakota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75" y="3450547"/>
            <a:ext cx="1444457" cy="2166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0" descr="Tioga Gas Plant Expansion Site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75" y="5705475"/>
            <a:ext cx="1444456" cy="960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2" descr="Working at Pumpjacks in North Dakota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375" y="1209675"/>
            <a:ext cx="1444459" cy="2151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4" descr="North Dakota Man Camp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376" y="5705474"/>
            <a:ext cx="1444458" cy="951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890E-FAE0-4667-84BF-C53E5D8725CE}" type="datetimeFigureOut">
              <a:rPr lang="en-US" smtClean="0"/>
              <a:pPr/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9BAC9-5C6F-4CF2-AD09-D5CB210BA2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890E-FAE0-4667-84BF-C53E5D8725CE}" type="datetimeFigureOut">
              <a:rPr lang="en-US" smtClean="0"/>
              <a:pPr/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1148CB-098D-45AA-A1F5-A838D2BF715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890E-FAE0-4667-84BF-C53E5D8725CE}" type="datetimeFigureOut">
              <a:rPr lang="en-US" smtClean="0"/>
              <a:pPr/>
              <a:t>4/19/2021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EE1C34-69FD-4514-A723-DC72157BDFC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890E-FAE0-4667-84BF-C53E5D8725CE}" type="datetimeFigureOut">
              <a:rPr lang="en-US" smtClean="0"/>
              <a:pPr/>
              <a:t>4/19/2021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AED7CD-189E-49A8-ADB2-E1DE883A2B2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890E-FAE0-4667-84BF-C53E5D8725CE}" type="datetimeFigureOut">
              <a:rPr lang="en-US" smtClean="0"/>
              <a:pPr/>
              <a:t>4/19/2021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29D27A-B768-483D-B3BD-5F472B402C4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890E-FAE0-4667-84BF-C53E5D8725CE}" type="datetimeFigureOut">
              <a:rPr lang="en-US" smtClean="0"/>
              <a:pPr/>
              <a:t>4/19/2021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110F65-D9CE-43D9-8471-26E94D71E1D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890E-FAE0-4667-84BF-C53E5D8725CE}" type="datetimeFigureOut">
              <a:rPr lang="en-US" smtClean="0"/>
              <a:pPr/>
              <a:t>4/19/2021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F57266-007E-4B28-BFF1-2025A7600E8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890E-FAE0-4667-84BF-C53E5D8725CE}" type="datetimeFigureOut">
              <a:rPr lang="en-US" smtClean="0"/>
              <a:pPr/>
              <a:t>4/19/2021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86A4E-CABE-4475-944F-5CDDE1F28BF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6400" y="84138"/>
            <a:ext cx="2124075" cy="6251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84138"/>
            <a:ext cx="6223000" cy="6251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27800-F50B-4FFD-B4D4-9742E824D4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279689"/>
      </p:ext>
    </p:extLst>
  </p:cSld>
  <p:clrMapOvr>
    <a:masterClrMapping/>
  </p:clrMapOvr>
  <p:transition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890E-FAE0-4667-84BF-C53E5D8725CE}" type="datetimeFigureOut">
              <a:rPr lang="en-US" smtClean="0"/>
              <a:pPr/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666CEA-3B0F-4021-875C-586C08C52F0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890E-FAE0-4667-84BF-C53E5D8725CE}" type="datetimeFigureOut">
              <a:rPr lang="en-US" smtClean="0"/>
              <a:pPr/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27800-F50B-4FFD-B4D4-9742E824D41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81000" y="84138"/>
            <a:ext cx="7462838" cy="7159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947738"/>
            <a:ext cx="4173538" cy="261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06938" y="947738"/>
            <a:ext cx="4173537" cy="261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81000" y="3717925"/>
            <a:ext cx="4173538" cy="26177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6938" y="3717925"/>
            <a:ext cx="4173537" cy="26177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4B551E-05E4-4DD7-BC8F-368EAA124B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544832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4138"/>
            <a:ext cx="7462838" cy="7159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947738"/>
            <a:ext cx="4173538" cy="261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81000" y="3717925"/>
            <a:ext cx="4173538" cy="26177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706938" y="947738"/>
            <a:ext cx="4173537" cy="5387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5D0C59-111D-448C-86C5-2271FD9A6F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300990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4138"/>
            <a:ext cx="7462838" cy="7159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947738"/>
            <a:ext cx="8499475" cy="261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3717925"/>
            <a:ext cx="8499475" cy="26177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26A93-3C5C-4424-9590-DEDAAE0E57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142586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ess Logo 50506A v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6763" y="812800"/>
            <a:ext cx="2455862" cy="148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180975" y="2730500"/>
            <a:ext cx="8813800" cy="0"/>
          </a:xfrm>
          <a:prstGeom prst="line">
            <a:avLst/>
          </a:prstGeom>
          <a:noFill/>
          <a:ln w="38100">
            <a:solidFill>
              <a:srgbClr val="007A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180975" y="4706938"/>
            <a:ext cx="8813800" cy="0"/>
          </a:xfrm>
          <a:prstGeom prst="line">
            <a:avLst/>
          </a:prstGeom>
          <a:noFill/>
          <a:ln w="38100">
            <a:solidFill>
              <a:srgbClr val="007A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44040" name="Rectangle 8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2681288"/>
            <a:ext cx="7772400" cy="147002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rIns="91440"/>
          <a:lstStyle>
            <a:lvl1pPr algn="ctr">
              <a:defRPr sz="32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44041" name="Rectangle 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903788"/>
            <a:ext cx="6400800" cy="906462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rIns="91440"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222437226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DFBA3-B0AE-4FAF-9A80-B983BEDA0E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029817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1B3D9-4791-4624-8969-6C790E8A7F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773925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947738"/>
            <a:ext cx="4173538" cy="5387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938" y="947738"/>
            <a:ext cx="4173537" cy="5387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096383-2E54-44EF-8CDA-43B341D9C9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480645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FDB9C-3005-4AE5-9228-75318C9B98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54756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9BAC9-5C6F-4CF2-AD09-D5CB210BA2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185397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CE48B-B8A5-4A68-A126-4DEFD66063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853594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2BD83-F091-4F87-B36C-11E6D6B076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934492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3C0713-9ECF-4998-9845-2C7F007591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442081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22298-5FED-427A-995C-C6D6C68017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441540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2CAAA-92F4-43F5-B46F-7397693039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065741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6400" y="84138"/>
            <a:ext cx="2124075" cy="6251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84138"/>
            <a:ext cx="6223000" cy="6251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9203D0-5CF3-456E-8A99-48616D0BED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870251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81000" y="84138"/>
            <a:ext cx="7462838" cy="7159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947738"/>
            <a:ext cx="4173538" cy="261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06938" y="947738"/>
            <a:ext cx="4173537" cy="261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81000" y="3717925"/>
            <a:ext cx="4173538" cy="26177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6938" y="3717925"/>
            <a:ext cx="4173537" cy="26177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FC520-FD75-49F7-A18D-AA03D9D355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765972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4138"/>
            <a:ext cx="7462838" cy="7159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947738"/>
            <a:ext cx="4173538" cy="261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81000" y="3717925"/>
            <a:ext cx="4173538" cy="26177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706938" y="947738"/>
            <a:ext cx="4173537" cy="5387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56F637-3BB2-4FEA-AF63-58E8D30104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903845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4138"/>
            <a:ext cx="7462838" cy="7159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947738"/>
            <a:ext cx="8499475" cy="261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3717925"/>
            <a:ext cx="8499475" cy="26177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51EBB-9750-4B62-BF47-37BC15A28B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994228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ess Logo 50506A v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6763" y="812800"/>
            <a:ext cx="2455862" cy="148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180975" y="2730500"/>
            <a:ext cx="8813800" cy="0"/>
          </a:xfrm>
          <a:prstGeom prst="line">
            <a:avLst/>
          </a:prstGeom>
          <a:noFill/>
          <a:ln w="38100">
            <a:solidFill>
              <a:srgbClr val="007A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180975" y="4706938"/>
            <a:ext cx="8813800" cy="0"/>
          </a:xfrm>
          <a:prstGeom prst="line">
            <a:avLst/>
          </a:prstGeom>
          <a:noFill/>
          <a:ln w="38100">
            <a:solidFill>
              <a:srgbClr val="007A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44040" name="Rectangle 8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2681288"/>
            <a:ext cx="7772400" cy="147002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rIns="91440"/>
          <a:lstStyle>
            <a:lvl1pPr algn="ctr">
              <a:defRPr sz="32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44041" name="Rectangle 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903788"/>
            <a:ext cx="6400800" cy="906462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rIns="91440"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19412938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148CB-098D-45AA-A1F5-A838D2BF71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475603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63A3BB-E2C7-4B24-8660-9113338E6A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598614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46855-5E19-4D96-8413-AE1D3A3E03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409834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947738"/>
            <a:ext cx="4173538" cy="5387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938" y="947738"/>
            <a:ext cx="4173537" cy="5387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A83D1D-C802-4029-9D4B-BBD4551796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921423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0E262B-6E50-45CD-BDEF-B162C0A70C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226601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C6189-A614-4E3A-B6A2-F185C33B3A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892405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89862-BD1E-4290-A131-EE23188D62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724642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27370-EA6A-4E0D-AF81-FC1422CFAA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476927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4EED8C-C4AF-4D93-B658-7D74A54BAB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348832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9B358-3009-4F2E-9599-E9287FCC45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392520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6400" y="84138"/>
            <a:ext cx="2124075" cy="6251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84138"/>
            <a:ext cx="6223000" cy="6251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EA89D-561A-41D6-A8DE-DE510CD3DB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33300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947738"/>
            <a:ext cx="4173538" cy="5387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938" y="947738"/>
            <a:ext cx="4173537" cy="5387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EE1C34-69FD-4514-A723-DC72157BDF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120804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81000" y="84138"/>
            <a:ext cx="7462838" cy="7159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947738"/>
            <a:ext cx="4173538" cy="261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06938" y="947738"/>
            <a:ext cx="4173537" cy="261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81000" y="3717925"/>
            <a:ext cx="4173538" cy="26177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6938" y="3717925"/>
            <a:ext cx="4173537" cy="26177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FA06D-7697-4B0E-A7C5-DD2F9D0C2F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733977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4138"/>
            <a:ext cx="7462838" cy="7159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947738"/>
            <a:ext cx="4173538" cy="261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81000" y="3717925"/>
            <a:ext cx="4173538" cy="26177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706938" y="947738"/>
            <a:ext cx="4173537" cy="5387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3B5D86-DD3D-4E38-8A5D-658AA5F46F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261326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4138"/>
            <a:ext cx="7462838" cy="7159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947738"/>
            <a:ext cx="8499475" cy="261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3717925"/>
            <a:ext cx="8499475" cy="26177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62E5FB-BA80-46C5-A9D4-822DF8DD1C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724141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covworld_bk 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2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319213"/>
            <a:ext cx="6840538" cy="431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3" descr="HessLogo_green_167x100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525" y="457200"/>
            <a:ext cx="2190750" cy="131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5352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 smtClean="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5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4000" smtClean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13537276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A99A69-1DBE-4575-9FEA-8DF2945143F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84758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61FE45-A9D0-4B0A-84F1-FECFEF9E02C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70255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884238"/>
            <a:ext cx="4229100" cy="54403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884238"/>
            <a:ext cx="4229100" cy="54403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6BA61E-DB6F-44DA-85A4-8DF91DBAA63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8267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AC3A0E-EB84-4036-86BF-4FAC8B37838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277040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08382B-AE81-4902-8C7E-5E7EA5AFBDD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48192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AD85C8-3F7D-410E-8E4C-7F20678B69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98632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AED7CD-189E-49A8-ADB2-E1DE883A2B2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845915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67B7F3-E521-4CE8-9251-344584C1326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612486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CE5186-D7DF-49B2-BDAE-DD3FC7F9B0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527714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E33F72-A76A-4AE4-A184-BED66A858B7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689332"/>
      </p:ext>
    </p:extLst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9750" y="228600"/>
            <a:ext cx="224790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6050" y="228600"/>
            <a:ext cx="659130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244C60-09EE-4BCA-BB5C-9CEDD2AD66A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352763"/>
      </p:ext>
    </p:extLst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050" y="228600"/>
            <a:ext cx="8991600" cy="381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884238"/>
            <a:ext cx="4229100" cy="54403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884238"/>
            <a:ext cx="4229100" cy="54403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18337B-4258-4F65-98CA-241BC949BA2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48917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050" y="228600"/>
            <a:ext cx="8991600" cy="381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28600" y="884238"/>
            <a:ext cx="8610600" cy="5440362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98BD2D-B1DD-4989-A1F1-2274B2B1B97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512290"/>
      </p:ext>
    </p:extLst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796C9E-6247-48FB-9D87-9A0080AB2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446437"/>
      </p:ext>
    </p:extLst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050" y="228600"/>
            <a:ext cx="8991600" cy="381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655638"/>
            <a:ext cx="4495800" cy="3024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0" y="3832225"/>
            <a:ext cx="4495800" cy="3025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3"/>
          </p:nvPr>
        </p:nvSpPr>
        <p:spPr>
          <a:xfrm>
            <a:off x="4648200" y="655638"/>
            <a:ext cx="4495800" cy="62023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1516B8-3B4A-4F39-84FC-EE7DCEAA76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827074"/>
      </p:ext>
    </p:extLst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4138"/>
            <a:ext cx="7462838" cy="7159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381000" y="947738"/>
            <a:ext cx="8499475" cy="5387975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83413" y="6530975"/>
            <a:ext cx="2133600" cy="357188"/>
          </a:xfrm>
        </p:spPr>
        <p:txBody>
          <a:bodyPr/>
          <a:lstStyle>
            <a:lvl1pPr>
              <a:defRPr/>
            </a:lvl1pPr>
          </a:lstStyle>
          <a:p>
            <a:fld id="{E65A5943-3599-4EC1-AA9C-ECCF3CD5B3C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632233"/>
      </p:ext>
    </p:extLst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1_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050" y="228600"/>
            <a:ext cx="8991600" cy="381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0" y="655638"/>
            <a:ext cx="9144000" cy="62023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3A5AD3A-A1AB-4D5E-AB93-CC7EB3C427A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49504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29D27A-B768-483D-B3BD-5F472B402C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223346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covworld_bk 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2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319213"/>
            <a:ext cx="6840538" cy="431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3" descr="HessLogo_green_167x100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525" y="457200"/>
            <a:ext cx="2190750" cy="131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5352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 smtClean="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5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4000" smtClean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6254497"/>
      </p:ext>
    </p:extLst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3C7A4-1781-4418-BA2A-EBCDDA93B34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422501"/>
      </p:ext>
    </p:extLst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ECB88-9556-4379-BCEB-40F84CABFCF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585289"/>
      </p:ext>
    </p:extLst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884238"/>
            <a:ext cx="4229100" cy="54403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884238"/>
            <a:ext cx="4229100" cy="54403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DF79B-1511-4107-9F12-CD938C4BAF2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751900"/>
      </p:ext>
    </p:extLst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48EBD-50D2-4C32-B389-EE4EA44B748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973298"/>
      </p:ext>
    </p:extLst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BC6E4E-EBF5-443F-91FC-180FC5D0294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954042"/>
      </p:ext>
    </p:extLst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B8CD9-DDEC-4B3B-93B0-8145E1EE6F3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817345"/>
      </p:ext>
    </p:extLst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76FEAC-39ED-448C-B2D5-60CD739C318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869393"/>
      </p:ext>
    </p:extLst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56EB8-6AD4-4747-8B59-35B7130A8F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170509"/>
      </p:ext>
    </p:extLst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7E45C3-7363-41D9-A781-6D2DF658CB9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23738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10F65-D9CE-43D9-8471-26E94D71E1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789412"/>
      </p:ext>
    </p:extLst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9750" y="228600"/>
            <a:ext cx="224790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6050" y="228600"/>
            <a:ext cx="659130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BFE4F-4805-459B-B2F9-CBAC2406384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061819"/>
      </p:ext>
    </p:extLst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050" y="228600"/>
            <a:ext cx="8991600" cy="381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884238"/>
            <a:ext cx="4229100" cy="54403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884238"/>
            <a:ext cx="4229100" cy="54403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D8AE6-937F-44D0-A9C3-F6484C86FCC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668900"/>
      </p:ext>
    </p:extLst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050" y="228600"/>
            <a:ext cx="8991600" cy="381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28600" y="884238"/>
            <a:ext cx="8610600" cy="5440362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FE189-F031-406D-8103-B410F39481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241581"/>
      </p:ext>
    </p:extLst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3DEA1-7E57-46AD-A46F-989441238F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872501"/>
      </p:ext>
    </p:extLst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050" y="228600"/>
            <a:ext cx="8991600" cy="381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655638"/>
            <a:ext cx="4495800" cy="3024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0" y="3832225"/>
            <a:ext cx="4495800" cy="3025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3"/>
          </p:nvPr>
        </p:nvSpPr>
        <p:spPr>
          <a:xfrm>
            <a:off x="4648200" y="655638"/>
            <a:ext cx="4495800" cy="62023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B7CF7-224F-4F5C-A0EE-DB65A8B692D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619732"/>
      </p:ext>
    </p:extLst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ess Logo 50506A v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6763" y="812800"/>
            <a:ext cx="2455862" cy="148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180975" y="2730500"/>
            <a:ext cx="8813800" cy="0"/>
          </a:xfrm>
          <a:prstGeom prst="line">
            <a:avLst/>
          </a:prstGeom>
          <a:noFill/>
          <a:ln w="38100">
            <a:solidFill>
              <a:srgbClr val="007A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180975" y="4706938"/>
            <a:ext cx="8813800" cy="0"/>
          </a:xfrm>
          <a:prstGeom prst="line">
            <a:avLst/>
          </a:prstGeom>
          <a:noFill/>
          <a:ln w="38100">
            <a:solidFill>
              <a:srgbClr val="007A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44040" name="Rectangle 8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2681288"/>
            <a:ext cx="7772400" cy="147002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rIns="91440"/>
          <a:lstStyle>
            <a:lvl1pPr algn="ctr">
              <a:defRPr sz="32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44041" name="Rectangle 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903788"/>
            <a:ext cx="6400800" cy="906462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rIns="91440"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71874070"/>
      </p:ext>
    </p:extLst>
  </p:cSld>
  <p:clrMapOvr>
    <a:masterClrMapping/>
  </p:clrMapOvr>
  <p:transition>
    <p:fade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072007-6824-469B-96C8-FA4B4D88933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756718"/>
      </p:ext>
    </p:extLst>
  </p:cSld>
  <p:clrMapOvr>
    <a:masterClrMapping/>
  </p:clrMapOvr>
  <p:transition>
    <p:fade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C8C17F-284B-4ACD-8FFA-329EF2D1F06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464959"/>
      </p:ext>
    </p:extLst>
  </p:cSld>
  <p:clrMapOvr>
    <a:masterClrMapping/>
  </p:clrMapOvr>
  <p:transition>
    <p:fade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947738"/>
            <a:ext cx="4173538" cy="5387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938" y="947738"/>
            <a:ext cx="4173537" cy="5387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F9CDBA-6E75-4F31-B6E0-1E2CE9783CB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83464"/>
      </p:ext>
    </p:extLst>
  </p:cSld>
  <p:clrMapOvr>
    <a:masterClrMapping/>
  </p:clrMapOvr>
  <p:transition>
    <p:fade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5AD94E-FA8C-4469-B228-07210130DAF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85765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F57266-007E-4B28-BFF1-2025A7600E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315845"/>
      </p:ext>
    </p:extLst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C31D2B-1374-45D5-8667-9ECFDA20A27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538413"/>
      </p:ext>
    </p:extLst>
  </p:cSld>
  <p:clrMapOvr>
    <a:masterClrMapping/>
  </p:clrMapOvr>
  <p:transition>
    <p:fade/>
  </p:transition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610C3C-57E4-4C06-BF0D-46E3B29601F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313349"/>
      </p:ext>
    </p:extLst>
  </p:cSld>
  <p:clrMapOvr>
    <a:masterClrMapping/>
  </p:clrMapOvr>
  <p:transition>
    <p:fade/>
  </p:transition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245E84-D17B-4B39-AE41-3657B0597C7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681444"/>
      </p:ext>
    </p:extLst>
  </p:cSld>
  <p:clrMapOvr>
    <a:masterClrMapping/>
  </p:clrMapOvr>
  <p:transition>
    <p:fade/>
  </p:transition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133EF9-6D3B-47A3-8F91-2A26178829A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434356"/>
      </p:ext>
    </p:extLst>
  </p:cSld>
  <p:clrMapOvr>
    <a:masterClrMapping/>
  </p:clrMapOvr>
  <p:transition>
    <p:fade/>
  </p:transition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C4528E-2EB4-4399-8378-D035AE75E78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412603"/>
      </p:ext>
    </p:extLst>
  </p:cSld>
  <p:clrMapOvr>
    <a:masterClrMapping/>
  </p:clrMapOvr>
  <p:transition>
    <p:fade/>
  </p:transition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6400" y="84138"/>
            <a:ext cx="2124075" cy="6251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84138"/>
            <a:ext cx="6223000" cy="6251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8C823F-F419-47C8-8314-32255DC829E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065486"/>
      </p:ext>
    </p:extLst>
  </p:cSld>
  <p:clrMapOvr>
    <a:masterClrMapping/>
  </p:clrMapOvr>
  <p:transition>
    <p:fade/>
  </p:transition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4138"/>
            <a:ext cx="7462838" cy="7159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381000" y="947738"/>
            <a:ext cx="8499475" cy="5387975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4E5AEE-318A-4B01-A0B2-EB6ED80DF5E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249382"/>
      </p:ext>
    </p:extLst>
  </p:cSld>
  <p:clrMapOvr>
    <a:masterClrMapping/>
  </p:clrMapOvr>
  <p:transition>
    <p:fade/>
  </p:transition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4138"/>
            <a:ext cx="7462838" cy="7159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947738"/>
            <a:ext cx="4173538" cy="5387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938" y="947738"/>
            <a:ext cx="4173537" cy="5387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AB1491-9BDC-4165-8698-2DFC7D29A69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72585"/>
      </p:ext>
    </p:extLst>
  </p:cSld>
  <p:clrMapOvr>
    <a:masterClrMapping/>
  </p:clrMapOvr>
  <p:transition>
    <p:fade/>
  </p:transition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EEF82B-0793-4889-B485-7E017537ED2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828439"/>
      </p:ext>
    </p:extLst>
  </p:cSld>
  <p:clrMapOvr>
    <a:masterClrMapping/>
  </p:clrMapOvr>
  <p:transition>
    <p:fade/>
  </p:transition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4138"/>
            <a:ext cx="7462838" cy="7159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947738"/>
            <a:ext cx="8499475" cy="5387975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5D8A06-B11E-4FD8-B898-15DD556B34A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32457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86A4E-CABE-4475-944F-5CDDE1F28B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39206"/>
      </p:ext>
    </p:extLst>
  </p:cSld>
  <p:clrMapOvr>
    <a:masterClrMapping/>
  </p:clrMapOvr>
  <p:transition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ess Logo 50506A v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6763" y="812800"/>
            <a:ext cx="2455862" cy="148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180975" y="2730500"/>
            <a:ext cx="8813800" cy="0"/>
          </a:xfrm>
          <a:prstGeom prst="line">
            <a:avLst/>
          </a:prstGeom>
          <a:noFill/>
          <a:ln w="38100">
            <a:solidFill>
              <a:srgbClr val="007A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180975" y="4706938"/>
            <a:ext cx="8813800" cy="0"/>
          </a:xfrm>
          <a:prstGeom prst="line">
            <a:avLst/>
          </a:prstGeom>
          <a:noFill/>
          <a:ln w="38100">
            <a:solidFill>
              <a:srgbClr val="007A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44040" name="Rectangle 8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2681288"/>
            <a:ext cx="7772400" cy="147002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rIns="91440"/>
          <a:lstStyle>
            <a:lvl1pPr algn="ctr">
              <a:defRPr sz="32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44041" name="Rectangle 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903788"/>
            <a:ext cx="6400800" cy="906462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rIns="91440"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140519059"/>
      </p:ext>
    </p:extLst>
  </p:cSld>
  <p:clrMapOvr>
    <a:masterClrMapping/>
  </p:clrMapOvr>
  <p:transition>
    <p:fade/>
  </p:transition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8FE196-A86D-49DD-A6DB-25A8AFBE201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207991"/>
      </p:ext>
    </p:extLst>
  </p:cSld>
  <p:clrMapOvr>
    <a:masterClrMapping/>
  </p:clrMapOvr>
  <p:transition>
    <p:fade/>
  </p:transition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7B5300-28F5-4567-971F-10C333F5419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444619"/>
      </p:ext>
    </p:extLst>
  </p:cSld>
  <p:clrMapOvr>
    <a:masterClrMapping/>
  </p:clrMapOvr>
  <p:transition>
    <p:fade/>
  </p:transition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947738"/>
            <a:ext cx="4173538" cy="5387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938" y="947738"/>
            <a:ext cx="4173537" cy="5387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95737A-5BE0-4935-AF90-43A8BEFD3C8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269096"/>
      </p:ext>
    </p:extLst>
  </p:cSld>
  <p:clrMapOvr>
    <a:masterClrMapping/>
  </p:clrMapOvr>
  <p:transition>
    <p:fade/>
  </p:transition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C11FB0-C41F-4A6A-9C7C-96B2376A452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825039"/>
      </p:ext>
    </p:extLst>
  </p:cSld>
  <p:clrMapOvr>
    <a:masterClrMapping/>
  </p:clrMapOvr>
  <p:transition>
    <p:fade/>
  </p:transition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8BB047-3122-47E2-B9F3-60BC3305045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80200"/>
      </p:ext>
    </p:extLst>
  </p:cSld>
  <p:clrMapOvr>
    <a:masterClrMapping/>
  </p:clrMapOvr>
  <p:transition>
    <p:fade/>
  </p:transition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3075B3-43EA-490B-B24F-2582FD154FC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635268"/>
      </p:ext>
    </p:extLst>
  </p:cSld>
  <p:clrMapOvr>
    <a:masterClrMapping/>
  </p:clrMapOvr>
  <p:transition>
    <p:fade/>
  </p:transition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4138"/>
            <a:ext cx="7462838" cy="7159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381000" y="947738"/>
            <a:ext cx="8499475" cy="5387975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CF2AC0-8339-4B08-B0C3-2CBDC5D86EE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481779"/>
      </p:ext>
    </p:extLst>
  </p:cSld>
  <p:clrMapOvr>
    <a:masterClrMapping/>
  </p:clrMapOvr>
  <p:transition>
    <p:fade/>
  </p:transition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4138"/>
            <a:ext cx="7462838" cy="7159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947738"/>
            <a:ext cx="4173538" cy="5387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938" y="947738"/>
            <a:ext cx="4173537" cy="5387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A19057-9B22-485F-9B10-CE913A9BBC4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799388"/>
      </p:ext>
    </p:extLst>
  </p:cSld>
  <p:clrMapOvr>
    <a:masterClrMapping/>
  </p:clrMapOvr>
  <p:transition>
    <p:fade/>
  </p:transition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C7CE54-C059-4E8D-AC48-964888EAC43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146524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0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13" Type="http://schemas.openxmlformats.org/officeDocument/2006/relationships/slideLayout" Target="../slideLayouts/slideLayout55.xml"/><Relationship Id="rId18" Type="http://schemas.openxmlformats.org/officeDocument/2006/relationships/theme" Target="../theme/theme4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12" Type="http://schemas.openxmlformats.org/officeDocument/2006/relationships/slideLayout" Target="../slideLayouts/slideLayout54.xml"/><Relationship Id="rId17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4.xml"/><Relationship Id="rId16" Type="http://schemas.openxmlformats.org/officeDocument/2006/relationships/slideLayout" Target="../slideLayouts/slideLayout58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5" Type="http://schemas.openxmlformats.org/officeDocument/2006/relationships/slideLayout" Target="../slideLayouts/slideLayout47.xml"/><Relationship Id="rId15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52.xml"/><Relationship Id="rId19" Type="http://schemas.openxmlformats.org/officeDocument/2006/relationships/image" Target="../media/image13.jpeg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Relationship Id="rId14" Type="http://schemas.openxmlformats.org/officeDocument/2006/relationships/slideLayout" Target="../slideLayouts/slideLayout5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slideLayout" Target="../slideLayouts/slideLayout72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71.xml"/><Relationship Id="rId17" Type="http://schemas.openxmlformats.org/officeDocument/2006/relationships/image" Target="../media/image13.jpeg"/><Relationship Id="rId2" Type="http://schemas.openxmlformats.org/officeDocument/2006/relationships/slideLayout" Target="../slideLayouts/slideLayout61.xml"/><Relationship Id="rId16" Type="http://schemas.openxmlformats.org/officeDocument/2006/relationships/theme" Target="../theme/theme5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5" Type="http://schemas.openxmlformats.org/officeDocument/2006/relationships/slideLayout" Target="../slideLayouts/slideLayout74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Relationship Id="rId14" Type="http://schemas.openxmlformats.org/officeDocument/2006/relationships/slideLayout" Target="../slideLayouts/slideLayout7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13" Type="http://schemas.openxmlformats.org/officeDocument/2006/relationships/slideLayout" Target="../slideLayouts/slideLayout87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17" Type="http://schemas.openxmlformats.org/officeDocument/2006/relationships/image" Target="../media/image1.wmf"/><Relationship Id="rId2" Type="http://schemas.openxmlformats.org/officeDocument/2006/relationships/slideLayout" Target="../slideLayouts/slideLayout76.xml"/><Relationship Id="rId16" Type="http://schemas.openxmlformats.org/officeDocument/2006/relationships/theme" Target="../theme/theme6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5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84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slideLayout" Target="../slideLayouts/slideLayout88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7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92.xml"/><Relationship Id="rId7" Type="http://schemas.openxmlformats.org/officeDocument/2006/relationships/slideLayout" Target="../slideLayouts/slideLayout96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91.xml"/><Relationship Id="rId1" Type="http://schemas.openxmlformats.org/officeDocument/2006/relationships/slideLayout" Target="../slideLayouts/slideLayout90.xml"/><Relationship Id="rId6" Type="http://schemas.openxmlformats.org/officeDocument/2006/relationships/slideLayout" Target="../slideLayouts/slideLayout95.xml"/><Relationship Id="rId11" Type="http://schemas.openxmlformats.org/officeDocument/2006/relationships/slideLayout" Target="../slideLayouts/slideLayout100.xml"/><Relationship Id="rId5" Type="http://schemas.openxmlformats.org/officeDocument/2006/relationships/slideLayout" Target="../slideLayouts/slideLayout94.xml"/><Relationship Id="rId10" Type="http://schemas.openxmlformats.org/officeDocument/2006/relationships/slideLayout" Target="../slideLayouts/slideLayout99.xml"/><Relationship Id="rId4" Type="http://schemas.openxmlformats.org/officeDocument/2006/relationships/slideLayout" Target="../slideLayouts/slideLayout93.xml"/><Relationship Id="rId9" Type="http://schemas.openxmlformats.org/officeDocument/2006/relationships/slideLayout" Target="../slideLayouts/slideLayout98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8.xml"/><Relationship Id="rId3" Type="http://schemas.openxmlformats.org/officeDocument/2006/relationships/slideLayout" Target="../slideLayouts/slideLayout103.xml"/><Relationship Id="rId7" Type="http://schemas.openxmlformats.org/officeDocument/2006/relationships/slideLayout" Target="../slideLayouts/slideLayout107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102.xml"/><Relationship Id="rId1" Type="http://schemas.openxmlformats.org/officeDocument/2006/relationships/slideLayout" Target="../slideLayouts/slideLayout101.xml"/><Relationship Id="rId6" Type="http://schemas.openxmlformats.org/officeDocument/2006/relationships/slideLayout" Target="../slideLayouts/slideLayout106.xml"/><Relationship Id="rId11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05.xml"/><Relationship Id="rId10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4.xml"/><Relationship Id="rId9" Type="http://schemas.openxmlformats.org/officeDocument/2006/relationships/slideLayout" Target="../slideLayouts/slideLayout10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8" descr="Refined Hess Logo 50506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2900" y="195263"/>
            <a:ext cx="896938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84138"/>
            <a:ext cx="7462838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47738"/>
            <a:ext cx="8499475" cy="538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2469" name="Line 4"/>
          <p:cNvSpPr>
            <a:spLocks noChangeShapeType="1"/>
          </p:cNvSpPr>
          <p:nvPr/>
        </p:nvSpPr>
        <p:spPr bwMode="auto">
          <a:xfrm>
            <a:off x="352425" y="866775"/>
            <a:ext cx="8534400" cy="0"/>
          </a:xfrm>
          <a:prstGeom prst="line">
            <a:avLst/>
          </a:prstGeom>
          <a:noFill/>
          <a:ln w="38100">
            <a:solidFill>
              <a:srgbClr val="007A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7715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83413" y="6530975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rgbClr val="000000"/>
                </a:solidFill>
                <a:ea typeface="MS PGothic" pitchFamily="34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 Page No.    </a:t>
            </a:r>
          </a:p>
        </p:txBody>
      </p:sp>
    </p:spTree>
    <p:extLst>
      <p:ext uri="{BB962C8B-B14F-4D97-AF65-F5344CB8AC3E}">
        <p14:creationId xmlns:p14="http://schemas.microsoft.com/office/powerpoint/2010/main" val="2339540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MS PGothic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MS PGothic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MS PGothic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MS PGothic" pitchFamily="34" charset="-128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182563" indent="-182563" algn="l" rtl="0" eaLnBrk="0" fontAlgn="base" hangingPunct="0">
        <a:spcBef>
          <a:spcPct val="50000"/>
        </a:spcBef>
        <a:spcAft>
          <a:spcPct val="0"/>
        </a:spcAft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541338" indent="-179388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898525" indent="-177800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257300" indent="-179388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2" name="Picture 8" descr="Refined Hess Logo 50506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2900" y="195263"/>
            <a:ext cx="896938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04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84138"/>
            <a:ext cx="7462838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47738"/>
            <a:ext cx="8499475" cy="538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7045" name="Line 4"/>
          <p:cNvSpPr>
            <a:spLocks noChangeShapeType="1"/>
          </p:cNvSpPr>
          <p:nvPr/>
        </p:nvSpPr>
        <p:spPr bwMode="auto">
          <a:xfrm>
            <a:off x="352425" y="866775"/>
            <a:ext cx="8534400" cy="0"/>
          </a:xfrm>
          <a:prstGeom prst="line">
            <a:avLst/>
          </a:prstGeom>
          <a:noFill/>
          <a:ln w="38100">
            <a:solidFill>
              <a:srgbClr val="007A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7715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83413" y="6530975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807E41-A263-4E5D-967D-63F814E65D9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914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MS PGothic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MS PGothic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MS PGothic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MS PGothic" pitchFamily="34" charset="-128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182563" indent="-182563" algn="l" rtl="0" eaLnBrk="0" fontAlgn="base" hangingPunct="0">
        <a:spcBef>
          <a:spcPct val="50000"/>
        </a:spcBef>
        <a:spcAft>
          <a:spcPct val="0"/>
        </a:spcAft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541338" indent="-179388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898525" indent="-177800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257300" indent="-179388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474" name="Picture 8" descr="Refined Hess Logo 50506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2900" y="195263"/>
            <a:ext cx="896938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4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84138"/>
            <a:ext cx="7462838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47738"/>
            <a:ext cx="8499475" cy="538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5477" name="Line 4"/>
          <p:cNvSpPr>
            <a:spLocks noChangeShapeType="1"/>
          </p:cNvSpPr>
          <p:nvPr/>
        </p:nvSpPr>
        <p:spPr bwMode="auto">
          <a:xfrm>
            <a:off x="352425" y="866775"/>
            <a:ext cx="8534400" cy="0"/>
          </a:xfrm>
          <a:prstGeom prst="line">
            <a:avLst/>
          </a:prstGeom>
          <a:noFill/>
          <a:ln w="38100">
            <a:solidFill>
              <a:srgbClr val="007A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7715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83413" y="6530975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351A976-EAE1-4D31-BCC6-4A2AD7AC43E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833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MS PGothic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MS PGothic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MS PGothic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MS PGothic" pitchFamily="34" charset="-128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182563" indent="-182563" algn="l" rtl="0" eaLnBrk="0" fontAlgn="base" hangingPunct="0">
        <a:spcBef>
          <a:spcPct val="50000"/>
        </a:spcBef>
        <a:spcAft>
          <a:spcPct val="0"/>
        </a:spcAft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541338" indent="-179388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898525" indent="-177800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257300" indent="-179388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655638"/>
            <a:ext cx="9144000" cy="620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6050" y="228600"/>
            <a:ext cx="8991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>
            <a:off x="0" y="609600"/>
            <a:ext cx="91440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srgbClr val="000000"/>
              </a:solidFill>
              <a:latin typeface="Calibri" pitchFamily="34" charset="0"/>
              <a:ea typeface="MS PGothic" pitchFamily="34" charset="-128"/>
            </a:endParaRPr>
          </a:p>
        </p:txBody>
      </p:sp>
      <p:pic>
        <p:nvPicPr>
          <p:cNvPr id="1029" name="Picture 13" descr="HessLogo_green_167x100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3725" y="38100"/>
            <a:ext cx="846138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B5D4FED-2D61-473A-81BC-BC25BEA1D476}" type="slidenum">
              <a:rPr lang="en-US" b="1">
                <a:solidFill>
                  <a:srgbClr val="000000"/>
                </a:solidFill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b="1" dirty="0">
              <a:solidFill>
                <a:srgbClr val="000000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2616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  <p:sldLayoutId id="2147483722" r:id="rId17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  <a:ea typeface="MS PGothic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  <a:ea typeface="MS PGothic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  <a:ea typeface="MS PGothic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  <a:ea typeface="MS PGothic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SzPct val="130000"/>
        <a:buFont typeface="Arial" pitchFamily="34" charset="0"/>
        <a:buChar char="•"/>
        <a:defRPr sz="1600" b="1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50000"/>
        </a:spcBef>
        <a:spcAft>
          <a:spcPct val="0"/>
        </a:spcAft>
        <a:buSzPct val="50000"/>
        <a:buFont typeface="Franklin Gothic Medium" pitchFamily="34" charset="0"/>
        <a:buChar char="▬"/>
        <a:defRPr sz="16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5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5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5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5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5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5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5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655638"/>
            <a:ext cx="9144000" cy="620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6050" y="228600"/>
            <a:ext cx="8991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>
            <a:off x="0" y="609600"/>
            <a:ext cx="91440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srgbClr val="000000"/>
              </a:solidFill>
              <a:latin typeface="Calibri" pitchFamily="34" charset="0"/>
              <a:ea typeface="MS PGothic" pitchFamily="34" charset="-128"/>
            </a:endParaRPr>
          </a:p>
        </p:txBody>
      </p:sp>
      <p:pic>
        <p:nvPicPr>
          <p:cNvPr id="1029" name="Picture 13" descr="HessLogo_green_167x100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3725" y="38100"/>
            <a:ext cx="846138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smtClean="0"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0E9BFA4-3934-485B-BA78-DD1195AF11D6}" type="slidenum">
              <a:rPr lang="en-US" b="1">
                <a:solidFill>
                  <a:srgbClr val="000000"/>
                </a:solidFill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b="1" dirty="0">
              <a:solidFill>
                <a:srgbClr val="000000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6365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  <a:ea typeface="MS PGothic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  <a:ea typeface="MS PGothic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  <a:ea typeface="MS PGothic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  <a:ea typeface="MS PGothic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SzPct val="130000"/>
        <a:buFont typeface="Arial" pitchFamily="34" charset="0"/>
        <a:buChar char="•"/>
        <a:defRPr sz="1600" b="1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50000"/>
        </a:spcBef>
        <a:spcAft>
          <a:spcPct val="0"/>
        </a:spcAft>
        <a:buSzPct val="50000"/>
        <a:buFont typeface="Franklin Gothic Medium" pitchFamily="34" charset="0"/>
        <a:buChar char="▬"/>
        <a:defRPr sz="16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5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5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5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5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5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5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5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Refined Hess Logo 50506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2900" y="195263"/>
            <a:ext cx="896938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84138"/>
            <a:ext cx="7462838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47738"/>
            <a:ext cx="8499475" cy="538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29" name="Line 4"/>
          <p:cNvSpPr>
            <a:spLocks noChangeShapeType="1"/>
          </p:cNvSpPr>
          <p:nvPr/>
        </p:nvSpPr>
        <p:spPr bwMode="auto">
          <a:xfrm>
            <a:off x="352425" y="866775"/>
            <a:ext cx="8534400" cy="0"/>
          </a:xfrm>
          <a:prstGeom prst="line">
            <a:avLst/>
          </a:prstGeom>
          <a:noFill/>
          <a:ln w="38100">
            <a:solidFill>
              <a:srgbClr val="007A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7715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83413" y="6530975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3D55962-C3B6-4C35-A57D-19B215874BD4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260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  <p:sldLayoutId id="2147483755" r:id="rId14"/>
    <p:sldLayoutId id="2147483756" r:id="rId15"/>
  </p:sldLayoutIdLst>
  <p:transition>
    <p:fade/>
  </p:transition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182563" indent="-182563" algn="l" rtl="0" eaLnBrk="0" fontAlgn="base" hangingPunct="0">
        <a:spcBef>
          <a:spcPct val="500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41338" indent="-179388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2pPr>
      <a:lvl3pPr marL="898525" indent="-177800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  <a:cs typeface="+mn-cs"/>
        </a:defRPr>
      </a:lvl3pPr>
      <a:lvl4pPr marL="1257300" indent="-179388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Refined Hess Logo 50506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2900" y="195263"/>
            <a:ext cx="896938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84138"/>
            <a:ext cx="7462838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47738"/>
            <a:ext cx="8499475" cy="538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29" name="Line 4"/>
          <p:cNvSpPr>
            <a:spLocks noChangeShapeType="1"/>
          </p:cNvSpPr>
          <p:nvPr/>
        </p:nvSpPr>
        <p:spPr bwMode="auto">
          <a:xfrm>
            <a:off x="352425" y="866775"/>
            <a:ext cx="8534400" cy="0"/>
          </a:xfrm>
          <a:prstGeom prst="line">
            <a:avLst/>
          </a:prstGeom>
          <a:noFill/>
          <a:ln w="38100">
            <a:solidFill>
              <a:srgbClr val="007A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7715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96100" y="6500812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</a:rPr>
              <a:t>Page | </a:t>
            </a:r>
            <a:fld id="{48D6FE4B-0CF7-40D8-918C-2C5511393BC0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614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9" r:id="rId7"/>
    <p:sldLayoutId id="2147483801" r:id="rId8"/>
    <p:sldLayoutId id="2147483802" r:id="rId9"/>
    <p:sldLayoutId id="2147483803" r:id="rId10"/>
    <p:sldLayoutId id="2147483804" r:id="rId11"/>
  </p:sldLayoutIdLst>
  <p:transition>
    <p:fade/>
  </p:transition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182563" indent="-182563" algn="l" rtl="0" eaLnBrk="0" fontAlgn="base" hangingPunct="0">
        <a:spcBef>
          <a:spcPct val="500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41338" indent="-179388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2pPr>
      <a:lvl3pPr marL="898525" indent="-177800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  <a:cs typeface="+mn-cs"/>
        </a:defRPr>
      </a:lvl3pPr>
      <a:lvl4pPr marL="1257300" indent="-179388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E890E-FAE0-4667-84BF-C53E5D8725CE}" type="datetimeFigureOut">
              <a:rPr lang="en-US" smtClean="0"/>
              <a:pPr/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 Page No.   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0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0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0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0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0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0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76600" y="2590800"/>
            <a:ext cx="5715000" cy="2209800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006632"/>
                </a:solidFill>
              </a:rPr>
              <a:t>Oil Industry Segment Update</a:t>
            </a:r>
            <a:br>
              <a:rPr lang="en-US" dirty="0">
                <a:solidFill>
                  <a:srgbClr val="006632"/>
                </a:solidFill>
              </a:rPr>
            </a:br>
            <a:br>
              <a:rPr lang="en-US" dirty="0">
                <a:solidFill>
                  <a:srgbClr val="006632"/>
                </a:solidFill>
              </a:rPr>
            </a:br>
            <a:r>
              <a:rPr lang="en-US" sz="2200" b="1" dirty="0">
                <a:solidFill>
                  <a:srgbClr val="006632"/>
                </a:solidFill>
              </a:rPr>
              <a:t>Lee K. Johnson</a:t>
            </a:r>
            <a:br>
              <a:rPr lang="en-US" sz="2200" dirty="0">
                <a:solidFill>
                  <a:srgbClr val="006632"/>
                </a:solidFill>
              </a:rPr>
            </a:br>
            <a:r>
              <a:rPr lang="en-US" sz="1300" b="1" dirty="0">
                <a:solidFill>
                  <a:srgbClr val="006632"/>
                </a:solidFill>
              </a:rPr>
              <a:t>Hess Corporation</a:t>
            </a:r>
            <a:br>
              <a:rPr lang="en-US" sz="2700" b="1" dirty="0">
                <a:solidFill>
                  <a:srgbClr val="006632"/>
                </a:solidFill>
              </a:rPr>
            </a:br>
            <a:br>
              <a:rPr lang="en-US" sz="2700" dirty="0">
                <a:solidFill>
                  <a:srgbClr val="006632"/>
                </a:solidFill>
              </a:rPr>
            </a:br>
            <a:endParaRPr lang="en-US" sz="2700" dirty="0">
              <a:solidFill>
                <a:srgbClr val="00663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5257800"/>
            <a:ext cx="5943600" cy="14478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000" b="1" dirty="0">
                <a:solidFill>
                  <a:srgbClr val="006632"/>
                </a:solidFill>
                <a:latin typeface="+mj-lt"/>
              </a:rPr>
              <a:t>Rail Energy Transportation Advisory Committee</a:t>
            </a:r>
          </a:p>
          <a:p>
            <a:pPr>
              <a:spcBef>
                <a:spcPct val="0"/>
              </a:spcBef>
            </a:pPr>
            <a:r>
              <a:rPr lang="en-US" sz="2000" b="1" dirty="0">
                <a:solidFill>
                  <a:srgbClr val="006632"/>
                </a:solidFill>
                <a:latin typeface="+mj-lt"/>
              </a:rPr>
              <a:t>Surface Transportation Board</a:t>
            </a:r>
          </a:p>
          <a:p>
            <a:pPr>
              <a:spcBef>
                <a:spcPct val="0"/>
              </a:spcBef>
            </a:pPr>
            <a:endParaRPr lang="en-US" sz="1600" b="1" dirty="0">
              <a:solidFill>
                <a:srgbClr val="006632"/>
              </a:solidFill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1600" b="1" dirty="0">
                <a:solidFill>
                  <a:srgbClr val="006632"/>
                </a:solidFill>
                <a:latin typeface="+mj-lt"/>
              </a:rPr>
              <a:t>April 22, 2021</a:t>
            </a:r>
          </a:p>
        </p:txBody>
      </p:sp>
    </p:spTree>
    <p:extLst>
      <p:ext uri="{BB962C8B-B14F-4D97-AF65-F5344CB8AC3E}">
        <p14:creationId xmlns:p14="http://schemas.microsoft.com/office/powerpoint/2010/main" val="236048131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Autofit/>
          </a:bodyPr>
          <a:lstStyle/>
          <a:p>
            <a:r>
              <a:rPr lang="en-US" sz="2400" dirty="0">
                <a:cs typeface="Arial" panose="020B0604020202020204" pitchFamily="34" charset="0"/>
              </a:rPr>
              <a:t>Summary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199" y="685800"/>
            <a:ext cx="8534401" cy="5943600"/>
          </a:xfrm>
        </p:spPr>
        <p:txBody>
          <a:bodyPr rtlCol="0">
            <a:no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Global crude oil consumption exceeding production with equilibrium 3Q 2021</a:t>
            </a:r>
          </a:p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WTI and Brent pricing have recovered and exceed pre-pandemic levels</a:t>
            </a:r>
          </a:p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US production is down 15.3% and rig count is down 46% both YOY</a:t>
            </a:r>
          </a:p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US Southwestern production has recovered and exceeds pre-pandemic volumes</a:t>
            </a:r>
          </a:p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Southwest CBR is down 77% from already small pre-pandemic levels </a:t>
            </a:r>
          </a:p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Bakken production is down 26.3%, pipe down 15.5%, and rail down 40% all YOY</a:t>
            </a:r>
          </a:p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CBR US to Canada disappeared; Canada to US down 38%; to gulf down 61%</a:t>
            </a:r>
          </a:p>
          <a:p>
            <a:pPr fontAlgn="auto"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DAPL’s future uncertain with litigation ongoing; status conference held April 10th</a:t>
            </a:r>
          </a:p>
          <a:p>
            <a:pPr lvl="1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COE did not exercise its right to shut-down DAPL over the vacated easement; for now</a:t>
            </a:r>
          </a:p>
          <a:p>
            <a:pPr lvl="1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COE reported it plans to complete a new EIS by March 2022; court and plaintiffs frustrated</a:t>
            </a:r>
          </a:p>
          <a:p>
            <a:pPr lvl="1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DOJ advised Court that the Administration will not shut down DAPL while EIS is conducted</a:t>
            </a:r>
          </a:p>
          <a:p>
            <a:pPr lvl="1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Court date scheduled for April 19</a:t>
            </a:r>
            <a:r>
              <a:rPr 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th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has been continued 10 days; results are unpredictable</a:t>
            </a:r>
          </a:p>
          <a:p>
            <a:pPr lvl="1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DAPL expected to pursue all available legal options</a:t>
            </a:r>
          </a:p>
          <a:p>
            <a:pPr marL="0" indent="0" fontAlgn="auto">
              <a:spcBef>
                <a:spcPts val="0"/>
              </a:spcBef>
              <a:spcAft>
                <a:spcPts val="1800"/>
              </a:spcAft>
              <a:buNone/>
              <a:defRPr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705600" y="6324600"/>
            <a:ext cx="2133600" cy="357188"/>
          </a:xfrm>
        </p:spPr>
        <p:txBody>
          <a:bodyPr/>
          <a:lstStyle/>
          <a:p>
            <a:pPr>
              <a:defRPr/>
            </a:pPr>
            <a:fld id="{CB69BAC9-5C6F-4CF2-AD09-D5CB210BA28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457200" y="2286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Global Production and Consumption</a:t>
            </a: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WTI and Brent Price Reaction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29D27A-B768-483D-B3BD-5F472B402C4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79F73FB6-23DD-4180-B565-2C3B4E7CFC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81076"/>
            <a:ext cx="8305800" cy="2879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D2A56A4-59B4-4E2C-841F-35D33EF21E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4181474"/>
            <a:ext cx="5715000" cy="2219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7637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2800" dirty="0"/>
              <a:t>US Crude Oil Production</a:t>
            </a:r>
            <a:br>
              <a:rPr lang="en-US" sz="2800" dirty="0"/>
            </a:br>
            <a:r>
              <a:rPr lang="en-US" sz="2000" dirty="0"/>
              <a:t>MBPD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9BAC9-5C6F-4CF2-AD09-D5CB210BA28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6248400"/>
            <a:ext cx="762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Source: EIA</a:t>
            </a:r>
          </a:p>
        </p:txBody>
      </p:sp>
      <p:graphicFrame>
        <p:nvGraphicFramePr>
          <p:cNvPr id="27" name="Content Placeholder 26">
            <a:extLst>
              <a:ext uri="{FF2B5EF4-FFF2-40B4-BE49-F238E27FC236}">
                <a16:creationId xmlns:a16="http://schemas.microsoft.com/office/drawing/2014/main" id="{B0D7F3A4-4954-468B-8472-55CB24F883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115838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2994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33400"/>
          </a:xfrm>
        </p:spPr>
        <p:txBody>
          <a:bodyPr>
            <a:normAutofit/>
          </a:bodyPr>
          <a:lstStyle/>
          <a:p>
            <a:r>
              <a:rPr lang="en-US" sz="2800" dirty="0">
                <a:cs typeface="Arial" panose="020B0604020202020204" pitchFamily="34" charset="0"/>
              </a:rPr>
              <a:t>US Land Rig Count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9BAC9-5C6F-4CF2-AD09-D5CB210BA28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6172200"/>
            <a:ext cx="1295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Source: Baker Hughes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AE49D275-5158-4A86-8BF5-8B83D57650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2516957"/>
              </p:ext>
            </p:extLst>
          </p:nvPr>
        </p:nvGraphicFramePr>
        <p:xfrm>
          <a:off x="457200" y="1143000"/>
          <a:ext cx="8229600" cy="4983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23748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sz="3100" dirty="0">
                <a:cs typeface="Arial" panose="020B0604020202020204" pitchFamily="34" charset="0"/>
              </a:rPr>
              <a:t>Texas, New Mexico and Oklahoma Production</a:t>
            </a:r>
            <a:br>
              <a:rPr lang="en-US" sz="2400" dirty="0">
                <a:cs typeface="Arial" panose="020B0604020202020204" pitchFamily="34" charset="0"/>
              </a:rPr>
            </a:br>
            <a:r>
              <a:rPr lang="en-US" sz="2200" dirty="0">
                <a:cs typeface="Arial" panose="020B0604020202020204" pitchFamily="34" charset="0"/>
              </a:rPr>
              <a:t>MBPD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9BAC9-5C6F-4CF2-AD09-D5CB210BA28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6248400"/>
            <a:ext cx="14478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Sources: TRRC and EIA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D73D6145-1E9A-4C8E-9039-EFF417B579B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2636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>
            <a:normAutofit/>
          </a:bodyPr>
          <a:lstStyle/>
          <a:p>
            <a:r>
              <a:rPr lang="en-US" sz="2800" dirty="0">
                <a:cs typeface="Arial" panose="020B0604020202020204" pitchFamily="34" charset="0"/>
              </a:rPr>
              <a:t>CBR Within PADD 3 and to West Coast</a:t>
            </a: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cs typeface="Arial" panose="020B0604020202020204" pitchFamily="34" charset="0"/>
              </a:rPr>
              <a:t>1,000’s BPD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9BAC9-5C6F-4CF2-AD09-D5CB210BA28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6248400"/>
            <a:ext cx="10668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Source; EIA</a:t>
            </a:r>
          </a:p>
        </p:txBody>
      </p:sp>
      <p:graphicFrame>
        <p:nvGraphicFramePr>
          <p:cNvPr id="14" name="Content Placeholder 13">
            <a:extLst>
              <a:ext uri="{FF2B5EF4-FFF2-40B4-BE49-F238E27FC236}">
                <a16:creationId xmlns:a16="http://schemas.microsoft.com/office/drawing/2014/main" id="{0DB00FF9-1AF1-4C99-A9A7-1625FE4C4B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426200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0378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066800"/>
          </a:xfrm>
        </p:spPr>
        <p:txBody>
          <a:bodyPr>
            <a:normAutofit/>
          </a:bodyPr>
          <a:lstStyle/>
          <a:p>
            <a:r>
              <a:rPr lang="en-US" sz="2800" dirty="0">
                <a:cs typeface="Arial" panose="020B0604020202020204" pitchFamily="34" charset="0"/>
              </a:rPr>
              <a:t>Williston Basin Crude Oil Production and Modal Share</a:t>
            </a:r>
            <a:br>
              <a:rPr lang="en-US" sz="2800" dirty="0">
                <a:cs typeface="Arial" panose="020B0604020202020204" pitchFamily="34" charset="0"/>
              </a:rPr>
            </a:br>
            <a:r>
              <a:rPr lang="en-US" sz="2000" dirty="0">
                <a:cs typeface="Arial" panose="020B0604020202020204" pitchFamily="34" charset="0"/>
              </a:rPr>
              <a:t>MBPD</a:t>
            </a:r>
            <a:endParaRPr lang="en-US" sz="2800" dirty="0">
              <a:cs typeface="Arial" panose="020B0604020202020204" pitchFamily="34" charset="0"/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477000" y="6400800"/>
            <a:ext cx="2133600" cy="357188"/>
          </a:xfrm>
        </p:spPr>
        <p:txBody>
          <a:bodyPr/>
          <a:lstStyle/>
          <a:p>
            <a:pPr>
              <a:defRPr/>
            </a:pPr>
            <a:fld id="{CB69BAC9-5C6F-4CF2-AD09-D5CB210BA28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104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folHlink"/>
                </a:solidFill>
                <a:latin typeface="Franklin Gothic Medium" pitchFamily="34" charset="0"/>
              </a:defRPr>
            </a:lvl1pPr>
            <a:lvl2pPr marL="742950" indent="-285750">
              <a:defRPr sz="1000">
                <a:solidFill>
                  <a:schemeClr val="folHlink"/>
                </a:solidFill>
                <a:latin typeface="Franklin Gothic Medium" pitchFamily="34" charset="0"/>
              </a:defRPr>
            </a:lvl2pPr>
            <a:lvl3pPr marL="1143000" indent="-228600">
              <a:defRPr sz="1000">
                <a:solidFill>
                  <a:schemeClr val="folHlink"/>
                </a:solidFill>
                <a:latin typeface="Franklin Gothic Medium" pitchFamily="34" charset="0"/>
              </a:defRPr>
            </a:lvl3pPr>
            <a:lvl4pPr marL="1600200" indent="-228600">
              <a:defRPr sz="1000">
                <a:solidFill>
                  <a:schemeClr val="folHlink"/>
                </a:solidFill>
                <a:latin typeface="Franklin Gothic Medium" pitchFamily="34" charset="0"/>
              </a:defRPr>
            </a:lvl4pPr>
            <a:lvl5pPr marL="2057400" indent="-228600">
              <a:defRPr sz="1000">
                <a:solidFill>
                  <a:schemeClr val="folHlink"/>
                </a:solidFill>
                <a:latin typeface="Franklin Gothic Medium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folHlink"/>
                </a:solidFill>
                <a:latin typeface="Franklin Gothic Medium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folHlink"/>
                </a:solidFill>
                <a:latin typeface="Franklin Gothic Medium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folHlink"/>
                </a:solidFill>
                <a:latin typeface="Franklin Gothic Medium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folHlink"/>
                </a:solidFill>
                <a:latin typeface="Franklin Gothic Medium" pitchFamily="34" charset="0"/>
              </a:defRPr>
            </a:lvl9pPr>
          </a:lstStyle>
          <a:p>
            <a:fld id="{C3D8BDA2-8CAC-4C73-A0C9-1B53B777F1C0}" type="slidenum">
              <a:rPr lang="en-US" sz="1200">
                <a:solidFill>
                  <a:schemeClr val="bg1"/>
                </a:solidFill>
                <a:latin typeface="Arial" charset="0"/>
              </a:rPr>
              <a:pPr/>
              <a:t>7</a:t>
            </a:fld>
            <a:endParaRPr lang="en-US" sz="12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452251" y="6324600"/>
            <a:ext cx="259574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defTabSz="457200" eaLnBrk="1" hangingPunct="1"/>
            <a:r>
              <a:rPr lang="en-US" sz="1000" dirty="0">
                <a:solidFill>
                  <a:schemeClr val="tx1"/>
                </a:solidFill>
                <a:latin typeface="Arial" charset="0"/>
              </a:rPr>
              <a:t>Sources: ND Pipeline Authority and EIA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8F7F448D-4CE1-4D44-9990-773E4357570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772510"/>
              </p:ext>
            </p:extLst>
          </p:nvPr>
        </p:nvGraphicFramePr>
        <p:xfrm>
          <a:off x="838200" y="1066800"/>
          <a:ext cx="73914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6639993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sz="3100" dirty="0">
                <a:cs typeface="Arial" panose="020B0604020202020204" pitchFamily="34" charset="0"/>
              </a:rPr>
              <a:t>Total US and Canada CBR</a:t>
            </a: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dirty="0">
                <a:cs typeface="Arial" panose="020B0604020202020204" pitchFamily="34" charset="0"/>
              </a:rPr>
              <a:t>KBPD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9BAC9-5C6F-4CF2-AD09-D5CB210BA28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6248400"/>
            <a:ext cx="838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Source: EIA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931C7F0E-075E-4346-B6EE-9AC0623577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350231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56706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sz="3100" dirty="0">
                <a:cs typeface="Arial" panose="020B0604020202020204" pitchFamily="34" charset="0"/>
              </a:rPr>
              <a:t>Canada CBR to Destinations in US</a:t>
            </a: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dirty="0">
                <a:cs typeface="Arial" panose="020B0604020202020204" pitchFamily="34" charset="0"/>
              </a:rPr>
              <a:t>KBPD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9BAC9-5C6F-4CF2-AD09-D5CB210BA28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6096000"/>
            <a:ext cx="14478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Source: EIA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C1D78FFE-DF43-4B96-AC6C-B7F7CA5F8B1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9700270"/>
      </p:ext>
    </p:extLst>
  </p:cSld>
  <p:clrMapOvr>
    <a:masterClrMapping/>
  </p:clrMapOvr>
</p:sld>
</file>

<file path=ppt/theme/theme1.xml><?xml version="1.0" encoding="utf-8"?>
<a:theme xmlns:a="http://schemas.openxmlformats.org/drawingml/2006/main" name="56_master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8000"/>
      </a:accent1>
      <a:accent2>
        <a:srgbClr val="0000FF"/>
      </a:accent2>
      <a:accent3>
        <a:srgbClr val="FFFFFF"/>
      </a:accent3>
      <a:accent4>
        <a:srgbClr val="000000"/>
      </a:accent4>
      <a:accent5>
        <a:srgbClr val="AAC0AA"/>
      </a:accent5>
      <a:accent6>
        <a:srgbClr val="0000E7"/>
      </a:accent6>
      <a:hlink>
        <a:srgbClr val="FF0000"/>
      </a:hlink>
      <a:folHlink>
        <a:srgbClr val="FFFF00"/>
      </a:folHlink>
    </a:clrScheme>
    <a:fontScheme name="master templa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>
            <a:alpha val="40000"/>
          </a:schemeClr>
        </a:solidFill>
        <a:ln w="9525" algn="ctr">
          <a:solidFill>
            <a:schemeClr val="tx1"/>
          </a:solidFill>
          <a:round/>
          <a:headEnd/>
          <a:tailEnd/>
        </a:ln>
      </a:spPr>
      <a:bodyPr anchor="ctr"/>
      <a:lstStyle>
        <a:defPPr algn="ctr">
          <a:defRPr sz="1200" b="0" dirty="0" err="1" smtClean="0"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aster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2D2D8A"/>
        </a:accent6>
        <a:hlink>
          <a:srgbClr val="0066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2D2D8A"/>
        </a:accent6>
        <a:hlink>
          <a:srgbClr val="FFFFFF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2D2D8A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88454"/>
        </a:accent1>
        <a:accent2>
          <a:srgbClr val="2B5681"/>
        </a:accent2>
        <a:accent3>
          <a:srgbClr val="FFFFFF"/>
        </a:accent3>
        <a:accent4>
          <a:srgbClr val="000000"/>
        </a:accent4>
        <a:accent5>
          <a:srgbClr val="ACC2B3"/>
        </a:accent5>
        <a:accent6>
          <a:srgbClr val="264D74"/>
        </a:accent6>
        <a:hlink>
          <a:srgbClr val="E57B11"/>
        </a:hlink>
        <a:folHlink>
          <a:srgbClr val="B4262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9_master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8000"/>
      </a:accent1>
      <a:accent2>
        <a:srgbClr val="0000FF"/>
      </a:accent2>
      <a:accent3>
        <a:srgbClr val="FFFFFF"/>
      </a:accent3>
      <a:accent4>
        <a:srgbClr val="000000"/>
      </a:accent4>
      <a:accent5>
        <a:srgbClr val="AAC0AA"/>
      </a:accent5>
      <a:accent6>
        <a:srgbClr val="0000E7"/>
      </a:accent6>
      <a:hlink>
        <a:srgbClr val="FF0000"/>
      </a:hlink>
      <a:folHlink>
        <a:srgbClr val="FFFF00"/>
      </a:folHlink>
    </a:clrScheme>
    <a:fontScheme name="master templa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aster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2D2D8A"/>
        </a:accent6>
        <a:hlink>
          <a:srgbClr val="0066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2D2D8A"/>
        </a:accent6>
        <a:hlink>
          <a:srgbClr val="FFFFFF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2D2D8A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88454"/>
        </a:accent1>
        <a:accent2>
          <a:srgbClr val="2B5681"/>
        </a:accent2>
        <a:accent3>
          <a:srgbClr val="FFFFFF"/>
        </a:accent3>
        <a:accent4>
          <a:srgbClr val="000000"/>
        </a:accent4>
        <a:accent5>
          <a:srgbClr val="ACC2B3"/>
        </a:accent5>
        <a:accent6>
          <a:srgbClr val="264D74"/>
        </a:accent6>
        <a:hlink>
          <a:srgbClr val="E57B11"/>
        </a:hlink>
        <a:folHlink>
          <a:srgbClr val="B4262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95_master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8000"/>
      </a:accent1>
      <a:accent2>
        <a:srgbClr val="0000FF"/>
      </a:accent2>
      <a:accent3>
        <a:srgbClr val="FFFFFF"/>
      </a:accent3>
      <a:accent4>
        <a:srgbClr val="000000"/>
      </a:accent4>
      <a:accent5>
        <a:srgbClr val="AAC0AA"/>
      </a:accent5>
      <a:accent6>
        <a:srgbClr val="0000E7"/>
      </a:accent6>
      <a:hlink>
        <a:srgbClr val="FF0000"/>
      </a:hlink>
      <a:folHlink>
        <a:srgbClr val="FFFF00"/>
      </a:folHlink>
    </a:clrScheme>
    <a:fontScheme name="master templa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aster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2D2D8A"/>
        </a:accent6>
        <a:hlink>
          <a:srgbClr val="0066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2D2D8A"/>
        </a:accent6>
        <a:hlink>
          <a:srgbClr val="FFFFFF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2D2D8A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88454"/>
        </a:accent1>
        <a:accent2>
          <a:srgbClr val="2B5681"/>
        </a:accent2>
        <a:accent3>
          <a:srgbClr val="FFFFFF"/>
        </a:accent3>
        <a:accent4>
          <a:srgbClr val="000000"/>
        </a:accent4>
        <a:accent5>
          <a:srgbClr val="ACC2B3"/>
        </a:accent5>
        <a:accent6>
          <a:srgbClr val="264D74"/>
        </a:accent6>
        <a:hlink>
          <a:srgbClr val="E57B11"/>
        </a:hlink>
        <a:folHlink>
          <a:srgbClr val="B4262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master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8000"/>
      </a:accent1>
      <a:accent2>
        <a:srgbClr val="0000FF"/>
      </a:accent2>
      <a:accent3>
        <a:srgbClr val="FFFFFF"/>
      </a:accent3>
      <a:accent4>
        <a:srgbClr val="000000"/>
      </a:accent4>
      <a:accent5>
        <a:srgbClr val="AAC0AA"/>
      </a:accent5>
      <a:accent6>
        <a:srgbClr val="0000E7"/>
      </a:accent6>
      <a:hlink>
        <a:srgbClr val="FF0000"/>
      </a:hlink>
      <a:folHlink>
        <a:srgbClr val="FFFF00"/>
      </a:folHlink>
    </a:clrScheme>
    <a:fontScheme name="master templa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aster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2D2D8A"/>
        </a:accent6>
        <a:hlink>
          <a:srgbClr val="0066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2D2D8A"/>
        </a:accent6>
        <a:hlink>
          <a:srgbClr val="FFFFFF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2D2D8A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88454"/>
        </a:accent1>
        <a:accent2>
          <a:srgbClr val="2B5681"/>
        </a:accent2>
        <a:accent3>
          <a:srgbClr val="FFFFFF"/>
        </a:accent3>
        <a:accent4>
          <a:srgbClr val="000000"/>
        </a:accent4>
        <a:accent5>
          <a:srgbClr val="ACC2B3"/>
        </a:accent5>
        <a:accent6>
          <a:srgbClr val="264D74"/>
        </a:accent6>
        <a:hlink>
          <a:srgbClr val="E57B11"/>
        </a:hlink>
        <a:folHlink>
          <a:srgbClr val="B4262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3_master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8000"/>
      </a:accent1>
      <a:accent2>
        <a:srgbClr val="0000FF"/>
      </a:accent2>
      <a:accent3>
        <a:srgbClr val="FFFFFF"/>
      </a:accent3>
      <a:accent4>
        <a:srgbClr val="000000"/>
      </a:accent4>
      <a:accent5>
        <a:srgbClr val="AAC0AA"/>
      </a:accent5>
      <a:accent6>
        <a:srgbClr val="0000E7"/>
      </a:accent6>
      <a:hlink>
        <a:srgbClr val="FF0000"/>
      </a:hlink>
      <a:folHlink>
        <a:srgbClr val="FFFF00"/>
      </a:folHlink>
    </a:clrScheme>
    <a:fontScheme name="master templa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aster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2D2D8A"/>
        </a:accent6>
        <a:hlink>
          <a:srgbClr val="0066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2D2D8A"/>
        </a:accent6>
        <a:hlink>
          <a:srgbClr val="FFFFFF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2D2D8A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88454"/>
        </a:accent1>
        <a:accent2>
          <a:srgbClr val="2B5681"/>
        </a:accent2>
        <a:accent3>
          <a:srgbClr val="FFFFFF"/>
        </a:accent3>
        <a:accent4>
          <a:srgbClr val="000000"/>
        </a:accent4>
        <a:accent5>
          <a:srgbClr val="ACC2B3"/>
        </a:accent5>
        <a:accent6>
          <a:srgbClr val="264D74"/>
        </a:accent6>
        <a:hlink>
          <a:srgbClr val="E57B11"/>
        </a:hlink>
        <a:folHlink>
          <a:srgbClr val="B4262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spe:Receivers xmlns:spe="http://schemas.microsoft.com/sharepoint/events">
  <Receiver>
    <Name/>
    <Type>10001</Type>
    <SequenceNumber>10000</SequenceNumber>
    <Assembly>Hess.SharePoint.HessConnect.Groups.Provisioning, Version=1.0.0.0, Culture=neutral, PublicKeyToken=3bbf667502b72835</Assembly>
    <Class>Hess.SharePoint.EventReceivers.GroupUpdatesEventReceiver</Class>
    <Data/>
    <Filter/>
  </Receiver>
  <Receiver>
    <Name/>
    <Type>10002</Type>
    <SequenceNumber>10001</SequenceNumber>
    <Assembly>Hess.SharePoint.HessConnect.Groups.Provisioning, Version=1.0.0.0, Culture=neutral, PublicKeyToken=3bbf667502b72835</Assembly>
    <Class>Hess.SharePoint.EventReceivers.GroupUpdatesEventReceiver</Class>
    <Data/>
    <Filter/>
  </Receiver>
  <Receiver>
    <Name/>
    <Type>3</Type>
    <SequenceNumber>10002</SequenceNumber>
    <Assembly>Hess.SharePoint.HessConnect.Groups.Provisioning, Version=1.0.0.0, Culture=neutral, PublicKeyToken=3bbf667502b72835</Assembly>
    <Class>Hess.SharePoint.EventReceivers.GroupUpdatesEventReceiver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8DD69A1B085B45B3DD74A6EC38685F" ma:contentTypeVersion="1" ma:contentTypeDescription="Create a new document." ma:contentTypeScope="" ma:versionID="2f1644168827dda242f7eb77aca1a41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e96cd673890ad8defac2addd4e3fc0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E616662-F53B-4643-9581-F0F2EA105B3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DE8173-46A2-4833-BD07-445A27C66DCB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78588C4-97B9-40FD-B13F-EF431D71E97D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2ECC2A31-2263-42FB-881C-42BAA21CBA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58104</TotalTime>
  <Words>306</Words>
  <Application>Microsoft Office PowerPoint</Application>
  <PresentationFormat>On-screen Show (4:3)</PresentationFormat>
  <Paragraphs>47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Arial</vt:lpstr>
      <vt:lpstr>Calibri</vt:lpstr>
      <vt:lpstr>Franklin Gothic Medium</vt:lpstr>
      <vt:lpstr>Wingdings</vt:lpstr>
      <vt:lpstr>56_master template</vt:lpstr>
      <vt:lpstr>79_master template</vt:lpstr>
      <vt:lpstr>95_master template</vt:lpstr>
      <vt:lpstr>1_Default Design</vt:lpstr>
      <vt:lpstr>2_Default Design</vt:lpstr>
      <vt:lpstr>master template</vt:lpstr>
      <vt:lpstr>3_master template</vt:lpstr>
      <vt:lpstr>Office Theme</vt:lpstr>
      <vt:lpstr>Oil Industry Segment Update  Lee K. Johnson Hess Corporation  </vt:lpstr>
      <vt:lpstr>Global Production and Consumption WTI and Brent Price Reaction</vt:lpstr>
      <vt:lpstr>US Crude Oil Production MBPD</vt:lpstr>
      <vt:lpstr>US Land Rig Count</vt:lpstr>
      <vt:lpstr>Texas, New Mexico and Oklahoma Production MBPD</vt:lpstr>
      <vt:lpstr>CBR Within PADD 3 and to West Coast 1,000’s BPD</vt:lpstr>
      <vt:lpstr>Williston Basin Crude Oil Production and Modal Share MBPD</vt:lpstr>
      <vt:lpstr>Total US and Canada CBR KBPD</vt:lpstr>
      <vt:lpstr>Canada CBR to Destinations in US KBPD</vt:lpstr>
      <vt:lpstr>Summary</vt:lpstr>
    </vt:vector>
  </TitlesOfParts>
  <Company>Hess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thomas.dransfield@hess.com</dc:creator>
  <cp:lastModifiedBy>Nunnally, Kristen</cp:lastModifiedBy>
  <cp:revision>1938</cp:revision>
  <cp:lastPrinted>2019-10-30T00:35:26Z</cp:lastPrinted>
  <dcterms:created xsi:type="dcterms:W3CDTF">2012-11-07T18:31:18Z</dcterms:created>
  <dcterms:modified xsi:type="dcterms:W3CDTF">2021-04-19T16:24:01Z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0x010100E48DD69A1B085B45B3DD74A6EC38685F</vt:lpwstr>
  </property>
</Properties>
</file>