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5.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6.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7.xml" ContentType="application/vnd.openxmlformats-officedocument.theme+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8.xml" ContentType="application/vnd.openxmlformats-officedocument.theme+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theme/theme9.xml" ContentType="application/vnd.openxmlformats-officedocument.theme+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5"/>
    <p:sldMasterId id="2147483675" r:id="rId6"/>
    <p:sldMasterId id="2147483690" r:id="rId7"/>
    <p:sldMasterId id="2147483705" r:id="rId8"/>
    <p:sldMasterId id="2147483725" r:id="rId9"/>
    <p:sldMasterId id="2147483741" r:id="rId10"/>
    <p:sldMasterId id="2147483757" r:id="rId11"/>
    <p:sldMasterId id="2147483773" r:id="rId12"/>
    <p:sldMasterId id="2147483789" r:id="rId13"/>
    <p:sldMasterId id="2147483805" r:id="rId14"/>
  </p:sldMasterIdLst>
  <p:notesMasterIdLst>
    <p:notesMasterId r:id="rId22"/>
  </p:notesMasterIdLst>
  <p:handoutMasterIdLst>
    <p:handoutMasterId r:id="rId23"/>
  </p:handoutMasterIdLst>
  <p:sldIdLst>
    <p:sldId id="299" r:id="rId15"/>
    <p:sldId id="358" r:id="rId16"/>
    <p:sldId id="362" r:id="rId17"/>
    <p:sldId id="363" r:id="rId18"/>
    <p:sldId id="364" r:id="rId19"/>
    <p:sldId id="365" r:id="rId20"/>
    <p:sldId id="312" r:id="rId21"/>
  </p:sldIdLst>
  <p:sldSz cx="9144000" cy="6858000" type="screen4x3"/>
  <p:notesSz cx="9313863"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150B06F-A291-4D79-B8CD-920F0AF206A9}">
          <p14:sldIdLst>
            <p14:sldId id="299"/>
            <p14:sldId id="358"/>
          </p14:sldIdLst>
        </p14:section>
        <p14:section name="Untitled Section" id="{72D2DA2B-1542-4935-828E-54A07C456FDB}">
          <p14:sldIdLst>
            <p14:sldId id="362"/>
            <p14:sldId id="363"/>
            <p14:sldId id="364"/>
            <p14:sldId id="365"/>
            <p14:sldId id="312"/>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C0504D"/>
    <a:srgbClr val="8064A2"/>
    <a:srgbClr val="008246"/>
    <a:srgbClr val="006E46"/>
    <a:srgbClr val="007846"/>
    <a:srgbClr val="0066CC"/>
    <a:srgbClr val="006646"/>
    <a:srgbClr val="75C957"/>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88688" autoAdjust="0"/>
  </p:normalViewPr>
  <p:slideViewPr>
    <p:cSldViewPr>
      <p:cViewPr>
        <p:scale>
          <a:sx n="111" d="100"/>
          <a:sy n="111" d="100"/>
        </p:scale>
        <p:origin x="-167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Master" Target="slideMasters/slideMaster9.xml"/><Relationship Id="rId18" Type="http://schemas.openxmlformats.org/officeDocument/2006/relationships/slide" Target="slides/slide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7.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xml"/><Relationship Id="rId23" Type="http://schemas.openxmlformats.org/officeDocument/2006/relationships/handoutMaster" Target="handoutMasters/handoutMaster1.xml"/><Relationship Id="rId10" Type="http://schemas.openxmlformats.org/officeDocument/2006/relationships/slideMaster" Target="slideMasters/slideMaster6.xml"/><Relationship Id="rId19"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Master" Target="slideMasters/slideMaster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package" Target="../embeddings/Microsoft_Excel_Worksheet1.xlsx"/><Relationship Id="rId1" Type="http://schemas.openxmlformats.org/officeDocument/2006/relationships/themeOverride" Target="../theme/themeOverride1.xml"/><Relationship Id="rId4"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7844606403536507E-2"/>
          <c:y val="4.491783526122213E-2"/>
          <c:w val="0.74453367449465901"/>
          <c:h val="0.85029208636236642"/>
        </c:manualLayout>
      </c:layout>
      <c:barChart>
        <c:barDir val="col"/>
        <c:grouping val="clustered"/>
        <c:varyColors val="0"/>
        <c:ser>
          <c:idx val="0"/>
          <c:order val="0"/>
          <c:tx>
            <c:strRef>
              <c:f>Sheet1!$B$1</c:f>
              <c:strCache>
                <c:ptCount val="1"/>
                <c:pt idx="0">
                  <c:v>Pipe</c:v>
                </c:pt>
              </c:strCache>
            </c:strRef>
          </c:tx>
          <c:spPr>
            <a:solidFill>
              <a:srgbClr val="4F81BD"/>
            </a:solidFill>
            <a:ln>
              <a:noFill/>
            </a:ln>
            <a:effectLst/>
          </c:spPr>
          <c:invertIfNegative val="0"/>
          <c:cat>
            <c:strRef>
              <c:f>Sheet1!$A$2:$A$7</c:f>
              <c:strCache>
                <c:ptCount val="6"/>
                <c:pt idx="0">
                  <c:v>June '14</c:v>
                </c:pt>
                <c:pt idx="1">
                  <c:v>June '15</c:v>
                </c:pt>
                <c:pt idx="2">
                  <c:v>June '16</c:v>
                </c:pt>
                <c:pt idx="3">
                  <c:v>June '17</c:v>
                </c:pt>
                <c:pt idx="4">
                  <c:v>June '18</c:v>
                </c:pt>
                <c:pt idx="5">
                  <c:v>Feb '19</c:v>
                </c:pt>
              </c:strCache>
            </c:strRef>
          </c:cat>
          <c:val>
            <c:numRef>
              <c:f>Sheet1!$B$2:$B$7</c:f>
              <c:numCache>
                <c:formatCode>General</c:formatCode>
                <c:ptCount val="6"/>
                <c:pt idx="0">
                  <c:v>34</c:v>
                </c:pt>
                <c:pt idx="1">
                  <c:v>46</c:v>
                </c:pt>
                <c:pt idx="2">
                  <c:v>57</c:v>
                </c:pt>
                <c:pt idx="3">
                  <c:v>78</c:v>
                </c:pt>
                <c:pt idx="4">
                  <c:v>70</c:v>
                </c:pt>
                <c:pt idx="5">
                  <c:v>75</c:v>
                </c:pt>
              </c:numCache>
            </c:numRef>
          </c:val>
        </c:ser>
        <c:ser>
          <c:idx val="1"/>
          <c:order val="1"/>
          <c:tx>
            <c:strRef>
              <c:f>Sheet1!$C$1</c:f>
              <c:strCache>
                <c:ptCount val="1"/>
                <c:pt idx="0">
                  <c:v>Rail</c:v>
                </c:pt>
              </c:strCache>
            </c:strRef>
          </c:tx>
          <c:spPr>
            <a:solidFill>
              <a:srgbClr val="8064A2"/>
            </a:solidFill>
            <a:ln>
              <a:noFill/>
            </a:ln>
            <a:effectLst/>
          </c:spPr>
          <c:invertIfNegative val="0"/>
          <c:cat>
            <c:strRef>
              <c:f>Sheet1!$A$2:$A$7</c:f>
              <c:strCache>
                <c:ptCount val="6"/>
                <c:pt idx="0">
                  <c:v>June '14</c:v>
                </c:pt>
                <c:pt idx="1">
                  <c:v>June '15</c:v>
                </c:pt>
                <c:pt idx="2">
                  <c:v>June '16</c:v>
                </c:pt>
                <c:pt idx="3">
                  <c:v>June '17</c:v>
                </c:pt>
                <c:pt idx="4">
                  <c:v>June '18</c:v>
                </c:pt>
                <c:pt idx="5">
                  <c:v>Feb '19</c:v>
                </c:pt>
              </c:strCache>
            </c:strRef>
          </c:cat>
          <c:val>
            <c:numRef>
              <c:f>Sheet1!$C$2:$C$7</c:f>
              <c:numCache>
                <c:formatCode>General</c:formatCode>
                <c:ptCount val="6"/>
                <c:pt idx="0">
                  <c:v>59</c:v>
                </c:pt>
                <c:pt idx="1">
                  <c:v>47</c:v>
                </c:pt>
                <c:pt idx="2">
                  <c:v>29</c:v>
                </c:pt>
                <c:pt idx="3">
                  <c:v>7</c:v>
                </c:pt>
                <c:pt idx="4">
                  <c:v>19</c:v>
                </c:pt>
                <c:pt idx="5">
                  <c:v>17</c:v>
                </c:pt>
              </c:numCache>
            </c:numRef>
          </c:val>
        </c:ser>
        <c:ser>
          <c:idx val="2"/>
          <c:order val="2"/>
          <c:tx>
            <c:strRef>
              <c:f>Sheet1!$D$1</c:f>
              <c:strCache>
                <c:ptCount val="1"/>
                <c:pt idx="0">
                  <c:v>Refinery</c:v>
                </c:pt>
              </c:strCache>
            </c:strRef>
          </c:tx>
          <c:spPr>
            <a:solidFill>
              <a:srgbClr val="C0504D"/>
            </a:solidFill>
            <a:ln>
              <a:noFill/>
            </a:ln>
            <a:effectLst/>
          </c:spPr>
          <c:invertIfNegative val="0"/>
          <c:cat>
            <c:strRef>
              <c:f>Sheet1!$A$2:$A$7</c:f>
              <c:strCache>
                <c:ptCount val="6"/>
                <c:pt idx="0">
                  <c:v>June '14</c:v>
                </c:pt>
                <c:pt idx="1">
                  <c:v>June '15</c:v>
                </c:pt>
                <c:pt idx="2">
                  <c:v>June '16</c:v>
                </c:pt>
                <c:pt idx="3">
                  <c:v>June '17</c:v>
                </c:pt>
                <c:pt idx="4">
                  <c:v>June '18</c:v>
                </c:pt>
                <c:pt idx="5">
                  <c:v>Feb '19</c:v>
                </c:pt>
              </c:strCache>
            </c:strRef>
          </c:cat>
          <c:val>
            <c:numRef>
              <c:f>Sheet1!$D$2:$D$7</c:f>
              <c:numCache>
                <c:formatCode>General</c:formatCode>
                <c:ptCount val="6"/>
                <c:pt idx="0">
                  <c:v>6</c:v>
                </c:pt>
                <c:pt idx="1">
                  <c:v>6</c:v>
                </c:pt>
                <c:pt idx="2">
                  <c:v>8</c:v>
                </c:pt>
                <c:pt idx="3">
                  <c:v>7</c:v>
                </c:pt>
                <c:pt idx="4">
                  <c:v>7</c:v>
                </c:pt>
                <c:pt idx="5">
                  <c:v>6</c:v>
                </c:pt>
              </c:numCache>
            </c:numRef>
          </c:val>
        </c:ser>
        <c:ser>
          <c:idx val="3"/>
          <c:order val="3"/>
          <c:tx>
            <c:strRef>
              <c:f>Sheet1!$E$1</c:f>
              <c:strCache>
                <c:ptCount val="1"/>
                <c:pt idx="0">
                  <c:v>Truck</c:v>
                </c:pt>
              </c:strCache>
            </c:strRef>
          </c:tx>
          <c:spPr>
            <a:solidFill>
              <a:srgbClr val="9BBB59"/>
            </a:solidFill>
            <a:ln>
              <a:noFill/>
            </a:ln>
            <a:effectLst/>
          </c:spPr>
          <c:invertIfNegative val="0"/>
          <c:cat>
            <c:strRef>
              <c:f>Sheet1!$A$2:$A$7</c:f>
              <c:strCache>
                <c:ptCount val="6"/>
                <c:pt idx="0">
                  <c:v>June '14</c:v>
                </c:pt>
                <c:pt idx="1">
                  <c:v>June '15</c:v>
                </c:pt>
                <c:pt idx="2">
                  <c:v>June '16</c:v>
                </c:pt>
                <c:pt idx="3">
                  <c:v>June '17</c:v>
                </c:pt>
                <c:pt idx="4">
                  <c:v>June '18</c:v>
                </c:pt>
                <c:pt idx="5">
                  <c:v>Feb '19</c:v>
                </c:pt>
              </c:strCache>
            </c:strRef>
          </c:cat>
          <c:val>
            <c:numRef>
              <c:f>Sheet1!$E$2:$E$7</c:f>
              <c:numCache>
                <c:formatCode>General</c:formatCode>
                <c:ptCount val="6"/>
                <c:pt idx="0">
                  <c:v>1</c:v>
                </c:pt>
                <c:pt idx="1">
                  <c:v>1</c:v>
                </c:pt>
                <c:pt idx="2">
                  <c:v>3</c:v>
                </c:pt>
                <c:pt idx="3">
                  <c:v>8</c:v>
                </c:pt>
                <c:pt idx="4">
                  <c:v>4</c:v>
                </c:pt>
                <c:pt idx="5">
                  <c:v>2</c:v>
                </c:pt>
              </c:numCache>
            </c:numRef>
          </c:val>
        </c:ser>
        <c:dLbls>
          <c:showLegendKey val="0"/>
          <c:showVal val="0"/>
          <c:showCatName val="0"/>
          <c:showSerName val="0"/>
          <c:showPercent val="0"/>
          <c:showBubbleSize val="0"/>
        </c:dLbls>
        <c:gapWidth val="150"/>
        <c:axId val="140322304"/>
        <c:axId val="140323840"/>
      </c:barChart>
      <c:catAx>
        <c:axId val="140322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323840"/>
        <c:crosses val="autoZero"/>
        <c:auto val="1"/>
        <c:lblAlgn val="ctr"/>
        <c:lblOffset val="100"/>
        <c:noMultiLvlLbl val="0"/>
      </c:catAx>
      <c:valAx>
        <c:axId val="140323840"/>
        <c:scaling>
          <c:orientation val="minMax"/>
          <c:max val="9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322304"/>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036851" cy="343135"/>
          </a:xfrm>
          <a:prstGeom prst="rect">
            <a:avLst/>
          </a:prstGeom>
        </p:spPr>
        <p:txBody>
          <a:bodyPr vert="horz" lIns="91420" tIns="45710" rIns="91420" bIns="45710" rtlCol="0"/>
          <a:lstStyle>
            <a:lvl1pPr algn="l">
              <a:defRPr sz="1200"/>
            </a:lvl1pPr>
          </a:lstStyle>
          <a:p>
            <a:endParaRPr lang="en-US" dirty="0"/>
          </a:p>
        </p:txBody>
      </p:sp>
      <p:sp>
        <p:nvSpPr>
          <p:cNvPr id="3" name="Date Placeholder 2"/>
          <p:cNvSpPr>
            <a:spLocks noGrp="1"/>
          </p:cNvSpPr>
          <p:nvPr>
            <p:ph type="dt" sz="quarter" idx="1"/>
          </p:nvPr>
        </p:nvSpPr>
        <p:spPr>
          <a:xfrm>
            <a:off x="5274906" y="0"/>
            <a:ext cx="4036851" cy="343135"/>
          </a:xfrm>
          <a:prstGeom prst="rect">
            <a:avLst/>
          </a:prstGeom>
        </p:spPr>
        <p:txBody>
          <a:bodyPr vert="horz" lIns="91420" tIns="45710" rIns="91420" bIns="45710" rtlCol="0"/>
          <a:lstStyle>
            <a:lvl1pPr algn="r">
              <a:defRPr sz="1200"/>
            </a:lvl1pPr>
          </a:lstStyle>
          <a:p>
            <a:fld id="{20A2C07C-2B5B-4818-8CA6-57FAA6B9E97A}" type="datetimeFigureOut">
              <a:rPr lang="en-US" smtClean="0"/>
              <a:pPr/>
              <a:t>10/31/2019</a:t>
            </a:fld>
            <a:endParaRPr lang="en-US" dirty="0"/>
          </a:p>
        </p:txBody>
      </p:sp>
      <p:sp>
        <p:nvSpPr>
          <p:cNvPr id="4" name="Footer Placeholder 3"/>
          <p:cNvSpPr>
            <a:spLocks noGrp="1"/>
          </p:cNvSpPr>
          <p:nvPr>
            <p:ph type="ftr" sz="quarter" idx="2"/>
          </p:nvPr>
        </p:nvSpPr>
        <p:spPr>
          <a:xfrm>
            <a:off x="4" y="6513698"/>
            <a:ext cx="4036851" cy="343135"/>
          </a:xfrm>
          <a:prstGeom prst="rect">
            <a:avLst/>
          </a:prstGeom>
        </p:spPr>
        <p:txBody>
          <a:bodyPr vert="horz" lIns="91420" tIns="45710" rIns="91420" bIns="4571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74906" y="6513698"/>
            <a:ext cx="4036851" cy="343135"/>
          </a:xfrm>
          <a:prstGeom prst="rect">
            <a:avLst/>
          </a:prstGeom>
        </p:spPr>
        <p:txBody>
          <a:bodyPr vert="horz" lIns="91420" tIns="45710" rIns="91420" bIns="45710" rtlCol="0" anchor="b"/>
          <a:lstStyle>
            <a:lvl1pPr algn="r">
              <a:defRPr sz="1200"/>
            </a:lvl1pPr>
          </a:lstStyle>
          <a:p>
            <a:fld id="{AA191B0C-A55D-491D-BDA3-E5E41D28714E}" type="slidenum">
              <a:rPr lang="en-US" smtClean="0"/>
              <a:pPr/>
              <a:t>‹#›</a:t>
            </a:fld>
            <a:endParaRPr lang="en-US" dirty="0"/>
          </a:p>
        </p:txBody>
      </p:sp>
    </p:spTree>
    <p:extLst>
      <p:ext uri="{BB962C8B-B14F-4D97-AF65-F5344CB8AC3E}">
        <p14:creationId xmlns:p14="http://schemas.microsoft.com/office/powerpoint/2010/main" val="114311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36007" cy="342900"/>
          </a:xfrm>
          <a:prstGeom prst="rect">
            <a:avLst/>
          </a:prstGeom>
        </p:spPr>
        <p:txBody>
          <a:bodyPr vert="horz" lIns="93157" tIns="46579" rIns="93157" bIns="46579" rtlCol="0"/>
          <a:lstStyle>
            <a:lvl1pPr algn="l">
              <a:defRPr sz="1200"/>
            </a:lvl1pPr>
          </a:lstStyle>
          <a:p>
            <a:endParaRPr lang="en-US" dirty="0"/>
          </a:p>
        </p:txBody>
      </p:sp>
      <p:sp>
        <p:nvSpPr>
          <p:cNvPr id="3" name="Date Placeholder 2"/>
          <p:cNvSpPr>
            <a:spLocks noGrp="1"/>
          </p:cNvSpPr>
          <p:nvPr>
            <p:ph type="dt" idx="1"/>
          </p:nvPr>
        </p:nvSpPr>
        <p:spPr>
          <a:xfrm>
            <a:off x="5275703" y="0"/>
            <a:ext cx="4036007" cy="342900"/>
          </a:xfrm>
          <a:prstGeom prst="rect">
            <a:avLst/>
          </a:prstGeom>
        </p:spPr>
        <p:txBody>
          <a:bodyPr vert="horz" lIns="93157" tIns="46579" rIns="93157" bIns="46579" rtlCol="0"/>
          <a:lstStyle>
            <a:lvl1pPr algn="r">
              <a:defRPr sz="1200"/>
            </a:lvl1pPr>
          </a:lstStyle>
          <a:p>
            <a:fld id="{061C639A-EAF1-493D-A1B7-68F47CF50C55}" type="datetimeFigureOut">
              <a:rPr lang="en-US" smtClean="0"/>
              <a:pPr/>
              <a:t>10/31/2019</a:t>
            </a:fld>
            <a:endParaRPr lang="en-US" dirty="0"/>
          </a:p>
        </p:txBody>
      </p:sp>
      <p:sp>
        <p:nvSpPr>
          <p:cNvPr id="4" name="Slide Image Placeholder 3"/>
          <p:cNvSpPr>
            <a:spLocks noGrp="1" noRot="1" noChangeAspect="1"/>
          </p:cNvSpPr>
          <p:nvPr>
            <p:ph type="sldImg" idx="2"/>
          </p:nvPr>
        </p:nvSpPr>
        <p:spPr>
          <a:xfrm>
            <a:off x="2941638" y="514350"/>
            <a:ext cx="3430587" cy="2571750"/>
          </a:xfrm>
          <a:prstGeom prst="rect">
            <a:avLst/>
          </a:prstGeom>
          <a:noFill/>
          <a:ln w="12700">
            <a:solidFill>
              <a:prstClr val="black"/>
            </a:solidFill>
          </a:ln>
        </p:spPr>
        <p:txBody>
          <a:bodyPr vert="horz" lIns="93157" tIns="46579" rIns="93157" bIns="46579" rtlCol="0" anchor="ctr"/>
          <a:lstStyle/>
          <a:p>
            <a:endParaRPr lang="en-US" dirty="0"/>
          </a:p>
        </p:txBody>
      </p:sp>
      <p:sp>
        <p:nvSpPr>
          <p:cNvPr id="5" name="Notes Placeholder 4"/>
          <p:cNvSpPr>
            <a:spLocks noGrp="1"/>
          </p:cNvSpPr>
          <p:nvPr>
            <p:ph type="body" sz="quarter" idx="3"/>
          </p:nvPr>
        </p:nvSpPr>
        <p:spPr>
          <a:xfrm>
            <a:off x="931387" y="3257550"/>
            <a:ext cx="7451090" cy="3086100"/>
          </a:xfrm>
          <a:prstGeom prst="rect">
            <a:avLst/>
          </a:prstGeom>
        </p:spPr>
        <p:txBody>
          <a:bodyPr vert="horz" lIns="93157" tIns="46579" rIns="93157" bIns="465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6513910"/>
            <a:ext cx="4036007" cy="342900"/>
          </a:xfrm>
          <a:prstGeom prst="rect">
            <a:avLst/>
          </a:prstGeom>
        </p:spPr>
        <p:txBody>
          <a:bodyPr vert="horz" lIns="93157" tIns="46579" rIns="93157" bIns="465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75703" y="6513910"/>
            <a:ext cx="4036007" cy="342900"/>
          </a:xfrm>
          <a:prstGeom prst="rect">
            <a:avLst/>
          </a:prstGeom>
        </p:spPr>
        <p:txBody>
          <a:bodyPr vert="horz" lIns="93157" tIns="46579" rIns="93157" bIns="46579" rtlCol="0" anchor="b"/>
          <a:lstStyle>
            <a:lvl1pPr algn="r">
              <a:defRPr sz="1200"/>
            </a:lvl1pPr>
          </a:lstStyle>
          <a:p>
            <a:fld id="{B4B7F163-237E-4997-A5B7-129D55952B9A}" type="slidenum">
              <a:rPr lang="en-US" smtClean="0"/>
              <a:pPr/>
              <a:t>‹#›</a:t>
            </a:fld>
            <a:endParaRPr lang="en-US" dirty="0"/>
          </a:p>
        </p:txBody>
      </p:sp>
    </p:spTree>
    <p:extLst>
      <p:ext uri="{BB962C8B-B14F-4D97-AF65-F5344CB8AC3E}">
        <p14:creationId xmlns:p14="http://schemas.microsoft.com/office/powerpoint/2010/main" val="24213978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B7F163-237E-4997-A5B7-129D55952B9A}" type="slidenum">
              <a:rPr lang="en-US" smtClean="0"/>
              <a:pPr/>
              <a:t>1</a:t>
            </a:fld>
            <a:endParaRPr lang="en-US" dirty="0"/>
          </a:p>
        </p:txBody>
      </p:sp>
    </p:spTree>
    <p:extLst>
      <p:ext uri="{BB962C8B-B14F-4D97-AF65-F5344CB8AC3E}">
        <p14:creationId xmlns:p14="http://schemas.microsoft.com/office/powerpoint/2010/main" val="3815461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baseline="0" dirty="0" smtClean="0">
              <a:solidFill>
                <a:schemeClr val="tx1"/>
              </a:solidFill>
            </a:endParaRPr>
          </a:p>
        </p:txBody>
      </p:sp>
      <p:sp>
        <p:nvSpPr>
          <p:cNvPr id="4" name="Slide Number Placeholder 3"/>
          <p:cNvSpPr>
            <a:spLocks noGrp="1"/>
          </p:cNvSpPr>
          <p:nvPr>
            <p:ph type="sldNum" sz="quarter" idx="10"/>
          </p:nvPr>
        </p:nvSpPr>
        <p:spPr/>
        <p:txBody>
          <a:bodyPr/>
          <a:lstStyle/>
          <a:p>
            <a:fld id="{B4B7F163-237E-4997-A5B7-129D55952B9A}" type="slidenum">
              <a:rPr lang="en-US" smtClean="0"/>
              <a:pPr/>
              <a:t>2</a:t>
            </a:fld>
            <a:endParaRPr lang="en-US" dirty="0"/>
          </a:p>
        </p:txBody>
      </p:sp>
    </p:spTree>
    <p:extLst>
      <p:ext uri="{BB962C8B-B14F-4D97-AF65-F5344CB8AC3E}">
        <p14:creationId xmlns:p14="http://schemas.microsoft.com/office/powerpoint/2010/main" val="2562953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4B7F163-237E-4997-A5B7-129D55952B9A}" type="slidenum">
              <a:rPr lang="en-US" smtClean="0"/>
              <a:pPr/>
              <a:t>3</a:t>
            </a:fld>
            <a:endParaRPr lang="en-US" dirty="0"/>
          </a:p>
        </p:txBody>
      </p:sp>
    </p:spTree>
    <p:extLst>
      <p:ext uri="{BB962C8B-B14F-4D97-AF65-F5344CB8AC3E}">
        <p14:creationId xmlns:p14="http://schemas.microsoft.com/office/powerpoint/2010/main" val="3465708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4B7F163-237E-4997-A5B7-129D55952B9A}" type="slidenum">
              <a:rPr lang="en-US" smtClean="0"/>
              <a:pPr/>
              <a:t>4</a:t>
            </a:fld>
            <a:endParaRPr lang="en-US" dirty="0"/>
          </a:p>
        </p:txBody>
      </p:sp>
    </p:spTree>
    <p:extLst>
      <p:ext uri="{BB962C8B-B14F-4D97-AF65-F5344CB8AC3E}">
        <p14:creationId xmlns:p14="http://schemas.microsoft.com/office/powerpoint/2010/main" val="2178272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4B7F163-237E-4997-A5B7-129D55952B9A}" type="slidenum">
              <a:rPr lang="en-US" smtClean="0"/>
              <a:pPr/>
              <a:t>5</a:t>
            </a:fld>
            <a:endParaRPr lang="en-US" dirty="0"/>
          </a:p>
        </p:txBody>
      </p:sp>
    </p:spTree>
    <p:extLst>
      <p:ext uri="{BB962C8B-B14F-4D97-AF65-F5344CB8AC3E}">
        <p14:creationId xmlns:p14="http://schemas.microsoft.com/office/powerpoint/2010/main" val="4199871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4B7F163-237E-4997-A5B7-129D55952B9A}" type="slidenum">
              <a:rPr lang="en-US" smtClean="0"/>
              <a:pPr/>
              <a:t>6</a:t>
            </a:fld>
            <a:endParaRPr lang="en-US" dirty="0"/>
          </a:p>
        </p:txBody>
      </p:sp>
    </p:spTree>
    <p:extLst>
      <p:ext uri="{BB962C8B-B14F-4D97-AF65-F5344CB8AC3E}">
        <p14:creationId xmlns:p14="http://schemas.microsoft.com/office/powerpoint/2010/main" val="3922638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4B7F163-237E-4997-A5B7-129D55952B9A}" type="slidenum">
              <a:rPr lang="en-US" smtClean="0"/>
              <a:pPr/>
              <a:t>7</a:t>
            </a:fld>
            <a:endParaRPr lang="en-US" dirty="0"/>
          </a:p>
        </p:txBody>
      </p:sp>
    </p:spTree>
    <p:extLst>
      <p:ext uri="{BB962C8B-B14F-4D97-AF65-F5344CB8AC3E}">
        <p14:creationId xmlns:p14="http://schemas.microsoft.com/office/powerpoint/2010/main" val="265817937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Master" Target="../slideMasters/slideMaster10.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png"/><Relationship Id="rId9" Type="http://schemas.openxmlformats.org/officeDocument/2006/relationships/image" Target="../media/image10.jpeg"/></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4.jpe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4.jpe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0378" y="685800"/>
            <a:ext cx="1551622"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3352801" y="2730500"/>
            <a:ext cx="5641974" cy="0"/>
          </a:xfrm>
          <a:prstGeom prst="line">
            <a:avLst/>
          </a:prstGeom>
          <a:noFill/>
          <a:ln w="38100">
            <a:solidFill>
              <a:schemeClr val="bg1">
                <a:lumMod val="6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6" name="Line 7"/>
          <p:cNvSpPr>
            <a:spLocks noChangeShapeType="1"/>
          </p:cNvSpPr>
          <p:nvPr/>
        </p:nvSpPr>
        <p:spPr bwMode="auto">
          <a:xfrm>
            <a:off x="3352801" y="4706938"/>
            <a:ext cx="5641974" cy="0"/>
          </a:xfrm>
          <a:prstGeom prst="line">
            <a:avLst/>
          </a:prstGeom>
          <a:noFill/>
          <a:ln w="38100">
            <a:solidFill>
              <a:schemeClr val="bg1">
                <a:lumMod val="6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pic>
        <p:nvPicPr>
          <p:cNvPr id="7" name="Picture 4" descr="North Dakota Fields"/>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3375" y="2397666"/>
            <a:ext cx="1444458" cy="96297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Tioga Rail Terminal"/>
          <p:cNvPicPr preferRelativeResize="0">
            <a:picLocks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03375" y="175417"/>
            <a:ext cx="1444752" cy="212140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9"/>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727375" y="3452239"/>
            <a:ext cx="1444459" cy="9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0" descr="Tioga Rail Terminal"/>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727376" y="4513903"/>
            <a:ext cx="1444458" cy="110333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4" descr="Tioga Gas Plant"/>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727375" y="175416"/>
            <a:ext cx="1448711" cy="95707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8" descr="Drilling in North Dakota"/>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03375" y="3450547"/>
            <a:ext cx="1444457" cy="216668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0" descr="Tioga Gas Plant Expansion Site"/>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203375" y="5705475"/>
            <a:ext cx="1444456" cy="96085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2" descr="Working at Pumpjacks in North Dakota"/>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1727375" y="1209675"/>
            <a:ext cx="1444459" cy="21517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4" descr="North Dakota Man Camp"/>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727376" y="5705474"/>
            <a:ext cx="1444458" cy="951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0540263"/>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3666CEA-3B0F-4021-875C-586C08C52F0A}" type="slidenum">
              <a:rPr lang="en-US"/>
              <a:pPr>
                <a:defRPr/>
              </a:pPr>
              <a:t>‹#›</a:t>
            </a:fld>
            <a:endParaRPr lang="en-US" dirty="0"/>
          </a:p>
        </p:txBody>
      </p:sp>
    </p:spTree>
    <p:extLst>
      <p:ext uri="{BB962C8B-B14F-4D97-AF65-F5344CB8AC3E}">
        <p14:creationId xmlns:p14="http://schemas.microsoft.com/office/powerpoint/2010/main" val="2949341160"/>
      </p:ext>
    </p:extLst>
  </p:cSld>
  <p:clrMapOvr>
    <a:masterClrMapping/>
  </p:clrMapOv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266CD5A-F7D2-4144-AC49-AB2E071ED0B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96756909"/>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smtClean="0"/>
          </a:p>
        </p:txBody>
      </p:sp>
      <p:sp>
        <p:nvSpPr>
          <p:cNvPr id="4" name="Rectangle 5"/>
          <p:cNvSpPr>
            <a:spLocks noGrp="1" noChangeArrowheads="1"/>
          </p:cNvSpPr>
          <p:nvPr>
            <p:ph type="sldNum" sz="quarter" idx="10"/>
          </p:nvPr>
        </p:nvSpPr>
        <p:spPr>
          <a:ln/>
        </p:spPr>
        <p:txBody>
          <a:bodyPr/>
          <a:lstStyle>
            <a:lvl1pPr>
              <a:defRPr/>
            </a:lvl1pPr>
          </a:lstStyle>
          <a:p>
            <a:fld id="{D8876B9F-1DD7-421F-85E2-ABE924B8F1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04230368"/>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947738"/>
            <a:ext cx="4173538"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14BB972-EDBB-4E71-BFDC-8A375DB3ED9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47199081"/>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fld id="{C6EE511E-DD9C-43A8-80B9-23895B800DE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70635817"/>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947738"/>
            <a:ext cx="8499475" cy="5387975"/>
          </a:xfrm>
        </p:spPr>
        <p:txBody>
          <a:bodyPr/>
          <a:lstStyle/>
          <a:p>
            <a:pPr lvl="0"/>
            <a:endParaRPr lang="en-US" noProof="0" dirty="0"/>
          </a:p>
        </p:txBody>
      </p:sp>
      <p:sp>
        <p:nvSpPr>
          <p:cNvPr id="4" name="Rectangle 5"/>
          <p:cNvSpPr>
            <a:spLocks noGrp="1" noChangeArrowheads="1"/>
          </p:cNvSpPr>
          <p:nvPr>
            <p:ph type="sldNum" sz="quarter" idx="10"/>
          </p:nvPr>
        </p:nvSpPr>
        <p:spPr>
          <a:ln/>
        </p:spPr>
        <p:txBody>
          <a:bodyPr/>
          <a:lstStyle>
            <a:lvl1pPr>
              <a:defRPr/>
            </a:lvl1pPr>
          </a:lstStyle>
          <a:p>
            <a:fld id="{C4C01338-F825-46CE-AFE5-7B1AA7DF65E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22964263"/>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13114565"/>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60700D8-F5A1-4AED-9F1C-A14EB8D766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28919171"/>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E29E8CA0-76B7-4C71-A4E5-50D23B01D15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03950679"/>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091776C-13D1-47A7-BD1E-FE1CC027F51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68689535"/>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F838B10B-8460-4D65-981D-5EA1B92C301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6726432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C627800-F50B-4FFD-B4D4-9742E824D41A}" type="slidenum">
              <a:rPr lang="en-US"/>
              <a:pPr>
                <a:defRPr/>
              </a:pPr>
              <a:t>‹#›</a:t>
            </a:fld>
            <a:endParaRPr lang="en-US" dirty="0"/>
          </a:p>
        </p:txBody>
      </p:sp>
    </p:spTree>
    <p:extLst>
      <p:ext uri="{BB962C8B-B14F-4D97-AF65-F5344CB8AC3E}">
        <p14:creationId xmlns:p14="http://schemas.microsoft.com/office/powerpoint/2010/main" val="1368279689"/>
      </p:ext>
    </p:extLst>
  </p:cSld>
  <p:clrMapOvr>
    <a:masterClrMapping/>
  </p:clrMapOvr>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C84E00DB-2486-4886-96B2-C18C34973BD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681903166"/>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0E0E6AE6-941A-4554-BCE4-793ED4A6CFF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77406242"/>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18A057FA-EA7D-4127-AAE4-461B23CF4F5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65982994"/>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0C99903A-BF63-4693-9DCC-C2176BA1C02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697551872"/>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E434F6FD-D0D2-475F-A55B-F2BC6DE404B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52196849"/>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266CD5A-F7D2-4144-AC49-AB2E071ED0B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45696762"/>
      </p:ext>
    </p:extLst>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smtClean="0"/>
          </a:p>
        </p:txBody>
      </p:sp>
      <p:sp>
        <p:nvSpPr>
          <p:cNvPr id="4" name="Rectangle 5"/>
          <p:cNvSpPr>
            <a:spLocks noGrp="1" noChangeArrowheads="1"/>
          </p:cNvSpPr>
          <p:nvPr>
            <p:ph type="sldNum" sz="quarter" idx="10"/>
          </p:nvPr>
        </p:nvSpPr>
        <p:spPr>
          <a:ln/>
        </p:spPr>
        <p:txBody>
          <a:bodyPr/>
          <a:lstStyle>
            <a:lvl1pPr>
              <a:defRPr/>
            </a:lvl1pPr>
          </a:lstStyle>
          <a:p>
            <a:fld id="{D8876B9F-1DD7-421F-85E2-ABE924B8F1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29647256"/>
      </p:ext>
    </p:extLst>
  </p:cSld>
  <p:clrMapOvr>
    <a:masterClrMapping/>
  </p:clrMapOvr>
  <p:transition>
    <p:fad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947738"/>
            <a:ext cx="4173538"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14BB972-EDBB-4E71-BFDC-8A375DB3ED9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2282422"/>
      </p:ext>
    </p:extLst>
  </p:cSld>
  <p:clrMapOvr>
    <a:masterClrMapping/>
  </p:clrMapOvr>
  <p:transition>
    <p:fade/>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fld id="{C6EE511E-DD9C-43A8-80B9-23895B800DE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44447847"/>
      </p:ext>
    </p:extLst>
  </p:cSld>
  <p:clrMapOvr>
    <a:masterClrMapping/>
  </p:clrMapOvr>
  <p:transition>
    <p:fade/>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947738"/>
            <a:ext cx="8499475" cy="5387975"/>
          </a:xfrm>
        </p:spPr>
        <p:txBody>
          <a:bodyPr/>
          <a:lstStyle/>
          <a:p>
            <a:pPr lvl="0"/>
            <a:endParaRPr lang="en-US" noProof="0" dirty="0"/>
          </a:p>
        </p:txBody>
      </p:sp>
      <p:sp>
        <p:nvSpPr>
          <p:cNvPr id="4" name="Rectangle 5"/>
          <p:cNvSpPr>
            <a:spLocks noGrp="1" noChangeArrowheads="1"/>
          </p:cNvSpPr>
          <p:nvPr>
            <p:ph type="sldNum" sz="quarter" idx="10"/>
          </p:nvPr>
        </p:nvSpPr>
        <p:spPr>
          <a:ln/>
        </p:spPr>
        <p:txBody>
          <a:bodyPr/>
          <a:lstStyle>
            <a:lvl1pPr>
              <a:defRPr/>
            </a:lvl1pPr>
          </a:lstStyle>
          <a:p>
            <a:fld id="{C4C01338-F825-46CE-AFE5-7B1AA7DF65E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8215947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06938" y="947738"/>
            <a:ext cx="4173537"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06938" y="3717925"/>
            <a:ext cx="4173537"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084B551E-05E4-4DD7-BC8F-368EAA124BA1}" type="slidenum">
              <a:rPr lang="en-US"/>
              <a:pPr>
                <a:defRPr/>
              </a:pPr>
              <a:t>‹#›</a:t>
            </a:fld>
            <a:endParaRPr lang="en-US" dirty="0"/>
          </a:p>
        </p:txBody>
      </p:sp>
    </p:spTree>
    <p:extLst>
      <p:ext uri="{BB962C8B-B14F-4D97-AF65-F5344CB8AC3E}">
        <p14:creationId xmlns:p14="http://schemas.microsoft.com/office/powerpoint/2010/main" val="3220544832"/>
      </p:ext>
    </p:extLst>
  </p:cSld>
  <p:clrMapOvr>
    <a:masterClrMapping/>
  </p:clrMapOvr>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3140519059"/>
      </p:ext>
    </p:extLst>
  </p:cSld>
  <p:clrMapOvr>
    <a:masterClrMapping/>
  </p:clrMapOvr>
  <p:transition>
    <p:fade/>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388FE196-A86D-49DD-A6DB-25A8AFBE201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41207991"/>
      </p:ext>
    </p:extLst>
  </p:cSld>
  <p:clrMapOvr>
    <a:masterClrMapping/>
  </p:clrMapOvr>
  <p:transition>
    <p:fade/>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7C7B5300-28F5-4567-971F-10C333F5419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486444619"/>
      </p:ext>
    </p:extLst>
  </p:cSld>
  <p:clrMapOvr>
    <a:masterClrMapping/>
  </p:clrMapOvr>
  <p:transition>
    <p:fade/>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795737A-5BE0-4935-AF90-43A8BEFD3C8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83269096"/>
      </p:ext>
    </p:extLst>
  </p:cSld>
  <p:clrMapOvr>
    <a:masterClrMapping/>
  </p:clrMapOvr>
  <p:transition>
    <p:fade/>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E4C11FB0-C41F-4A6A-9C7C-96B2376A452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74825039"/>
      </p:ext>
    </p:extLst>
  </p:cSld>
  <p:clrMapOvr>
    <a:masterClrMapping/>
  </p:clrMapOvr>
  <p:transition>
    <p:fade/>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218BB047-3122-47E2-B9F3-60BC3305045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4780200"/>
      </p:ext>
    </p:extLst>
  </p:cSld>
  <p:clrMapOvr>
    <a:masterClrMapping/>
  </p:clrMapOvr>
  <p:transition>
    <p:fade/>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73075B3-43EA-490B-B24F-2582FD154FC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15635268"/>
      </p:ext>
    </p:extLst>
  </p:cSld>
  <p:clrMapOvr>
    <a:masterClrMapping/>
  </p:clrMapOvr>
  <p:transition>
    <p:fade/>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smtClean="0"/>
          </a:p>
        </p:txBody>
      </p:sp>
      <p:sp>
        <p:nvSpPr>
          <p:cNvPr id="4" name="Rectangle 5"/>
          <p:cNvSpPr>
            <a:spLocks noGrp="1" noChangeArrowheads="1"/>
          </p:cNvSpPr>
          <p:nvPr>
            <p:ph type="sldNum" sz="quarter" idx="10"/>
          </p:nvPr>
        </p:nvSpPr>
        <p:spPr>
          <a:ln/>
        </p:spPr>
        <p:txBody>
          <a:bodyPr/>
          <a:lstStyle>
            <a:lvl1pPr>
              <a:defRPr/>
            </a:lvl1pPr>
          </a:lstStyle>
          <a:p>
            <a:fld id="{13CF2AC0-8339-4B08-B0C3-2CBDC5D86EE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61481779"/>
      </p:ext>
    </p:extLst>
  </p:cSld>
  <p:clrMapOvr>
    <a:masterClrMapping/>
  </p:clrMapOvr>
  <p:transition>
    <p:fade/>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947738"/>
            <a:ext cx="4173538"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76A19057-9B22-485F-9B10-CE913A9BBC4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78799388"/>
      </p:ext>
    </p:extLst>
  </p:cSld>
  <p:clrMapOvr>
    <a:masterClrMapping/>
  </p:clrMapOvr>
  <p:transition>
    <p:fade/>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fld id="{33C7CE54-C059-4E8D-AC48-964888EAC43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6914652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0"/>
          </p:nvPr>
        </p:nvSpPr>
        <p:spPr>
          <a:ln/>
        </p:spPr>
        <p:txBody>
          <a:bodyPr/>
          <a:lstStyle>
            <a:lvl1pPr>
              <a:defRPr/>
            </a:lvl1pPr>
          </a:lstStyle>
          <a:p>
            <a:pPr>
              <a:defRPr/>
            </a:pPr>
            <a:fld id="{4F5D0C59-111D-448C-86C5-2271FD9A6FB0}" type="slidenum">
              <a:rPr lang="en-US"/>
              <a:pPr>
                <a:defRPr/>
              </a:pPr>
              <a:t>‹#›</a:t>
            </a:fld>
            <a:endParaRPr lang="en-US" dirty="0"/>
          </a:p>
        </p:txBody>
      </p:sp>
    </p:spTree>
    <p:extLst>
      <p:ext uri="{BB962C8B-B14F-4D97-AF65-F5344CB8AC3E}">
        <p14:creationId xmlns:p14="http://schemas.microsoft.com/office/powerpoint/2010/main" val="543300990"/>
      </p:ext>
    </p:extLst>
  </p:cSld>
  <p:clrMapOvr>
    <a:masterClrMapping/>
  </p:clrMapOvr>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947738"/>
            <a:ext cx="8499475" cy="5387975"/>
          </a:xfrm>
        </p:spPr>
        <p:txBody>
          <a:bodyPr/>
          <a:lstStyle/>
          <a:p>
            <a:pPr lvl="0"/>
            <a:endParaRPr lang="en-US" noProof="0" dirty="0"/>
          </a:p>
        </p:txBody>
      </p:sp>
      <p:sp>
        <p:nvSpPr>
          <p:cNvPr id="4" name="Rectangle 5"/>
          <p:cNvSpPr>
            <a:spLocks noGrp="1" noChangeArrowheads="1"/>
          </p:cNvSpPr>
          <p:nvPr>
            <p:ph type="sldNum" sz="quarter" idx="10"/>
          </p:nvPr>
        </p:nvSpPr>
        <p:spPr>
          <a:ln/>
        </p:spPr>
        <p:txBody>
          <a:bodyPr/>
          <a:lstStyle>
            <a:lvl1pPr>
              <a:defRPr/>
            </a:lvl1pPr>
          </a:lstStyle>
          <a:p>
            <a:fld id="{8276666B-7304-447C-A987-D19488B96E1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19552462"/>
      </p:ext>
    </p:extLst>
  </p:cSld>
  <p:clrMapOvr>
    <a:masterClrMapping/>
  </p:clrMapOvr>
  <p:transition>
    <p:fade/>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20A667-68CD-4570-8D98-C834C4A20749}" type="slidenum">
              <a:rPr lang="en-US" smtClean="0"/>
              <a:pPr/>
              <a:t>‹#›</a:t>
            </a:fld>
            <a:endParaRPr lang="en-US" dirty="0"/>
          </a:p>
        </p:txBody>
      </p:sp>
      <p:pic>
        <p:nvPicPr>
          <p:cNvPr id="7" name="Picture 4" descr="North Dakota Field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375" y="2397666"/>
            <a:ext cx="1444458" cy="96297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Tioga Rail Terminal"/>
          <p:cNvPicPr preferRelativeResize="0">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3375" y="175417"/>
            <a:ext cx="1444752" cy="212140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9"/>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727375" y="3452239"/>
            <a:ext cx="1444459" cy="9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0" descr="Tioga Rail Terminal"/>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727376" y="4513903"/>
            <a:ext cx="1444458" cy="110333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4" descr="Tioga Gas Plan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727375" y="175416"/>
            <a:ext cx="1448711" cy="95707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8" descr="Drilling in North Dakota"/>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03375" y="3450547"/>
            <a:ext cx="1444457" cy="216668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0" descr="Tioga Gas Plant Expansion Site"/>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03375" y="5705475"/>
            <a:ext cx="1444456" cy="96085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2" descr="Working at Pumpjacks in North Dakota"/>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1727375" y="1209675"/>
            <a:ext cx="1444459" cy="21517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4" descr="North Dakota Man Camp"/>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1727376" y="5705474"/>
            <a:ext cx="1444458" cy="9512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CB69BAC9-5C6F-4CF2-AD09-D5CB210BA28D}" type="slidenum">
              <a:rPr lang="en-US" smtClean="0"/>
              <a:pPr>
                <a:defRPr/>
              </a:pPr>
              <a:t>‹#›</a:t>
            </a:fld>
            <a:endParaRPr lang="en-US" dirty="0"/>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181148CB-098D-45AA-A1F5-A838D2BF715C}" type="slidenum">
              <a:rPr lang="en-US" smtClean="0"/>
              <a:pPr>
                <a:defRPr/>
              </a:pPr>
              <a:t>‹#›</a:t>
            </a:fld>
            <a:endParaRPr lang="en-US" dirty="0"/>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4CEE1C34-69FD-4514-A723-DC72157BDFC4}" type="slidenum">
              <a:rPr lang="en-US" smtClean="0"/>
              <a:pPr>
                <a:defRPr/>
              </a:pPr>
              <a:t>‹#›</a:t>
            </a:fld>
            <a:endParaRPr lang="en-US" dirty="0"/>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defRPr/>
            </a:pPr>
            <a:fld id="{14AED7CD-189E-49A8-ADB2-E1DE883A2B22}" type="slidenum">
              <a:rPr lang="en-US" smtClean="0"/>
              <a:pPr>
                <a:defRPr/>
              </a:pPr>
              <a:t>‹#›</a:t>
            </a:fld>
            <a:endParaRPr lang="en-US" dirty="0"/>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defRPr/>
            </a:pPr>
            <a:fld id="{ED29D27A-B768-483D-B3BD-5F472B402C40}" type="slidenum">
              <a:rPr lang="en-US" smtClean="0"/>
              <a:pPr>
                <a:defRPr/>
              </a:pPr>
              <a:t>‹#›</a:t>
            </a:fld>
            <a:endParaRPr lang="en-US" dirty="0"/>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AD110F65-D9CE-43D9-8471-26E94D71E1D1}" type="slidenum">
              <a:rPr lang="en-US" smtClean="0"/>
              <a:pPr>
                <a:defRPr/>
              </a:pPr>
              <a:t>‹#›</a:t>
            </a:fld>
            <a:endParaRPr lang="en-US" dirty="0"/>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32F57266-007E-4B28-BFF1-2025A7600E85}" type="slidenum">
              <a:rPr lang="en-US" smtClean="0"/>
              <a:pPr>
                <a:defRPr/>
              </a:pPr>
              <a:t>‹#›</a:t>
            </a:fld>
            <a:endParaRPr lang="en-US" dirty="0"/>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E2D86A4E-CABE-4475-944F-5CDDE1F28BF4}" type="slidenum">
              <a:rPr lang="en-US"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43426A93-3C5C-4424-9590-DEDAAE0E5706}" type="slidenum">
              <a:rPr lang="en-US"/>
              <a:pPr>
                <a:defRPr/>
              </a:pPr>
              <a:t>‹#›</a:t>
            </a:fld>
            <a:endParaRPr lang="en-US" dirty="0"/>
          </a:p>
        </p:txBody>
      </p:sp>
    </p:spTree>
    <p:extLst>
      <p:ext uri="{BB962C8B-B14F-4D97-AF65-F5344CB8AC3E}">
        <p14:creationId xmlns:p14="http://schemas.microsoft.com/office/powerpoint/2010/main" val="2748142586"/>
      </p:ext>
    </p:extLst>
  </p:cSld>
  <p:clrMapOvr>
    <a:masterClrMapping/>
  </p:clrMapOvr>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F3666CEA-3B0F-4021-875C-586C08C52F0A}" type="slidenum">
              <a:rPr lang="en-US" smtClean="0"/>
              <a:pPr>
                <a:defRPr/>
              </a:pPr>
              <a:t>‹#›</a:t>
            </a:fld>
            <a:endParaRPr lang="en-US" dirty="0"/>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E890E-FAE0-4667-84BF-C53E5D8725CE}"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FC627800-F50B-4FFD-B4D4-9742E824D41A}" type="slidenum">
              <a:rPr lang="en-US" smtClean="0"/>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122243722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93DFBA3-B0AE-4FAF-9A80-B983BEDA0E45}" type="slidenum">
              <a:rPr lang="en-US"/>
              <a:pPr>
                <a:defRPr/>
              </a:pPr>
              <a:t>‹#›</a:t>
            </a:fld>
            <a:endParaRPr lang="en-US" dirty="0"/>
          </a:p>
        </p:txBody>
      </p:sp>
    </p:spTree>
    <p:extLst>
      <p:ext uri="{BB962C8B-B14F-4D97-AF65-F5344CB8AC3E}">
        <p14:creationId xmlns:p14="http://schemas.microsoft.com/office/powerpoint/2010/main" val="310402981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49B1B3D9-4791-4624-8969-6C790E8A7FC6}" type="slidenum">
              <a:rPr lang="en-US"/>
              <a:pPr>
                <a:defRPr/>
              </a:pPr>
              <a:t>‹#›</a:t>
            </a:fld>
            <a:endParaRPr lang="en-US" dirty="0"/>
          </a:p>
        </p:txBody>
      </p:sp>
    </p:spTree>
    <p:extLst>
      <p:ext uri="{BB962C8B-B14F-4D97-AF65-F5344CB8AC3E}">
        <p14:creationId xmlns:p14="http://schemas.microsoft.com/office/powerpoint/2010/main" val="303677392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53096383-2E54-44EF-8CDA-43B341D9C946}" type="slidenum">
              <a:rPr lang="en-US"/>
              <a:pPr>
                <a:defRPr/>
              </a:pPr>
              <a:t>‹#›</a:t>
            </a:fld>
            <a:endParaRPr lang="en-US" dirty="0"/>
          </a:p>
        </p:txBody>
      </p:sp>
    </p:spTree>
    <p:extLst>
      <p:ext uri="{BB962C8B-B14F-4D97-AF65-F5344CB8AC3E}">
        <p14:creationId xmlns:p14="http://schemas.microsoft.com/office/powerpoint/2010/main" val="366948064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3ADFDB9C-3005-4AE5-9228-75318C9B98B9}" type="slidenum">
              <a:rPr lang="en-US"/>
              <a:pPr>
                <a:defRPr/>
              </a:pPr>
              <a:t>‹#›</a:t>
            </a:fld>
            <a:endParaRPr lang="en-US" dirty="0"/>
          </a:p>
        </p:txBody>
      </p:sp>
    </p:spTree>
    <p:extLst>
      <p:ext uri="{BB962C8B-B14F-4D97-AF65-F5344CB8AC3E}">
        <p14:creationId xmlns:p14="http://schemas.microsoft.com/office/powerpoint/2010/main" val="44354756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B69BAC9-5C6F-4CF2-AD09-D5CB210BA28D}" type="slidenum">
              <a:rPr lang="en-US"/>
              <a:pPr>
                <a:defRPr/>
              </a:pPr>
              <a:t>‹#›</a:t>
            </a:fld>
            <a:endParaRPr lang="en-US" dirty="0"/>
          </a:p>
        </p:txBody>
      </p:sp>
    </p:spTree>
    <p:extLst>
      <p:ext uri="{BB962C8B-B14F-4D97-AF65-F5344CB8AC3E}">
        <p14:creationId xmlns:p14="http://schemas.microsoft.com/office/powerpoint/2010/main" val="266418539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51ECE48B-B8A5-4A68-A126-4DEFD66063A1}" type="slidenum">
              <a:rPr lang="en-US"/>
              <a:pPr>
                <a:defRPr/>
              </a:pPr>
              <a:t>‹#›</a:t>
            </a:fld>
            <a:endParaRPr lang="en-US" dirty="0"/>
          </a:p>
        </p:txBody>
      </p:sp>
    </p:spTree>
    <p:extLst>
      <p:ext uri="{BB962C8B-B14F-4D97-AF65-F5344CB8AC3E}">
        <p14:creationId xmlns:p14="http://schemas.microsoft.com/office/powerpoint/2010/main" val="361685359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D852BD83-F091-4F87-B36C-11E6D6B0760E}" type="slidenum">
              <a:rPr lang="en-US"/>
              <a:pPr>
                <a:defRPr/>
              </a:pPr>
              <a:t>‹#›</a:t>
            </a:fld>
            <a:endParaRPr lang="en-US" dirty="0"/>
          </a:p>
        </p:txBody>
      </p:sp>
    </p:spTree>
    <p:extLst>
      <p:ext uri="{BB962C8B-B14F-4D97-AF65-F5344CB8AC3E}">
        <p14:creationId xmlns:p14="http://schemas.microsoft.com/office/powerpoint/2010/main" val="348493449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2F3C0713-9ECF-4998-9845-2C7F0075918D}" type="slidenum">
              <a:rPr lang="en-US"/>
              <a:pPr>
                <a:defRPr/>
              </a:pPr>
              <a:t>‹#›</a:t>
            </a:fld>
            <a:endParaRPr lang="en-US" dirty="0"/>
          </a:p>
        </p:txBody>
      </p:sp>
    </p:spTree>
    <p:extLst>
      <p:ext uri="{BB962C8B-B14F-4D97-AF65-F5344CB8AC3E}">
        <p14:creationId xmlns:p14="http://schemas.microsoft.com/office/powerpoint/2010/main" val="2579442081"/>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9822298-5FED-427A-995C-C6D6C68017FF}" type="slidenum">
              <a:rPr lang="en-US"/>
              <a:pPr>
                <a:defRPr/>
              </a:pPr>
              <a:t>‹#›</a:t>
            </a:fld>
            <a:endParaRPr lang="en-US" dirty="0"/>
          </a:p>
        </p:txBody>
      </p:sp>
    </p:spTree>
    <p:extLst>
      <p:ext uri="{BB962C8B-B14F-4D97-AF65-F5344CB8AC3E}">
        <p14:creationId xmlns:p14="http://schemas.microsoft.com/office/powerpoint/2010/main" val="140444154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6E42CAAA-92F4-43F5-B46F-739769303971}" type="slidenum">
              <a:rPr lang="en-US"/>
              <a:pPr>
                <a:defRPr/>
              </a:pPr>
              <a:t>‹#›</a:t>
            </a:fld>
            <a:endParaRPr lang="en-US" dirty="0"/>
          </a:p>
        </p:txBody>
      </p:sp>
    </p:spTree>
    <p:extLst>
      <p:ext uri="{BB962C8B-B14F-4D97-AF65-F5344CB8AC3E}">
        <p14:creationId xmlns:p14="http://schemas.microsoft.com/office/powerpoint/2010/main" val="833065741"/>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19203D0-5CF3-456E-8A99-48616D0BED57}" type="slidenum">
              <a:rPr lang="en-US"/>
              <a:pPr>
                <a:defRPr/>
              </a:pPr>
              <a:t>‹#›</a:t>
            </a:fld>
            <a:endParaRPr lang="en-US" dirty="0"/>
          </a:p>
        </p:txBody>
      </p:sp>
    </p:spTree>
    <p:extLst>
      <p:ext uri="{BB962C8B-B14F-4D97-AF65-F5344CB8AC3E}">
        <p14:creationId xmlns:p14="http://schemas.microsoft.com/office/powerpoint/2010/main" val="160287025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06938" y="947738"/>
            <a:ext cx="4173537"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06938" y="3717925"/>
            <a:ext cx="4173537"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8D4FC520-FD75-49F7-A18D-AA03D9D3554D}" type="slidenum">
              <a:rPr lang="en-US"/>
              <a:pPr>
                <a:defRPr/>
              </a:pPr>
              <a:t>‹#›</a:t>
            </a:fld>
            <a:endParaRPr lang="en-US" dirty="0"/>
          </a:p>
        </p:txBody>
      </p:sp>
    </p:spTree>
    <p:extLst>
      <p:ext uri="{BB962C8B-B14F-4D97-AF65-F5344CB8AC3E}">
        <p14:creationId xmlns:p14="http://schemas.microsoft.com/office/powerpoint/2010/main" val="359676597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0"/>
          </p:nvPr>
        </p:nvSpPr>
        <p:spPr>
          <a:ln/>
        </p:spPr>
        <p:txBody>
          <a:bodyPr/>
          <a:lstStyle>
            <a:lvl1pPr>
              <a:defRPr/>
            </a:lvl1pPr>
          </a:lstStyle>
          <a:p>
            <a:pPr>
              <a:defRPr/>
            </a:pPr>
            <a:fld id="{4D56F637-3BB2-4FEA-AF63-58E8D301043A}" type="slidenum">
              <a:rPr lang="en-US"/>
              <a:pPr>
                <a:defRPr/>
              </a:pPr>
              <a:t>‹#›</a:t>
            </a:fld>
            <a:endParaRPr lang="en-US" dirty="0"/>
          </a:p>
        </p:txBody>
      </p:sp>
    </p:spTree>
    <p:extLst>
      <p:ext uri="{BB962C8B-B14F-4D97-AF65-F5344CB8AC3E}">
        <p14:creationId xmlns:p14="http://schemas.microsoft.com/office/powerpoint/2010/main" val="1326903845"/>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97251EBB-9750-4B62-BF47-37BC15A28B4C}" type="slidenum">
              <a:rPr lang="en-US"/>
              <a:pPr>
                <a:defRPr/>
              </a:pPr>
              <a:t>‹#›</a:t>
            </a:fld>
            <a:endParaRPr lang="en-US" dirty="0"/>
          </a:p>
        </p:txBody>
      </p:sp>
    </p:spTree>
    <p:extLst>
      <p:ext uri="{BB962C8B-B14F-4D97-AF65-F5344CB8AC3E}">
        <p14:creationId xmlns:p14="http://schemas.microsoft.com/office/powerpoint/2010/main" val="324399422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319412938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181148CB-098D-45AA-A1F5-A838D2BF715C}" type="slidenum">
              <a:rPr lang="en-US"/>
              <a:pPr>
                <a:defRPr/>
              </a:pPr>
              <a:t>‹#›</a:t>
            </a:fld>
            <a:endParaRPr lang="en-US" dirty="0"/>
          </a:p>
        </p:txBody>
      </p:sp>
    </p:spTree>
    <p:extLst>
      <p:ext uri="{BB962C8B-B14F-4D97-AF65-F5344CB8AC3E}">
        <p14:creationId xmlns:p14="http://schemas.microsoft.com/office/powerpoint/2010/main" val="4069475603"/>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0B63A3BB-E2C7-4B24-8660-9113338E6AB7}" type="slidenum">
              <a:rPr lang="en-US"/>
              <a:pPr>
                <a:defRPr/>
              </a:pPr>
              <a:t>‹#›</a:t>
            </a:fld>
            <a:endParaRPr lang="en-US" dirty="0"/>
          </a:p>
        </p:txBody>
      </p:sp>
    </p:spTree>
    <p:extLst>
      <p:ext uri="{BB962C8B-B14F-4D97-AF65-F5344CB8AC3E}">
        <p14:creationId xmlns:p14="http://schemas.microsoft.com/office/powerpoint/2010/main" val="3747598614"/>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78A46855-5E19-4D96-8413-AE1D3A3E0306}" type="slidenum">
              <a:rPr lang="en-US"/>
              <a:pPr>
                <a:defRPr/>
              </a:pPr>
              <a:t>‹#›</a:t>
            </a:fld>
            <a:endParaRPr lang="en-US" dirty="0"/>
          </a:p>
        </p:txBody>
      </p:sp>
    </p:spTree>
    <p:extLst>
      <p:ext uri="{BB962C8B-B14F-4D97-AF65-F5344CB8AC3E}">
        <p14:creationId xmlns:p14="http://schemas.microsoft.com/office/powerpoint/2010/main" val="2708409834"/>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8BA83D1D-C802-4029-9D4B-BBD455179619}" type="slidenum">
              <a:rPr lang="en-US"/>
              <a:pPr>
                <a:defRPr/>
              </a:pPr>
              <a:t>‹#›</a:t>
            </a:fld>
            <a:endParaRPr lang="en-US" dirty="0"/>
          </a:p>
        </p:txBody>
      </p:sp>
    </p:spTree>
    <p:extLst>
      <p:ext uri="{BB962C8B-B14F-4D97-AF65-F5344CB8AC3E}">
        <p14:creationId xmlns:p14="http://schemas.microsoft.com/office/powerpoint/2010/main" val="163792142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330E262B-6E50-45CD-BDEF-B162C0A70C80}" type="slidenum">
              <a:rPr lang="en-US"/>
              <a:pPr>
                <a:defRPr/>
              </a:pPr>
              <a:t>‹#›</a:t>
            </a:fld>
            <a:endParaRPr lang="en-US" dirty="0"/>
          </a:p>
        </p:txBody>
      </p:sp>
    </p:spTree>
    <p:extLst>
      <p:ext uri="{BB962C8B-B14F-4D97-AF65-F5344CB8AC3E}">
        <p14:creationId xmlns:p14="http://schemas.microsoft.com/office/powerpoint/2010/main" val="3145226601"/>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56FC6189-A614-4E3A-B6A2-F185C33B3A24}" type="slidenum">
              <a:rPr lang="en-US"/>
              <a:pPr>
                <a:defRPr/>
              </a:pPr>
              <a:t>‹#›</a:t>
            </a:fld>
            <a:endParaRPr lang="en-US" dirty="0"/>
          </a:p>
        </p:txBody>
      </p:sp>
    </p:spTree>
    <p:extLst>
      <p:ext uri="{BB962C8B-B14F-4D97-AF65-F5344CB8AC3E}">
        <p14:creationId xmlns:p14="http://schemas.microsoft.com/office/powerpoint/2010/main" val="164289240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CF389862-BD1E-4290-A131-EE23188D62CF}" type="slidenum">
              <a:rPr lang="en-US"/>
              <a:pPr>
                <a:defRPr/>
              </a:pPr>
              <a:t>‹#›</a:t>
            </a:fld>
            <a:endParaRPr lang="en-US" dirty="0"/>
          </a:p>
        </p:txBody>
      </p:sp>
    </p:spTree>
    <p:extLst>
      <p:ext uri="{BB962C8B-B14F-4D97-AF65-F5344CB8AC3E}">
        <p14:creationId xmlns:p14="http://schemas.microsoft.com/office/powerpoint/2010/main" val="1710724642"/>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24427370-EA6A-4E0D-AF81-FC1422CFAADA}" type="slidenum">
              <a:rPr lang="en-US"/>
              <a:pPr>
                <a:defRPr/>
              </a:pPr>
              <a:t>‹#›</a:t>
            </a:fld>
            <a:endParaRPr lang="en-US" dirty="0"/>
          </a:p>
        </p:txBody>
      </p:sp>
    </p:spTree>
    <p:extLst>
      <p:ext uri="{BB962C8B-B14F-4D97-AF65-F5344CB8AC3E}">
        <p14:creationId xmlns:p14="http://schemas.microsoft.com/office/powerpoint/2010/main" val="3760476927"/>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24EED8C-C4AF-4D93-B658-7D74A54BAB68}" type="slidenum">
              <a:rPr lang="en-US"/>
              <a:pPr>
                <a:defRPr/>
              </a:pPr>
              <a:t>‹#›</a:t>
            </a:fld>
            <a:endParaRPr lang="en-US" dirty="0"/>
          </a:p>
        </p:txBody>
      </p:sp>
    </p:spTree>
    <p:extLst>
      <p:ext uri="{BB962C8B-B14F-4D97-AF65-F5344CB8AC3E}">
        <p14:creationId xmlns:p14="http://schemas.microsoft.com/office/powerpoint/2010/main" val="47334883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E6A9B358-3009-4F2E-9599-E9287FCC4512}" type="slidenum">
              <a:rPr lang="en-US"/>
              <a:pPr>
                <a:defRPr/>
              </a:pPr>
              <a:t>‹#›</a:t>
            </a:fld>
            <a:endParaRPr lang="en-US" dirty="0"/>
          </a:p>
        </p:txBody>
      </p:sp>
    </p:spTree>
    <p:extLst>
      <p:ext uri="{BB962C8B-B14F-4D97-AF65-F5344CB8AC3E}">
        <p14:creationId xmlns:p14="http://schemas.microsoft.com/office/powerpoint/2010/main" val="113339252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50EA89D-561A-41D6-A8DE-DE510CD3DBA5}" type="slidenum">
              <a:rPr lang="en-US"/>
              <a:pPr>
                <a:defRPr/>
              </a:pPr>
              <a:t>‹#›</a:t>
            </a:fld>
            <a:endParaRPr lang="en-US" dirty="0"/>
          </a:p>
        </p:txBody>
      </p:sp>
    </p:spTree>
    <p:extLst>
      <p:ext uri="{BB962C8B-B14F-4D97-AF65-F5344CB8AC3E}">
        <p14:creationId xmlns:p14="http://schemas.microsoft.com/office/powerpoint/2010/main" val="78933300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4CEE1C34-69FD-4514-A723-DC72157BDFC4}" type="slidenum">
              <a:rPr lang="en-US"/>
              <a:pPr>
                <a:defRPr/>
              </a:pPr>
              <a:t>‹#›</a:t>
            </a:fld>
            <a:endParaRPr lang="en-US" dirty="0"/>
          </a:p>
        </p:txBody>
      </p:sp>
    </p:spTree>
    <p:extLst>
      <p:ext uri="{BB962C8B-B14F-4D97-AF65-F5344CB8AC3E}">
        <p14:creationId xmlns:p14="http://schemas.microsoft.com/office/powerpoint/2010/main" val="901120804"/>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06938" y="947738"/>
            <a:ext cx="4173537"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06938" y="3717925"/>
            <a:ext cx="4173537"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A7BFA06D-7697-4B0E-A7C5-DD2F9D0C2F24}" type="slidenum">
              <a:rPr lang="en-US"/>
              <a:pPr>
                <a:defRPr/>
              </a:pPr>
              <a:t>‹#›</a:t>
            </a:fld>
            <a:endParaRPr lang="en-US" dirty="0"/>
          </a:p>
        </p:txBody>
      </p:sp>
    </p:spTree>
    <p:extLst>
      <p:ext uri="{BB962C8B-B14F-4D97-AF65-F5344CB8AC3E}">
        <p14:creationId xmlns:p14="http://schemas.microsoft.com/office/powerpoint/2010/main" val="4031733977"/>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0"/>
          </p:nvPr>
        </p:nvSpPr>
        <p:spPr>
          <a:ln/>
        </p:spPr>
        <p:txBody>
          <a:bodyPr/>
          <a:lstStyle>
            <a:lvl1pPr>
              <a:defRPr/>
            </a:lvl1pPr>
          </a:lstStyle>
          <a:p>
            <a:pPr>
              <a:defRPr/>
            </a:pPr>
            <a:fld id="{253B5D86-DD3D-4E38-8A5D-658AA5F46F19}" type="slidenum">
              <a:rPr lang="en-US"/>
              <a:pPr>
                <a:defRPr/>
              </a:pPr>
              <a:t>‹#›</a:t>
            </a:fld>
            <a:endParaRPr lang="en-US" dirty="0"/>
          </a:p>
        </p:txBody>
      </p:sp>
    </p:spTree>
    <p:extLst>
      <p:ext uri="{BB962C8B-B14F-4D97-AF65-F5344CB8AC3E}">
        <p14:creationId xmlns:p14="http://schemas.microsoft.com/office/powerpoint/2010/main" val="2915261326"/>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462E5FB-BA80-46C5-A9D4-822DF8DD1C42}" type="slidenum">
              <a:rPr lang="en-US"/>
              <a:pPr>
                <a:defRPr/>
              </a:pPr>
              <a:t>‹#›</a:t>
            </a:fld>
            <a:endParaRPr lang="en-US" dirty="0"/>
          </a:p>
        </p:txBody>
      </p:sp>
    </p:spTree>
    <p:extLst>
      <p:ext uri="{BB962C8B-B14F-4D97-AF65-F5344CB8AC3E}">
        <p14:creationId xmlns:p14="http://schemas.microsoft.com/office/powerpoint/2010/main" val="2004724141"/>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covworld_bk "/>
          <p:cNvPicPr>
            <a:picLocks noChangeAspect="1" noChangeArrowheads="1"/>
          </p:cNvPicPr>
          <p:nvPr userDrawn="1"/>
        </p:nvPicPr>
        <p:blipFill>
          <a:blip r:embed="rId2" cstate="print">
            <a:clrChange>
              <a:clrFrom>
                <a:srgbClr val="000000"/>
              </a:clrFrom>
              <a:clrTo>
                <a:srgbClr val="000000">
                  <a:alpha val="0"/>
                </a:srgbClr>
              </a:clrTo>
            </a:clrChange>
            <a:lum bright="22000"/>
            <a:extLst>
              <a:ext uri="{28A0092B-C50C-407E-A947-70E740481C1C}">
                <a14:useLocalDpi xmlns:a14="http://schemas.microsoft.com/office/drawing/2010/main" val="0"/>
              </a:ext>
            </a:extLst>
          </a:blip>
          <a:srcRect/>
          <a:stretch>
            <a:fillRect/>
          </a:stretch>
        </p:blipFill>
        <p:spPr bwMode="auto">
          <a:xfrm>
            <a:off x="1143000" y="1319213"/>
            <a:ext cx="6840538"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HessLogo_green_167x10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65525" y="457200"/>
            <a:ext cx="2190750" cy="131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5352" name="Rectangle 10"/>
          <p:cNvSpPr>
            <a:spLocks noGrp="1" noChangeArrowheads="1"/>
          </p:cNvSpPr>
          <p:nvPr>
            <p:ph type="subTitle" idx="1"/>
          </p:nvPr>
        </p:nvSpPr>
        <p:spPr>
          <a:xfrm>
            <a:off x="1371600" y="3886200"/>
            <a:ext cx="6400800" cy="1752600"/>
          </a:xfrm>
        </p:spPr>
        <p:txBody>
          <a:bodyPr/>
          <a:lstStyle>
            <a:lvl1pPr marL="0" indent="0" algn="ctr">
              <a:buFont typeface="Arial" charset="0"/>
              <a:buNone/>
              <a:defRPr smtClean="0"/>
            </a:lvl1pPr>
          </a:lstStyle>
          <a:p>
            <a:r>
              <a:rPr lang="en-US" smtClean="0"/>
              <a:t>Click to edit Master subtitle style</a:t>
            </a:r>
          </a:p>
        </p:txBody>
      </p:sp>
      <p:sp>
        <p:nvSpPr>
          <p:cNvPr id="185346" name="Rectangle 2"/>
          <p:cNvSpPr>
            <a:spLocks noGrp="1" noChangeArrowheads="1"/>
          </p:cNvSpPr>
          <p:nvPr>
            <p:ph type="ctrTitle"/>
          </p:nvPr>
        </p:nvSpPr>
        <p:spPr>
          <a:xfrm>
            <a:off x="685800" y="2130425"/>
            <a:ext cx="7772400" cy="1470025"/>
          </a:xfrm>
        </p:spPr>
        <p:txBody>
          <a:bodyPr/>
          <a:lstStyle>
            <a:lvl1pPr algn="ctr">
              <a:defRPr sz="4000" smtClean="0"/>
            </a:lvl1pPr>
          </a:lstStyle>
          <a:p>
            <a:r>
              <a:rPr lang="en-US" smtClean="0"/>
              <a:t>Click to edit Master title style</a:t>
            </a:r>
          </a:p>
        </p:txBody>
      </p:sp>
      <p:sp>
        <p:nvSpPr>
          <p:cNvPr id="6" name="Footer Placeholder 5"/>
          <p:cNvSpPr>
            <a:spLocks noGrp="1" noChangeArrowheads="1"/>
          </p:cNvSpPr>
          <p:nvPr>
            <p:ph type="ftr" sz="quarter" idx="10"/>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b="0">
                <a:latin typeface="Arial" pitchFamily="34" charset="0"/>
              </a:defRPr>
            </a:lvl1pPr>
          </a:lstStyle>
          <a:p>
            <a:pPr fontAlgn="base">
              <a:spcBef>
                <a:spcPct val="0"/>
              </a:spcBef>
              <a:spcAft>
                <a:spcPct val="0"/>
              </a:spcAft>
            </a:pPr>
            <a:endParaRPr lang="en-US" dirty="0">
              <a:solidFill>
                <a:srgbClr val="000000"/>
              </a:solidFill>
              <a:ea typeface="MS PGothic" pitchFamily="34" charset="-128"/>
            </a:endParaRPr>
          </a:p>
        </p:txBody>
      </p:sp>
    </p:spTree>
    <p:extLst>
      <p:ext uri="{BB962C8B-B14F-4D97-AF65-F5344CB8AC3E}">
        <p14:creationId xmlns:p14="http://schemas.microsoft.com/office/powerpoint/2010/main" val="2013537276"/>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5A99A69-1DBE-4575-9FEA-8DF2945143F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7784758"/>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A461FE45-A9D0-4B0A-84F1-FECFEF9E02C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6470255"/>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ED6BA61E-DB6F-44DA-85A4-8DF91DBAA63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498267"/>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CAC3A0E-EB84-4036-86BF-4FAC8B37838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03277040"/>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A508382B-AE81-4902-8C7E-5E7EA5AFBDD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9348192"/>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51AD85C8-3F7D-410E-8E4C-7F20678B690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7398632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14AED7CD-189E-49A8-ADB2-E1DE883A2B22}" type="slidenum">
              <a:rPr lang="en-US"/>
              <a:pPr>
                <a:defRPr/>
              </a:pPr>
              <a:t>‹#›</a:t>
            </a:fld>
            <a:endParaRPr lang="en-US" dirty="0"/>
          </a:p>
        </p:txBody>
      </p:sp>
    </p:spTree>
    <p:extLst>
      <p:ext uri="{BB962C8B-B14F-4D97-AF65-F5344CB8AC3E}">
        <p14:creationId xmlns:p14="http://schemas.microsoft.com/office/powerpoint/2010/main" val="635845915"/>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8567B7F3-E521-4CE8-9251-344584C1326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87612486"/>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4CE5186-D7DF-49B2-BDAE-DD3FC7F9B0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95527714"/>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7E33F72-A76A-4AE4-A184-BED66A858B7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71689332"/>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9750" y="228600"/>
            <a:ext cx="22479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6050" y="228600"/>
            <a:ext cx="65913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3D244C60-09EE-4BCA-BB5C-9CEDD2AD66A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47352763"/>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884238"/>
            <a:ext cx="4229100" cy="5440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84238"/>
            <a:ext cx="4229100" cy="5440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9B18337B-4258-4F65-98CA-241BC949BA2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1348917"/>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884238"/>
            <a:ext cx="8610600" cy="5440362"/>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fld id="{7298BD2D-B1DD-4989-A1F1-2274B2B1B97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22512290"/>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F4796C9E-6247-48FB-9D87-9A0080AB22B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04446437"/>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0" y="655638"/>
            <a:ext cx="4495800" cy="3024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0" y="3832225"/>
            <a:ext cx="4495800" cy="3025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4648200" y="655638"/>
            <a:ext cx="4495800" cy="6202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fld id="{571516B8-3B4A-4F39-84FC-EE7DCEAA76C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73827074"/>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a:p>
        </p:txBody>
      </p:sp>
      <p:sp>
        <p:nvSpPr>
          <p:cNvPr id="4" name="Slide Number Placeholder 3"/>
          <p:cNvSpPr>
            <a:spLocks noGrp="1"/>
          </p:cNvSpPr>
          <p:nvPr>
            <p:ph type="sldNum" sz="quarter" idx="10"/>
          </p:nvPr>
        </p:nvSpPr>
        <p:spPr>
          <a:xfrm>
            <a:off x="6983413" y="6530975"/>
            <a:ext cx="2133600" cy="357188"/>
          </a:xfrm>
        </p:spPr>
        <p:txBody>
          <a:bodyPr/>
          <a:lstStyle>
            <a:lvl1pPr>
              <a:defRPr/>
            </a:lvl1pPr>
          </a:lstStyle>
          <a:p>
            <a:fld id="{E65A5943-3599-4EC1-AA9C-ECCF3CD5B3C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289632233"/>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chart" preserve="1">
  <p:cSld name="1_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0" y="655638"/>
            <a:ext cx="9144000" cy="6202362"/>
          </a:xfrm>
        </p:spPr>
        <p:txBody>
          <a:bodyPr/>
          <a:lstStyle/>
          <a:p>
            <a:endParaRPr lang="en-US" dirty="0"/>
          </a:p>
        </p:txBody>
      </p:sp>
      <p:sp>
        <p:nvSpPr>
          <p:cNvPr id="4" name="Slide Number Placeholder 3"/>
          <p:cNvSpPr>
            <a:spLocks noGrp="1"/>
          </p:cNvSpPr>
          <p:nvPr>
            <p:ph type="sldNum" sz="quarter" idx="10"/>
          </p:nvPr>
        </p:nvSpPr>
        <p:spPr>
          <a:xfrm>
            <a:off x="6553200" y="6245225"/>
            <a:ext cx="2133600" cy="476250"/>
          </a:xfrm>
        </p:spPr>
        <p:txBody>
          <a:bodyPr/>
          <a:lstStyle>
            <a:lvl1pPr>
              <a:defRPr/>
            </a:lvl1pPr>
          </a:lstStyle>
          <a:p>
            <a:fld id="{C3A5AD3A-A1AB-4D5E-AB93-CC7EB3C427A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2949504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ED29D27A-B768-483D-B3BD-5F472B402C40}" type="slidenum">
              <a:rPr lang="en-US"/>
              <a:pPr>
                <a:defRPr/>
              </a:pPr>
              <a:t>‹#›</a:t>
            </a:fld>
            <a:endParaRPr lang="en-US" dirty="0"/>
          </a:p>
        </p:txBody>
      </p:sp>
    </p:spTree>
    <p:extLst>
      <p:ext uri="{BB962C8B-B14F-4D97-AF65-F5344CB8AC3E}">
        <p14:creationId xmlns:p14="http://schemas.microsoft.com/office/powerpoint/2010/main" val="3965223346"/>
      </p:ext>
    </p:extLst>
  </p:cSld>
  <p:clrMapOvr>
    <a:masterClrMapping/>
  </p:clrMapOvr>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covworld_bk "/>
          <p:cNvPicPr>
            <a:picLocks noChangeAspect="1" noChangeArrowheads="1"/>
          </p:cNvPicPr>
          <p:nvPr userDrawn="1"/>
        </p:nvPicPr>
        <p:blipFill>
          <a:blip r:embed="rId2" cstate="print">
            <a:clrChange>
              <a:clrFrom>
                <a:srgbClr val="000000"/>
              </a:clrFrom>
              <a:clrTo>
                <a:srgbClr val="000000">
                  <a:alpha val="0"/>
                </a:srgbClr>
              </a:clrTo>
            </a:clrChange>
            <a:lum bright="22000"/>
            <a:extLst>
              <a:ext uri="{28A0092B-C50C-407E-A947-70E740481C1C}">
                <a14:useLocalDpi xmlns:a14="http://schemas.microsoft.com/office/drawing/2010/main" val="0"/>
              </a:ext>
            </a:extLst>
          </a:blip>
          <a:srcRect/>
          <a:stretch>
            <a:fillRect/>
          </a:stretch>
        </p:blipFill>
        <p:spPr bwMode="auto">
          <a:xfrm>
            <a:off x="1143000" y="1319213"/>
            <a:ext cx="6840538"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HessLogo_green_167x10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65525" y="457200"/>
            <a:ext cx="2190750" cy="131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5352" name="Rectangle 10"/>
          <p:cNvSpPr>
            <a:spLocks noGrp="1" noChangeArrowheads="1"/>
          </p:cNvSpPr>
          <p:nvPr>
            <p:ph type="subTitle" idx="1"/>
          </p:nvPr>
        </p:nvSpPr>
        <p:spPr>
          <a:xfrm>
            <a:off x="1371600" y="3886200"/>
            <a:ext cx="6400800" cy="1752600"/>
          </a:xfrm>
        </p:spPr>
        <p:txBody>
          <a:bodyPr/>
          <a:lstStyle>
            <a:lvl1pPr marL="0" indent="0" algn="ctr">
              <a:buFont typeface="Arial" charset="0"/>
              <a:buNone/>
              <a:defRPr smtClean="0"/>
            </a:lvl1pPr>
          </a:lstStyle>
          <a:p>
            <a:r>
              <a:rPr lang="en-US" smtClean="0"/>
              <a:t>Click to edit Master subtitle style</a:t>
            </a:r>
          </a:p>
        </p:txBody>
      </p:sp>
      <p:sp>
        <p:nvSpPr>
          <p:cNvPr id="185346" name="Rectangle 2"/>
          <p:cNvSpPr>
            <a:spLocks noGrp="1" noChangeArrowheads="1"/>
          </p:cNvSpPr>
          <p:nvPr>
            <p:ph type="ctrTitle"/>
          </p:nvPr>
        </p:nvSpPr>
        <p:spPr>
          <a:xfrm>
            <a:off x="685800" y="2130425"/>
            <a:ext cx="7772400" cy="1470025"/>
          </a:xfrm>
        </p:spPr>
        <p:txBody>
          <a:bodyPr/>
          <a:lstStyle>
            <a:lvl1pPr algn="ctr">
              <a:defRPr sz="4000" smtClean="0"/>
            </a:lvl1pPr>
          </a:lstStyle>
          <a:p>
            <a:r>
              <a:rPr lang="en-US" smtClean="0"/>
              <a:t>Click to edit Master title style</a:t>
            </a:r>
          </a:p>
        </p:txBody>
      </p:sp>
      <p:sp>
        <p:nvSpPr>
          <p:cNvPr id="6" name="Footer Placeholder 5"/>
          <p:cNvSpPr>
            <a:spLocks noGrp="1" noChangeArrowheads="1"/>
          </p:cNvSpPr>
          <p:nvPr>
            <p:ph type="ftr" sz="quarter" idx="10"/>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b="0" smtClean="0">
                <a:latin typeface="Arial" pitchFamily="34" charset="0"/>
                <a:cs typeface="Arial" pitchFamily="34" charset="0"/>
              </a:defRPr>
            </a:lvl1pPr>
          </a:lstStyle>
          <a:p>
            <a:pPr fontAlgn="base">
              <a:spcBef>
                <a:spcPct val="0"/>
              </a:spcBef>
              <a:spcAft>
                <a:spcPct val="0"/>
              </a:spcAft>
              <a:defRPr/>
            </a:pPr>
            <a:endParaRPr lang="en-US" dirty="0">
              <a:solidFill>
                <a:srgbClr val="000000"/>
              </a:solidFill>
              <a:ea typeface="MS PGothic" pitchFamily="34" charset="-128"/>
            </a:endParaRPr>
          </a:p>
        </p:txBody>
      </p:sp>
    </p:spTree>
    <p:extLst>
      <p:ext uri="{BB962C8B-B14F-4D97-AF65-F5344CB8AC3E}">
        <p14:creationId xmlns:p14="http://schemas.microsoft.com/office/powerpoint/2010/main" val="2936254497"/>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193C7A4-1781-4418-BA2A-EBCDDA93B34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78422501"/>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A3CECB88-9556-4379-BCEB-40F84CABFCF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04585289"/>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5DF79B-1511-4107-9F12-CD938C4BAF2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64751900"/>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EF48EBD-50D2-4C32-B389-EE4EA44B748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21973298"/>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26BC6E4E-EBF5-443F-91FC-180FC5D0294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47954042"/>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6AB8CD9-DDEC-4B3B-93B0-8145E1EE6F3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14817345"/>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376FEAC-39ED-448C-B2D5-60CD739C318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70869393"/>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7956EB8-6AD4-4747-8B59-35B7130A8F3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09170509"/>
      </p:ext>
    </p:extLst>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E7E45C3-7363-41D9-A781-6D2DF658CB9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72823738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AD110F65-D9CE-43D9-8471-26E94D71E1D1}" type="slidenum">
              <a:rPr lang="en-US"/>
              <a:pPr>
                <a:defRPr/>
              </a:pPr>
              <a:t>‹#›</a:t>
            </a:fld>
            <a:endParaRPr lang="en-US" dirty="0"/>
          </a:p>
        </p:txBody>
      </p:sp>
    </p:spTree>
    <p:extLst>
      <p:ext uri="{BB962C8B-B14F-4D97-AF65-F5344CB8AC3E}">
        <p14:creationId xmlns:p14="http://schemas.microsoft.com/office/powerpoint/2010/main" val="732789412"/>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9750" y="228600"/>
            <a:ext cx="22479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6050" y="228600"/>
            <a:ext cx="65913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C2BFE4F-4805-459B-B2F9-CBAC2406384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89061819"/>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884238"/>
            <a:ext cx="4229100" cy="5440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84238"/>
            <a:ext cx="4229100" cy="5440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BDD8AE6-937F-44D0-A9C3-F6484C86FCC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45668900"/>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884238"/>
            <a:ext cx="8610600" cy="5440362"/>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pPr>
              <a:defRPr/>
            </a:pPr>
            <a:fld id="{838FE189-F031-406D-8103-B410F39481C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51241581"/>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8F3DEA1-7E57-46AD-A46F-989441238F6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89872501"/>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0" y="655638"/>
            <a:ext cx="4495800" cy="3024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0" y="3832225"/>
            <a:ext cx="4495800" cy="3025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4648200" y="655638"/>
            <a:ext cx="4495800" cy="6202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FC4B7CF7-224F-4F5C-A0EE-DB65A8B692D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65619732"/>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2671874070"/>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BE072007-6824-469B-96C8-FA4B4D88933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24756718"/>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7BC8C17F-284B-4ACD-8FFA-329EF2D1F06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97464959"/>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29F9CDBA-6E75-4F31-B6E0-1E2CE9783CB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5883464"/>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8E5AD94E-FA8C-4469-B228-07210130DAF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3985765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32F57266-007E-4B28-BFF1-2025A7600E85}" type="slidenum">
              <a:rPr lang="en-US"/>
              <a:pPr>
                <a:defRPr/>
              </a:pPr>
              <a:t>‹#›</a:t>
            </a:fld>
            <a:endParaRPr lang="en-US" dirty="0"/>
          </a:p>
        </p:txBody>
      </p:sp>
    </p:spTree>
    <p:extLst>
      <p:ext uri="{BB962C8B-B14F-4D97-AF65-F5344CB8AC3E}">
        <p14:creationId xmlns:p14="http://schemas.microsoft.com/office/powerpoint/2010/main" val="2061315845"/>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E1C31D2B-1374-45D5-8667-9ECFDA20A27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06538413"/>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29610C3C-57E4-4C06-BF0D-46E3B29601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91313349"/>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FE245E84-D17B-4B39-AE41-3657B0597C7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15681444"/>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9F133EF9-6D3B-47A3-8F91-2A26178829A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41434356"/>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C1C4528E-2EB4-4399-8378-D035AE75E78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05412603"/>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308C823F-F419-47C8-8314-32255DC829E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88065486"/>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smtClean="0"/>
          </a:p>
        </p:txBody>
      </p:sp>
      <p:sp>
        <p:nvSpPr>
          <p:cNvPr id="4" name="Rectangle 5"/>
          <p:cNvSpPr>
            <a:spLocks noGrp="1" noChangeArrowheads="1"/>
          </p:cNvSpPr>
          <p:nvPr>
            <p:ph type="sldNum" sz="quarter" idx="10"/>
          </p:nvPr>
        </p:nvSpPr>
        <p:spPr>
          <a:ln/>
        </p:spPr>
        <p:txBody>
          <a:bodyPr/>
          <a:lstStyle>
            <a:lvl1pPr>
              <a:defRPr/>
            </a:lvl1pPr>
          </a:lstStyle>
          <a:p>
            <a:fld id="{B84E5AEE-318A-4B01-A0B2-EB6ED80DF5E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57249382"/>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947738"/>
            <a:ext cx="4173538"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95AB1491-9BDC-4165-8698-2DFC7D29A69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5172585"/>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fld id="{23EEF82B-0793-4889-B485-7E017537ED2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81828439"/>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947738"/>
            <a:ext cx="8499475" cy="5387975"/>
          </a:xfrm>
        </p:spPr>
        <p:txBody>
          <a:bodyPr/>
          <a:lstStyle/>
          <a:p>
            <a:pPr lvl="0"/>
            <a:endParaRPr lang="en-US" noProof="0" dirty="0"/>
          </a:p>
        </p:txBody>
      </p:sp>
      <p:sp>
        <p:nvSpPr>
          <p:cNvPr id="4" name="Rectangle 5"/>
          <p:cNvSpPr>
            <a:spLocks noGrp="1" noChangeArrowheads="1"/>
          </p:cNvSpPr>
          <p:nvPr>
            <p:ph type="sldNum" sz="quarter" idx="10"/>
          </p:nvPr>
        </p:nvSpPr>
        <p:spPr>
          <a:ln/>
        </p:spPr>
        <p:txBody>
          <a:bodyPr/>
          <a:lstStyle>
            <a:lvl1pPr>
              <a:defRPr/>
            </a:lvl1pPr>
          </a:lstStyle>
          <a:p>
            <a:fld id="{605D8A06-B11E-4FD8-B898-15DD556B34A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743245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E2D86A4E-CABE-4475-944F-5CDDE1F28BF4}" type="slidenum">
              <a:rPr lang="en-US"/>
              <a:pPr>
                <a:defRPr/>
              </a:pPr>
              <a:t>‹#›</a:t>
            </a:fld>
            <a:endParaRPr lang="en-US" dirty="0"/>
          </a:p>
        </p:txBody>
      </p:sp>
    </p:spTree>
    <p:extLst>
      <p:ext uri="{BB962C8B-B14F-4D97-AF65-F5344CB8AC3E}">
        <p14:creationId xmlns:p14="http://schemas.microsoft.com/office/powerpoint/2010/main" val="332239206"/>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2130202550"/>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60700D8-F5A1-4AED-9F1C-A14EB8D766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7807625"/>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E29E8CA0-76B7-4C71-A4E5-50D23B01D15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32061489"/>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091776C-13D1-47A7-BD1E-FE1CC027F51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045482166"/>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F838B10B-8460-4D65-981D-5EA1B92C301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11587016"/>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C84E00DB-2486-4886-96B2-C18C34973BD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24284509"/>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0E0E6AE6-941A-4554-BCE4-793ED4A6CFF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1613511"/>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18A057FA-EA7D-4127-AAE4-461B23CF4F5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79414025"/>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0C99903A-BF63-4693-9DCC-C2176BA1C02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71063364"/>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E434F6FD-D0D2-475F-A55B-F2BC6DE404B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9503546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38.xml"/><Relationship Id="rId3" Type="http://schemas.openxmlformats.org/officeDocument/2006/relationships/slideLayout" Target="../slideLayouts/slideLayout133.xml"/><Relationship Id="rId7" Type="http://schemas.openxmlformats.org/officeDocument/2006/relationships/slideLayout" Target="../slideLayouts/slideLayout137.xml"/><Relationship Id="rId12" Type="http://schemas.openxmlformats.org/officeDocument/2006/relationships/theme" Target="../theme/theme10.xml"/><Relationship Id="rId2" Type="http://schemas.openxmlformats.org/officeDocument/2006/relationships/slideLayout" Target="../slideLayouts/slideLayout132.xml"/><Relationship Id="rId1" Type="http://schemas.openxmlformats.org/officeDocument/2006/relationships/slideLayout" Target="../slideLayouts/slideLayout131.xml"/><Relationship Id="rId6" Type="http://schemas.openxmlformats.org/officeDocument/2006/relationships/slideLayout" Target="../slideLayouts/slideLayout136.xml"/><Relationship Id="rId11" Type="http://schemas.openxmlformats.org/officeDocument/2006/relationships/slideLayout" Target="../slideLayouts/slideLayout141.xml"/><Relationship Id="rId5" Type="http://schemas.openxmlformats.org/officeDocument/2006/relationships/slideLayout" Target="../slideLayouts/slideLayout135.xml"/><Relationship Id="rId10" Type="http://schemas.openxmlformats.org/officeDocument/2006/relationships/slideLayout" Target="../slideLayouts/slideLayout140.xml"/><Relationship Id="rId4" Type="http://schemas.openxmlformats.org/officeDocument/2006/relationships/slideLayout" Target="../slideLayouts/slideLayout134.xml"/><Relationship Id="rId9" Type="http://schemas.openxmlformats.org/officeDocument/2006/relationships/slideLayout" Target="../slideLayouts/slideLayout13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wmf"/><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wmf"/><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theme" Target="../theme/theme4.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10" Type="http://schemas.openxmlformats.org/officeDocument/2006/relationships/slideLayout" Target="../slideLayouts/slideLayout52.xml"/><Relationship Id="rId19" Type="http://schemas.openxmlformats.org/officeDocument/2006/relationships/image" Target="../media/image13.jpeg"/><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17" Type="http://schemas.openxmlformats.org/officeDocument/2006/relationships/image" Target="../media/image13.jpeg"/><Relationship Id="rId2" Type="http://schemas.openxmlformats.org/officeDocument/2006/relationships/slideLayout" Target="../slideLayouts/slideLayout61.xml"/><Relationship Id="rId16" Type="http://schemas.openxmlformats.org/officeDocument/2006/relationships/theme" Target="../theme/theme5.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slideLayout" Target="../slideLayouts/slideLayout7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slideLayout" Target="../slideLayouts/slideLayout7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2.xml"/><Relationship Id="rId13" Type="http://schemas.openxmlformats.org/officeDocument/2006/relationships/slideLayout" Target="../slideLayouts/slideLayout87.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slideLayout" Target="../slideLayouts/slideLayout86.xml"/><Relationship Id="rId17" Type="http://schemas.openxmlformats.org/officeDocument/2006/relationships/image" Target="../media/image1.wmf"/><Relationship Id="rId2" Type="http://schemas.openxmlformats.org/officeDocument/2006/relationships/slideLayout" Target="../slideLayouts/slideLayout76.xml"/><Relationship Id="rId16" Type="http://schemas.openxmlformats.org/officeDocument/2006/relationships/theme" Target="../theme/theme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5" Type="http://schemas.openxmlformats.org/officeDocument/2006/relationships/slideLayout" Target="../slideLayouts/slideLayout89.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 Id="rId14" Type="http://schemas.openxmlformats.org/officeDocument/2006/relationships/slideLayout" Target="../slideLayouts/slideLayout8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17" Type="http://schemas.openxmlformats.org/officeDocument/2006/relationships/image" Target="../media/image1.wmf"/><Relationship Id="rId2" Type="http://schemas.openxmlformats.org/officeDocument/2006/relationships/slideLayout" Target="../slideLayouts/slideLayout91.xml"/><Relationship Id="rId16" Type="http://schemas.openxmlformats.org/officeDocument/2006/relationships/theme" Target="../theme/theme7.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slideLayout" Target="../slideLayouts/slideLayout10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slideLayout" Target="../slideLayouts/slideLayout10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12.xml"/><Relationship Id="rId13" Type="http://schemas.openxmlformats.org/officeDocument/2006/relationships/slideLayout" Target="../slideLayouts/slideLayout117.xml"/><Relationship Id="rId3" Type="http://schemas.openxmlformats.org/officeDocument/2006/relationships/slideLayout" Target="../slideLayouts/slideLayout107.xml"/><Relationship Id="rId7" Type="http://schemas.openxmlformats.org/officeDocument/2006/relationships/slideLayout" Target="../slideLayouts/slideLayout111.xml"/><Relationship Id="rId12" Type="http://schemas.openxmlformats.org/officeDocument/2006/relationships/slideLayout" Target="../slideLayouts/slideLayout116.xml"/><Relationship Id="rId17" Type="http://schemas.openxmlformats.org/officeDocument/2006/relationships/image" Target="../media/image1.wmf"/><Relationship Id="rId2" Type="http://schemas.openxmlformats.org/officeDocument/2006/relationships/slideLayout" Target="../slideLayouts/slideLayout106.xml"/><Relationship Id="rId16" Type="http://schemas.openxmlformats.org/officeDocument/2006/relationships/theme" Target="../theme/theme8.xml"/><Relationship Id="rId1" Type="http://schemas.openxmlformats.org/officeDocument/2006/relationships/slideLayout" Target="../slideLayouts/slideLayout105.xml"/><Relationship Id="rId6" Type="http://schemas.openxmlformats.org/officeDocument/2006/relationships/slideLayout" Target="../slideLayouts/slideLayout110.xml"/><Relationship Id="rId11" Type="http://schemas.openxmlformats.org/officeDocument/2006/relationships/slideLayout" Target="../slideLayouts/slideLayout115.xml"/><Relationship Id="rId5" Type="http://schemas.openxmlformats.org/officeDocument/2006/relationships/slideLayout" Target="../slideLayouts/slideLayout109.xml"/><Relationship Id="rId15" Type="http://schemas.openxmlformats.org/officeDocument/2006/relationships/slideLayout" Target="../slideLayouts/slideLayout119.xml"/><Relationship Id="rId10" Type="http://schemas.openxmlformats.org/officeDocument/2006/relationships/slideLayout" Target="../slideLayouts/slideLayout114.xml"/><Relationship Id="rId4" Type="http://schemas.openxmlformats.org/officeDocument/2006/relationships/slideLayout" Target="../slideLayouts/slideLayout108.xml"/><Relationship Id="rId9" Type="http://schemas.openxmlformats.org/officeDocument/2006/relationships/slideLayout" Target="../slideLayouts/slideLayout113.xml"/><Relationship Id="rId14" Type="http://schemas.openxmlformats.org/officeDocument/2006/relationships/slideLayout" Target="../slideLayouts/slideLayout11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27.xml"/><Relationship Id="rId13" Type="http://schemas.openxmlformats.org/officeDocument/2006/relationships/image" Target="../media/image1.wmf"/><Relationship Id="rId3" Type="http://schemas.openxmlformats.org/officeDocument/2006/relationships/slideLayout" Target="../slideLayouts/slideLayout122.xml"/><Relationship Id="rId7" Type="http://schemas.openxmlformats.org/officeDocument/2006/relationships/slideLayout" Target="../slideLayouts/slideLayout126.xml"/><Relationship Id="rId12" Type="http://schemas.openxmlformats.org/officeDocument/2006/relationships/theme" Target="../theme/theme9.xml"/><Relationship Id="rId2" Type="http://schemas.openxmlformats.org/officeDocument/2006/relationships/slideLayout" Target="../slideLayouts/slideLayout121.xml"/><Relationship Id="rId1" Type="http://schemas.openxmlformats.org/officeDocument/2006/relationships/slideLayout" Target="../slideLayouts/slideLayout120.xml"/><Relationship Id="rId6" Type="http://schemas.openxmlformats.org/officeDocument/2006/relationships/slideLayout" Target="../slideLayouts/slideLayout125.xml"/><Relationship Id="rId11" Type="http://schemas.openxmlformats.org/officeDocument/2006/relationships/slideLayout" Target="../slideLayouts/slideLayout130.xml"/><Relationship Id="rId5" Type="http://schemas.openxmlformats.org/officeDocument/2006/relationships/slideLayout" Target="../slideLayouts/slideLayout124.xml"/><Relationship Id="rId10" Type="http://schemas.openxmlformats.org/officeDocument/2006/relationships/slideLayout" Target="../slideLayouts/slideLayout129.xml"/><Relationship Id="rId4" Type="http://schemas.openxmlformats.org/officeDocument/2006/relationships/slideLayout" Target="../slideLayouts/slideLayout123.xml"/><Relationship Id="rId9" Type="http://schemas.openxmlformats.org/officeDocument/2006/relationships/slideLayout" Target="../slideLayouts/slideLayout1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2466" name="Picture 8" descr="Refined Hess Logo 50506"/>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6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6246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246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1600" b="1" dirty="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solidFill>
                  <a:srgbClr val="000000"/>
                </a:solidFill>
                <a:ea typeface="MS PGothic" pitchFamily="34" charset="-128"/>
              </a:defRPr>
            </a:lvl1pPr>
          </a:lstStyle>
          <a:p>
            <a:pPr fontAlgn="base">
              <a:spcBef>
                <a:spcPct val="0"/>
              </a:spcBef>
              <a:spcAft>
                <a:spcPct val="0"/>
              </a:spcAft>
              <a:defRPr/>
            </a:pPr>
            <a:r>
              <a:rPr lang="en-US" dirty="0" smtClean="0"/>
              <a:t> Page No.    </a:t>
            </a:r>
            <a:endParaRPr lang="en-US" dirty="0"/>
          </a:p>
        </p:txBody>
      </p:sp>
    </p:spTree>
    <p:extLst>
      <p:ext uri="{BB962C8B-B14F-4D97-AF65-F5344CB8AC3E}">
        <p14:creationId xmlns:p14="http://schemas.microsoft.com/office/powerpoint/2010/main" val="2339540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S PGothic" pitchFamily="34" charset="-128"/>
          <a:cs typeface="MS PGothic" charset="0"/>
        </a:defRPr>
      </a:lvl1pPr>
      <a:lvl2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2pPr>
      <a:lvl3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3pPr>
      <a:lvl4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4pPr>
      <a:lvl5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S PGothic" pitchFamily="34" charset="-128"/>
          <a:cs typeface="MS PGothic" charset="0"/>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ea typeface="MS PGothic" pitchFamily="34" charset="-128"/>
          <a:cs typeface="MS PGothic" charset="0"/>
        </a:defRPr>
      </a:lvl2pPr>
      <a:lvl3pPr marL="898525" indent="-177800" algn="l" rtl="0" eaLnBrk="0" fontAlgn="base" hangingPunct="0">
        <a:spcBef>
          <a:spcPct val="50000"/>
        </a:spcBef>
        <a:spcAft>
          <a:spcPct val="0"/>
        </a:spcAft>
        <a:buClr>
          <a:schemeClr val="tx1"/>
        </a:buClr>
        <a:buChar char="•"/>
        <a:defRPr>
          <a:solidFill>
            <a:schemeClr val="tx1"/>
          </a:solidFill>
          <a:latin typeface="+mn-lt"/>
          <a:ea typeface="MS PGothic" pitchFamily="34" charset="-128"/>
          <a:cs typeface="MS PGothic" charset="0"/>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E890E-FAE0-4667-84BF-C53E5D8725CE}" type="datetimeFigureOut">
              <a:rPr lang="en-US" smtClean="0"/>
              <a:pPr/>
              <a:t>10/31/2019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r>
              <a:rPr lang="en-US" dirty="0" smtClean="0"/>
              <a:t> Page No.    </a:t>
            </a:r>
            <a:endParaRPr lang="en-US" dirty="0"/>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7042" name="Picture 8" descr="Refined Hess Logo 50506"/>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3"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87044"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87045"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1600" b="1" dirty="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solidFill>
                  <a:srgbClr val="000000"/>
                </a:solidFill>
              </a:defRPr>
            </a:lvl1pPr>
          </a:lstStyle>
          <a:p>
            <a:pPr fontAlgn="base">
              <a:spcBef>
                <a:spcPct val="0"/>
              </a:spcBef>
              <a:spcAft>
                <a:spcPct val="0"/>
              </a:spcAft>
              <a:defRPr/>
            </a:pPr>
            <a:fld id="{CF807E41-A263-4E5D-967D-63F814E65D90}"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408991459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S PGothic" pitchFamily="34" charset="-128"/>
          <a:cs typeface="MS PGothic" charset="0"/>
        </a:defRPr>
      </a:lvl1pPr>
      <a:lvl2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2pPr>
      <a:lvl3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3pPr>
      <a:lvl4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4pPr>
      <a:lvl5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S PGothic" pitchFamily="34" charset="-128"/>
          <a:cs typeface="MS PGothic" charset="0"/>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ea typeface="MS PGothic" pitchFamily="34" charset="-128"/>
          <a:cs typeface="MS PGothic" charset="0"/>
        </a:defRPr>
      </a:lvl2pPr>
      <a:lvl3pPr marL="898525" indent="-177800" algn="l" rtl="0" eaLnBrk="0" fontAlgn="base" hangingPunct="0">
        <a:spcBef>
          <a:spcPct val="50000"/>
        </a:spcBef>
        <a:spcAft>
          <a:spcPct val="0"/>
        </a:spcAft>
        <a:buClr>
          <a:schemeClr val="tx1"/>
        </a:buClr>
        <a:buChar char="•"/>
        <a:defRPr>
          <a:solidFill>
            <a:schemeClr val="tx1"/>
          </a:solidFill>
          <a:latin typeface="+mn-lt"/>
          <a:ea typeface="MS PGothic" pitchFamily="34" charset="-128"/>
          <a:cs typeface="MS PGothic" charset="0"/>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5474" name="Picture 8" descr="Refined Hess Logo 50506"/>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75"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5476"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5477"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1600" b="1" dirty="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solidFill>
                  <a:srgbClr val="000000"/>
                </a:solidFill>
              </a:defRPr>
            </a:lvl1pPr>
          </a:lstStyle>
          <a:p>
            <a:pPr fontAlgn="base">
              <a:spcBef>
                <a:spcPct val="0"/>
              </a:spcBef>
              <a:spcAft>
                <a:spcPct val="0"/>
              </a:spcAft>
              <a:defRPr/>
            </a:pPr>
            <a:fld id="{E351A976-EAE1-4D31-BCC6-4A2AD7AC43EA}"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263483357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S PGothic" pitchFamily="34" charset="-128"/>
          <a:cs typeface="MS PGothic" charset="0"/>
        </a:defRPr>
      </a:lvl1pPr>
      <a:lvl2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2pPr>
      <a:lvl3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3pPr>
      <a:lvl4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4pPr>
      <a:lvl5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S PGothic" pitchFamily="34" charset="-128"/>
          <a:cs typeface="MS PGothic" charset="0"/>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ea typeface="MS PGothic" pitchFamily="34" charset="-128"/>
          <a:cs typeface="MS PGothic" charset="0"/>
        </a:defRPr>
      </a:lvl2pPr>
      <a:lvl3pPr marL="898525" indent="-177800" algn="l" rtl="0" eaLnBrk="0" fontAlgn="base" hangingPunct="0">
        <a:spcBef>
          <a:spcPct val="50000"/>
        </a:spcBef>
        <a:spcAft>
          <a:spcPct val="0"/>
        </a:spcAft>
        <a:buClr>
          <a:schemeClr val="tx1"/>
        </a:buClr>
        <a:buChar char="•"/>
        <a:defRPr>
          <a:solidFill>
            <a:schemeClr val="tx1"/>
          </a:solidFill>
          <a:latin typeface="+mn-lt"/>
          <a:ea typeface="MS PGothic" pitchFamily="34" charset="-128"/>
          <a:cs typeface="MS PGothic" charset="0"/>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Grp="1" noChangeArrowheads="1"/>
          </p:cNvSpPr>
          <p:nvPr>
            <p:ph type="body" idx="1"/>
          </p:nvPr>
        </p:nvSpPr>
        <p:spPr bwMode="auto">
          <a:xfrm>
            <a:off x="0" y="655638"/>
            <a:ext cx="9144000" cy="620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Rectangle 2"/>
          <p:cNvSpPr>
            <a:spLocks noGrp="1" noChangeArrowheads="1"/>
          </p:cNvSpPr>
          <p:nvPr>
            <p:ph type="title"/>
          </p:nvPr>
        </p:nvSpPr>
        <p:spPr bwMode="auto">
          <a:xfrm>
            <a:off x="146050" y="228600"/>
            <a:ext cx="899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Line 8"/>
          <p:cNvSpPr>
            <a:spLocks noChangeShapeType="1"/>
          </p:cNvSpPr>
          <p:nvPr/>
        </p:nvSpPr>
        <p:spPr bwMode="auto">
          <a:xfrm>
            <a:off x="0" y="609600"/>
            <a:ext cx="9144000" cy="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dirty="0">
              <a:solidFill>
                <a:srgbClr val="000000"/>
              </a:solidFill>
              <a:latin typeface="Calibri" pitchFamily="34" charset="0"/>
              <a:ea typeface="MS PGothic" pitchFamily="34" charset="-128"/>
            </a:endParaRPr>
          </a:p>
        </p:txBody>
      </p:sp>
      <p:pic>
        <p:nvPicPr>
          <p:cNvPr id="1029" name="Picture 13" descr="HessLogo_green_167x100"/>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8213725" y="38100"/>
            <a:ext cx="8461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400">
                <a:latin typeface="Arial" pitchFamily="34" charset="0"/>
              </a:defRPr>
            </a:lvl1pPr>
          </a:lstStyle>
          <a:p>
            <a:pPr fontAlgn="base">
              <a:spcBef>
                <a:spcPct val="0"/>
              </a:spcBef>
              <a:spcAft>
                <a:spcPct val="0"/>
              </a:spcAft>
            </a:pPr>
            <a:fld id="{FB5D4FED-2D61-473A-81BC-BC25BEA1D476}" type="slidenum">
              <a:rPr lang="en-US" b="1">
                <a:solidFill>
                  <a:srgbClr val="000000"/>
                </a:solidFill>
                <a:ea typeface="MS PGothic" pitchFamily="34" charset="-128"/>
              </a:rPr>
              <a:pPr fontAlgn="base">
                <a:spcBef>
                  <a:spcPct val="0"/>
                </a:spcBef>
                <a:spcAft>
                  <a:spcPct val="0"/>
                </a:spcAft>
              </a:pPr>
              <a:t>‹#›</a:t>
            </a:fld>
            <a:endParaRPr lang="en-US" b="1" dirty="0">
              <a:solidFill>
                <a:srgbClr val="000000"/>
              </a:solidFill>
              <a:ea typeface="MS PGothic" pitchFamily="34" charset="-128"/>
            </a:endParaRPr>
          </a:p>
        </p:txBody>
      </p:sp>
    </p:spTree>
    <p:extLst>
      <p:ext uri="{BB962C8B-B14F-4D97-AF65-F5344CB8AC3E}">
        <p14:creationId xmlns:p14="http://schemas.microsoft.com/office/powerpoint/2010/main" val="1802616784"/>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ransition/>
  <p:hf hdr="0" ftr="0" dt="0"/>
  <p:txStyles>
    <p:titleStyle>
      <a:lvl1pPr algn="l" rtl="0" eaLnBrk="0" fontAlgn="base" hangingPunct="0">
        <a:spcBef>
          <a:spcPct val="0"/>
        </a:spcBef>
        <a:spcAft>
          <a:spcPct val="0"/>
        </a:spcAft>
        <a:defRPr sz="2200" b="1">
          <a:solidFill>
            <a:schemeClr val="tx2"/>
          </a:solidFill>
          <a:latin typeface="+mj-lt"/>
          <a:ea typeface="MS PGothic" pitchFamily="34" charset="-128"/>
          <a:cs typeface="+mj-cs"/>
        </a:defRPr>
      </a:lvl1pPr>
      <a:lvl2pPr algn="l" rtl="0" eaLnBrk="0" fontAlgn="base" hangingPunct="0">
        <a:spcBef>
          <a:spcPct val="0"/>
        </a:spcBef>
        <a:spcAft>
          <a:spcPct val="0"/>
        </a:spcAft>
        <a:defRPr sz="2200" b="1">
          <a:solidFill>
            <a:schemeClr val="tx2"/>
          </a:solidFill>
          <a:latin typeface="Arial" charset="0"/>
          <a:ea typeface="MS PGothic" pitchFamily="34" charset="-128"/>
        </a:defRPr>
      </a:lvl2pPr>
      <a:lvl3pPr algn="l" rtl="0" eaLnBrk="0" fontAlgn="base" hangingPunct="0">
        <a:spcBef>
          <a:spcPct val="0"/>
        </a:spcBef>
        <a:spcAft>
          <a:spcPct val="0"/>
        </a:spcAft>
        <a:defRPr sz="2200" b="1">
          <a:solidFill>
            <a:schemeClr val="tx2"/>
          </a:solidFill>
          <a:latin typeface="Arial" charset="0"/>
          <a:ea typeface="MS PGothic" pitchFamily="34" charset="-128"/>
        </a:defRPr>
      </a:lvl3pPr>
      <a:lvl4pPr algn="l" rtl="0" eaLnBrk="0" fontAlgn="base" hangingPunct="0">
        <a:spcBef>
          <a:spcPct val="0"/>
        </a:spcBef>
        <a:spcAft>
          <a:spcPct val="0"/>
        </a:spcAft>
        <a:defRPr sz="2200" b="1">
          <a:solidFill>
            <a:schemeClr val="tx2"/>
          </a:solidFill>
          <a:latin typeface="Arial" charset="0"/>
          <a:ea typeface="MS PGothic" pitchFamily="34" charset="-128"/>
        </a:defRPr>
      </a:lvl4pPr>
      <a:lvl5pPr algn="l" rtl="0" eaLnBrk="0" fontAlgn="base" hangingPunct="0">
        <a:spcBef>
          <a:spcPct val="0"/>
        </a:spcBef>
        <a:spcAft>
          <a:spcPct val="0"/>
        </a:spcAft>
        <a:defRPr sz="2200" b="1">
          <a:solidFill>
            <a:schemeClr val="tx2"/>
          </a:solidFill>
          <a:latin typeface="Arial" charset="0"/>
          <a:ea typeface="MS PGothic" pitchFamily="34" charset="-128"/>
        </a:defRPr>
      </a:lvl5pPr>
      <a:lvl6pPr marL="457200" algn="l" rtl="0" fontAlgn="base">
        <a:spcBef>
          <a:spcPct val="0"/>
        </a:spcBef>
        <a:spcAft>
          <a:spcPct val="0"/>
        </a:spcAft>
        <a:defRPr sz="2200" b="1">
          <a:solidFill>
            <a:schemeClr val="tx2"/>
          </a:solidFill>
          <a:latin typeface="Arial" charset="0"/>
        </a:defRPr>
      </a:lvl6pPr>
      <a:lvl7pPr marL="914400" algn="l" rtl="0" fontAlgn="base">
        <a:spcBef>
          <a:spcPct val="0"/>
        </a:spcBef>
        <a:spcAft>
          <a:spcPct val="0"/>
        </a:spcAft>
        <a:defRPr sz="2200" b="1">
          <a:solidFill>
            <a:schemeClr val="tx2"/>
          </a:solidFill>
          <a:latin typeface="Arial" charset="0"/>
        </a:defRPr>
      </a:lvl7pPr>
      <a:lvl8pPr marL="1371600" algn="l" rtl="0" fontAlgn="base">
        <a:spcBef>
          <a:spcPct val="0"/>
        </a:spcBef>
        <a:spcAft>
          <a:spcPct val="0"/>
        </a:spcAft>
        <a:defRPr sz="2200" b="1">
          <a:solidFill>
            <a:schemeClr val="tx2"/>
          </a:solidFill>
          <a:latin typeface="Arial" charset="0"/>
        </a:defRPr>
      </a:lvl8pPr>
      <a:lvl9pPr marL="1828800" algn="l" rtl="0" fontAlgn="base">
        <a:spcBef>
          <a:spcPct val="0"/>
        </a:spcBef>
        <a:spcAft>
          <a:spcPct val="0"/>
        </a:spcAft>
        <a:defRPr sz="2200" b="1">
          <a:solidFill>
            <a:schemeClr val="tx2"/>
          </a:solidFill>
          <a:latin typeface="Arial" charset="0"/>
        </a:defRPr>
      </a:lvl9pPr>
    </p:titleStyle>
    <p:bodyStyle>
      <a:lvl1pPr marL="342900" indent="-342900" algn="l" rtl="0" eaLnBrk="0" fontAlgn="base" hangingPunct="0">
        <a:spcBef>
          <a:spcPct val="50000"/>
        </a:spcBef>
        <a:spcAft>
          <a:spcPct val="0"/>
        </a:spcAft>
        <a:buSzPct val="130000"/>
        <a:buFont typeface="Arial" pitchFamily="34" charset="0"/>
        <a:buChar char="•"/>
        <a:defRPr sz="1600" b="1">
          <a:solidFill>
            <a:schemeClr val="tx1"/>
          </a:solidFill>
          <a:latin typeface="+mn-lt"/>
          <a:ea typeface="MS PGothic" pitchFamily="34" charset="-128"/>
          <a:cs typeface="+mn-cs"/>
        </a:defRPr>
      </a:lvl1pPr>
      <a:lvl2pPr marL="742950" indent="-285750" algn="l" rtl="0" eaLnBrk="0" fontAlgn="base" hangingPunct="0">
        <a:spcBef>
          <a:spcPct val="50000"/>
        </a:spcBef>
        <a:spcAft>
          <a:spcPct val="0"/>
        </a:spcAft>
        <a:buSzPct val="50000"/>
        <a:buFont typeface="Franklin Gothic Medium" pitchFamily="34" charset="0"/>
        <a:buChar char="▬"/>
        <a:defRPr sz="1600">
          <a:solidFill>
            <a:schemeClr val="tx1"/>
          </a:solidFill>
          <a:latin typeface="+mn-lt"/>
          <a:ea typeface="MS PGothic" pitchFamily="34" charset="-128"/>
        </a:defRPr>
      </a:lvl2pPr>
      <a:lvl3pPr marL="1143000" indent="-228600" algn="l" rtl="0" eaLnBrk="0" fontAlgn="base" hangingPunct="0">
        <a:spcBef>
          <a:spcPct val="50000"/>
        </a:spcBef>
        <a:spcAft>
          <a:spcPct val="0"/>
        </a:spcAft>
        <a:buChar char="•"/>
        <a:defRPr sz="1600">
          <a:solidFill>
            <a:schemeClr val="tx1"/>
          </a:solidFill>
          <a:latin typeface="+mn-lt"/>
          <a:ea typeface="MS PGothic" pitchFamily="34" charset="-128"/>
        </a:defRPr>
      </a:lvl3pPr>
      <a:lvl4pPr marL="1600200" indent="-228600" algn="l" rtl="0" eaLnBrk="0" fontAlgn="base" hangingPunct="0">
        <a:spcBef>
          <a:spcPct val="50000"/>
        </a:spcBef>
        <a:spcAft>
          <a:spcPct val="0"/>
        </a:spcAft>
        <a:buChar char="–"/>
        <a:defRPr sz="1600">
          <a:solidFill>
            <a:schemeClr val="tx1"/>
          </a:solidFill>
          <a:latin typeface="+mn-lt"/>
          <a:ea typeface="MS PGothic" pitchFamily="34" charset="-128"/>
        </a:defRPr>
      </a:lvl4pPr>
      <a:lvl5pPr marL="2057400" indent="-228600" algn="l" rtl="0" eaLnBrk="0" fontAlgn="base" hangingPunct="0">
        <a:spcBef>
          <a:spcPct val="50000"/>
        </a:spcBef>
        <a:spcAft>
          <a:spcPct val="0"/>
        </a:spcAft>
        <a:buChar char="»"/>
        <a:defRPr sz="1600">
          <a:solidFill>
            <a:schemeClr val="tx1"/>
          </a:solidFill>
          <a:latin typeface="+mn-lt"/>
          <a:ea typeface="MS PGothic" pitchFamily="34" charset="-128"/>
        </a:defRPr>
      </a:lvl5pPr>
      <a:lvl6pPr marL="2514600" indent="-228600" algn="l" rtl="0" fontAlgn="base">
        <a:spcBef>
          <a:spcPct val="50000"/>
        </a:spcBef>
        <a:spcAft>
          <a:spcPct val="0"/>
        </a:spcAft>
        <a:buChar char="»"/>
        <a:defRPr sz="1600">
          <a:solidFill>
            <a:schemeClr val="tx1"/>
          </a:solidFill>
          <a:latin typeface="+mn-lt"/>
        </a:defRPr>
      </a:lvl6pPr>
      <a:lvl7pPr marL="2971800" indent="-228600" algn="l" rtl="0" fontAlgn="base">
        <a:spcBef>
          <a:spcPct val="50000"/>
        </a:spcBef>
        <a:spcAft>
          <a:spcPct val="0"/>
        </a:spcAft>
        <a:buChar char="»"/>
        <a:defRPr sz="1600">
          <a:solidFill>
            <a:schemeClr val="tx1"/>
          </a:solidFill>
          <a:latin typeface="+mn-lt"/>
        </a:defRPr>
      </a:lvl7pPr>
      <a:lvl8pPr marL="3429000" indent="-228600" algn="l" rtl="0" fontAlgn="base">
        <a:spcBef>
          <a:spcPct val="50000"/>
        </a:spcBef>
        <a:spcAft>
          <a:spcPct val="0"/>
        </a:spcAft>
        <a:buChar char="»"/>
        <a:defRPr sz="1600">
          <a:solidFill>
            <a:schemeClr val="tx1"/>
          </a:solidFill>
          <a:latin typeface="+mn-lt"/>
        </a:defRPr>
      </a:lvl8pPr>
      <a:lvl9pPr marL="3886200" indent="-228600" algn="l" rtl="0" fontAlgn="base">
        <a:spcBef>
          <a:spcPct val="5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Grp="1" noChangeArrowheads="1"/>
          </p:cNvSpPr>
          <p:nvPr>
            <p:ph type="body" idx="1"/>
          </p:nvPr>
        </p:nvSpPr>
        <p:spPr bwMode="auto">
          <a:xfrm>
            <a:off x="0" y="655638"/>
            <a:ext cx="9144000" cy="620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Rectangle 2"/>
          <p:cNvSpPr>
            <a:spLocks noGrp="1" noChangeArrowheads="1"/>
          </p:cNvSpPr>
          <p:nvPr>
            <p:ph type="title"/>
          </p:nvPr>
        </p:nvSpPr>
        <p:spPr bwMode="auto">
          <a:xfrm>
            <a:off x="146050" y="228600"/>
            <a:ext cx="899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Line 8"/>
          <p:cNvSpPr>
            <a:spLocks noChangeShapeType="1"/>
          </p:cNvSpPr>
          <p:nvPr/>
        </p:nvSpPr>
        <p:spPr bwMode="auto">
          <a:xfrm>
            <a:off x="0" y="609600"/>
            <a:ext cx="9144000" cy="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dirty="0">
              <a:solidFill>
                <a:srgbClr val="000000"/>
              </a:solidFill>
              <a:latin typeface="Calibri" pitchFamily="34" charset="0"/>
              <a:ea typeface="MS PGothic" pitchFamily="34" charset="-128"/>
            </a:endParaRPr>
          </a:p>
        </p:txBody>
      </p:sp>
      <p:pic>
        <p:nvPicPr>
          <p:cNvPr id="1029" name="Picture 13" descr="HessLogo_green_167x100"/>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213725" y="38100"/>
            <a:ext cx="8461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400" smtClean="0">
                <a:latin typeface="Arial" pitchFamily="34" charset="0"/>
                <a:cs typeface="Arial" pitchFamily="34" charset="0"/>
              </a:defRPr>
            </a:lvl1pPr>
          </a:lstStyle>
          <a:p>
            <a:pPr fontAlgn="base">
              <a:spcBef>
                <a:spcPct val="0"/>
              </a:spcBef>
              <a:spcAft>
                <a:spcPct val="0"/>
              </a:spcAft>
              <a:defRPr/>
            </a:pPr>
            <a:fld id="{C0E9BFA4-3934-485B-BA78-DD1195AF11D6}" type="slidenum">
              <a:rPr lang="en-US" b="1">
                <a:solidFill>
                  <a:srgbClr val="000000"/>
                </a:solidFill>
                <a:ea typeface="MS PGothic" pitchFamily="34" charset="-128"/>
              </a:rPr>
              <a:pPr fontAlgn="base">
                <a:spcBef>
                  <a:spcPct val="0"/>
                </a:spcBef>
                <a:spcAft>
                  <a:spcPct val="0"/>
                </a:spcAft>
                <a:defRPr/>
              </a:pPr>
              <a:t>‹#›</a:t>
            </a:fld>
            <a:endParaRPr lang="en-US" b="1" dirty="0">
              <a:solidFill>
                <a:srgbClr val="000000"/>
              </a:solidFill>
              <a:ea typeface="MS PGothic" pitchFamily="34" charset="-128"/>
            </a:endParaRPr>
          </a:p>
        </p:txBody>
      </p:sp>
    </p:spTree>
    <p:extLst>
      <p:ext uri="{BB962C8B-B14F-4D97-AF65-F5344CB8AC3E}">
        <p14:creationId xmlns:p14="http://schemas.microsoft.com/office/powerpoint/2010/main" val="51636507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Lst>
  <p:transition/>
  <p:hf hdr="0" ftr="0" dt="0"/>
  <p:txStyles>
    <p:titleStyle>
      <a:lvl1pPr algn="l" rtl="0" eaLnBrk="0" fontAlgn="base" hangingPunct="0">
        <a:spcBef>
          <a:spcPct val="0"/>
        </a:spcBef>
        <a:spcAft>
          <a:spcPct val="0"/>
        </a:spcAft>
        <a:defRPr sz="2200" b="1">
          <a:solidFill>
            <a:schemeClr val="tx2"/>
          </a:solidFill>
          <a:latin typeface="+mj-lt"/>
          <a:ea typeface="MS PGothic" pitchFamily="34" charset="-128"/>
          <a:cs typeface="+mj-cs"/>
        </a:defRPr>
      </a:lvl1pPr>
      <a:lvl2pPr algn="l" rtl="0" eaLnBrk="0" fontAlgn="base" hangingPunct="0">
        <a:spcBef>
          <a:spcPct val="0"/>
        </a:spcBef>
        <a:spcAft>
          <a:spcPct val="0"/>
        </a:spcAft>
        <a:defRPr sz="2200" b="1">
          <a:solidFill>
            <a:schemeClr val="tx2"/>
          </a:solidFill>
          <a:latin typeface="Arial" charset="0"/>
          <a:ea typeface="MS PGothic" pitchFamily="34" charset="-128"/>
        </a:defRPr>
      </a:lvl2pPr>
      <a:lvl3pPr algn="l" rtl="0" eaLnBrk="0" fontAlgn="base" hangingPunct="0">
        <a:spcBef>
          <a:spcPct val="0"/>
        </a:spcBef>
        <a:spcAft>
          <a:spcPct val="0"/>
        </a:spcAft>
        <a:defRPr sz="2200" b="1">
          <a:solidFill>
            <a:schemeClr val="tx2"/>
          </a:solidFill>
          <a:latin typeface="Arial" charset="0"/>
          <a:ea typeface="MS PGothic" pitchFamily="34" charset="-128"/>
        </a:defRPr>
      </a:lvl3pPr>
      <a:lvl4pPr algn="l" rtl="0" eaLnBrk="0" fontAlgn="base" hangingPunct="0">
        <a:spcBef>
          <a:spcPct val="0"/>
        </a:spcBef>
        <a:spcAft>
          <a:spcPct val="0"/>
        </a:spcAft>
        <a:defRPr sz="2200" b="1">
          <a:solidFill>
            <a:schemeClr val="tx2"/>
          </a:solidFill>
          <a:latin typeface="Arial" charset="0"/>
          <a:ea typeface="MS PGothic" pitchFamily="34" charset="-128"/>
        </a:defRPr>
      </a:lvl4pPr>
      <a:lvl5pPr algn="l" rtl="0" eaLnBrk="0" fontAlgn="base" hangingPunct="0">
        <a:spcBef>
          <a:spcPct val="0"/>
        </a:spcBef>
        <a:spcAft>
          <a:spcPct val="0"/>
        </a:spcAft>
        <a:defRPr sz="2200" b="1">
          <a:solidFill>
            <a:schemeClr val="tx2"/>
          </a:solidFill>
          <a:latin typeface="Arial" charset="0"/>
          <a:ea typeface="MS PGothic" pitchFamily="34" charset="-128"/>
        </a:defRPr>
      </a:lvl5pPr>
      <a:lvl6pPr marL="457200" algn="l" rtl="0" fontAlgn="base">
        <a:spcBef>
          <a:spcPct val="0"/>
        </a:spcBef>
        <a:spcAft>
          <a:spcPct val="0"/>
        </a:spcAft>
        <a:defRPr sz="2200" b="1">
          <a:solidFill>
            <a:schemeClr val="tx2"/>
          </a:solidFill>
          <a:latin typeface="Arial" charset="0"/>
        </a:defRPr>
      </a:lvl6pPr>
      <a:lvl7pPr marL="914400" algn="l" rtl="0" fontAlgn="base">
        <a:spcBef>
          <a:spcPct val="0"/>
        </a:spcBef>
        <a:spcAft>
          <a:spcPct val="0"/>
        </a:spcAft>
        <a:defRPr sz="2200" b="1">
          <a:solidFill>
            <a:schemeClr val="tx2"/>
          </a:solidFill>
          <a:latin typeface="Arial" charset="0"/>
        </a:defRPr>
      </a:lvl7pPr>
      <a:lvl8pPr marL="1371600" algn="l" rtl="0" fontAlgn="base">
        <a:spcBef>
          <a:spcPct val="0"/>
        </a:spcBef>
        <a:spcAft>
          <a:spcPct val="0"/>
        </a:spcAft>
        <a:defRPr sz="2200" b="1">
          <a:solidFill>
            <a:schemeClr val="tx2"/>
          </a:solidFill>
          <a:latin typeface="Arial" charset="0"/>
        </a:defRPr>
      </a:lvl8pPr>
      <a:lvl9pPr marL="1828800" algn="l" rtl="0" fontAlgn="base">
        <a:spcBef>
          <a:spcPct val="0"/>
        </a:spcBef>
        <a:spcAft>
          <a:spcPct val="0"/>
        </a:spcAft>
        <a:defRPr sz="2200" b="1">
          <a:solidFill>
            <a:schemeClr val="tx2"/>
          </a:solidFill>
          <a:latin typeface="Arial" charset="0"/>
        </a:defRPr>
      </a:lvl9pPr>
    </p:titleStyle>
    <p:bodyStyle>
      <a:lvl1pPr marL="342900" indent="-342900" algn="l" rtl="0" eaLnBrk="0" fontAlgn="base" hangingPunct="0">
        <a:spcBef>
          <a:spcPct val="50000"/>
        </a:spcBef>
        <a:spcAft>
          <a:spcPct val="0"/>
        </a:spcAft>
        <a:buSzPct val="130000"/>
        <a:buFont typeface="Arial" pitchFamily="34" charset="0"/>
        <a:buChar char="•"/>
        <a:defRPr sz="1600" b="1">
          <a:solidFill>
            <a:schemeClr val="tx1"/>
          </a:solidFill>
          <a:latin typeface="+mn-lt"/>
          <a:ea typeface="MS PGothic" pitchFamily="34" charset="-128"/>
          <a:cs typeface="+mn-cs"/>
        </a:defRPr>
      </a:lvl1pPr>
      <a:lvl2pPr marL="742950" indent="-285750" algn="l" rtl="0" eaLnBrk="0" fontAlgn="base" hangingPunct="0">
        <a:spcBef>
          <a:spcPct val="50000"/>
        </a:spcBef>
        <a:spcAft>
          <a:spcPct val="0"/>
        </a:spcAft>
        <a:buSzPct val="50000"/>
        <a:buFont typeface="Franklin Gothic Medium" pitchFamily="34" charset="0"/>
        <a:buChar char="▬"/>
        <a:defRPr sz="1600">
          <a:solidFill>
            <a:schemeClr val="tx1"/>
          </a:solidFill>
          <a:latin typeface="+mn-lt"/>
          <a:ea typeface="MS PGothic" pitchFamily="34" charset="-128"/>
        </a:defRPr>
      </a:lvl2pPr>
      <a:lvl3pPr marL="1143000" indent="-228600" algn="l" rtl="0" eaLnBrk="0" fontAlgn="base" hangingPunct="0">
        <a:spcBef>
          <a:spcPct val="50000"/>
        </a:spcBef>
        <a:spcAft>
          <a:spcPct val="0"/>
        </a:spcAft>
        <a:buChar char="•"/>
        <a:defRPr sz="1600">
          <a:solidFill>
            <a:schemeClr val="tx1"/>
          </a:solidFill>
          <a:latin typeface="+mn-lt"/>
          <a:ea typeface="MS PGothic" pitchFamily="34" charset="-128"/>
        </a:defRPr>
      </a:lvl3pPr>
      <a:lvl4pPr marL="1600200" indent="-228600" algn="l" rtl="0" eaLnBrk="0" fontAlgn="base" hangingPunct="0">
        <a:spcBef>
          <a:spcPct val="50000"/>
        </a:spcBef>
        <a:spcAft>
          <a:spcPct val="0"/>
        </a:spcAft>
        <a:buChar char="–"/>
        <a:defRPr sz="1600">
          <a:solidFill>
            <a:schemeClr val="tx1"/>
          </a:solidFill>
          <a:latin typeface="+mn-lt"/>
          <a:ea typeface="MS PGothic" pitchFamily="34" charset="-128"/>
        </a:defRPr>
      </a:lvl4pPr>
      <a:lvl5pPr marL="2057400" indent="-228600" algn="l" rtl="0" eaLnBrk="0" fontAlgn="base" hangingPunct="0">
        <a:spcBef>
          <a:spcPct val="50000"/>
        </a:spcBef>
        <a:spcAft>
          <a:spcPct val="0"/>
        </a:spcAft>
        <a:buChar char="»"/>
        <a:defRPr sz="1600">
          <a:solidFill>
            <a:schemeClr val="tx1"/>
          </a:solidFill>
          <a:latin typeface="+mn-lt"/>
          <a:ea typeface="MS PGothic" pitchFamily="34" charset="-128"/>
        </a:defRPr>
      </a:lvl5pPr>
      <a:lvl6pPr marL="2514600" indent="-228600" algn="l" rtl="0" fontAlgn="base">
        <a:spcBef>
          <a:spcPct val="50000"/>
        </a:spcBef>
        <a:spcAft>
          <a:spcPct val="0"/>
        </a:spcAft>
        <a:buChar char="»"/>
        <a:defRPr sz="1600">
          <a:solidFill>
            <a:schemeClr val="tx1"/>
          </a:solidFill>
          <a:latin typeface="+mn-lt"/>
        </a:defRPr>
      </a:lvl6pPr>
      <a:lvl7pPr marL="2971800" indent="-228600" algn="l" rtl="0" fontAlgn="base">
        <a:spcBef>
          <a:spcPct val="50000"/>
        </a:spcBef>
        <a:spcAft>
          <a:spcPct val="0"/>
        </a:spcAft>
        <a:buChar char="»"/>
        <a:defRPr sz="1600">
          <a:solidFill>
            <a:schemeClr val="tx1"/>
          </a:solidFill>
          <a:latin typeface="+mn-lt"/>
        </a:defRPr>
      </a:lvl7pPr>
      <a:lvl8pPr marL="3429000" indent="-228600" algn="l" rtl="0" fontAlgn="base">
        <a:spcBef>
          <a:spcPct val="50000"/>
        </a:spcBef>
        <a:spcAft>
          <a:spcPct val="0"/>
        </a:spcAft>
        <a:buChar char="»"/>
        <a:defRPr sz="1600">
          <a:solidFill>
            <a:schemeClr val="tx1"/>
          </a:solidFill>
          <a:latin typeface="+mn-lt"/>
        </a:defRPr>
      </a:lvl8pPr>
      <a:lvl9pPr marL="3886200" indent="-228600" algn="l" rtl="0" fontAlgn="base">
        <a:spcBef>
          <a:spcPct val="5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Refined Hess Logo 50506"/>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600" b="1" dirty="0" smtClean="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fontAlgn="base">
              <a:spcBef>
                <a:spcPct val="0"/>
              </a:spcBef>
              <a:spcAft>
                <a:spcPct val="0"/>
              </a:spcAft>
            </a:pPr>
            <a:fld id="{63D55962-C3B6-4C35-A57D-19B215874BD4}" type="slidenum">
              <a:rPr lang="en-US" smtClean="0">
                <a:solidFill>
                  <a:srgbClr val="000000"/>
                </a:solidFill>
              </a:rPr>
              <a:pPr fontAlgn="base">
                <a:spcBef>
                  <a:spcPct val="0"/>
                </a:spcBef>
                <a:spcAft>
                  <a:spcPct val="0"/>
                </a:spcAft>
              </a:pPr>
              <a:t>‹#›</a:t>
            </a:fld>
            <a:endParaRPr lang="en-US" dirty="0" smtClean="0">
              <a:solidFill>
                <a:srgbClr val="000000"/>
              </a:solidFill>
            </a:endParaRPr>
          </a:p>
        </p:txBody>
      </p:sp>
    </p:spTree>
    <p:extLst>
      <p:ext uri="{BB962C8B-B14F-4D97-AF65-F5344CB8AC3E}">
        <p14:creationId xmlns:p14="http://schemas.microsoft.com/office/powerpoint/2010/main" val="203426078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Lst>
  <p:transition>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800" b="1">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Arial" charset="0"/>
          <a:cs typeface="Arial" charset="0"/>
        </a:defRPr>
      </a:lvl2pPr>
      <a:lvl3pPr algn="l" rtl="0" eaLnBrk="0" fontAlgn="base" hangingPunct="0">
        <a:lnSpc>
          <a:spcPct val="90000"/>
        </a:lnSpc>
        <a:spcBef>
          <a:spcPct val="0"/>
        </a:spcBef>
        <a:spcAft>
          <a:spcPct val="0"/>
        </a:spcAft>
        <a:defRPr sz="2800" b="1">
          <a:solidFill>
            <a:schemeClr val="tx1"/>
          </a:solidFill>
          <a:latin typeface="Arial" charset="0"/>
          <a:cs typeface="Arial" charset="0"/>
        </a:defRPr>
      </a:lvl3pPr>
      <a:lvl4pPr algn="l" rtl="0" eaLnBrk="0" fontAlgn="base" hangingPunct="0">
        <a:lnSpc>
          <a:spcPct val="90000"/>
        </a:lnSpc>
        <a:spcBef>
          <a:spcPct val="0"/>
        </a:spcBef>
        <a:spcAft>
          <a:spcPct val="0"/>
        </a:spcAft>
        <a:defRPr sz="2800" b="1">
          <a:solidFill>
            <a:schemeClr val="tx1"/>
          </a:solidFill>
          <a:latin typeface="Arial" charset="0"/>
          <a:cs typeface="Arial" charset="0"/>
        </a:defRPr>
      </a:lvl4pPr>
      <a:lvl5pPr algn="l"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l" rtl="0" fontAlgn="base">
        <a:lnSpc>
          <a:spcPct val="90000"/>
        </a:lnSpc>
        <a:spcBef>
          <a:spcPct val="0"/>
        </a:spcBef>
        <a:spcAft>
          <a:spcPct val="0"/>
        </a:spcAft>
        <a:defRPr sz="2800" b="1">
          <a:solidFill>
            <a:schemeClr val="tx1"/>
          </a:solidFill>
          <a:latin typeface="Arial" charset="0"/>
          <a:cs typeface="Arial" charset="0"/>
        </a:defRPr>
      </a:lvl6pPr>
      <a:lvl7pPr marL="914400" algn="l" rtl="0" fontAlgn="base">
        <a:lnSpc>
          <a:spcPct val="90000"/>
        </a:lnSpc>
        <a:spcBef>
          <a:spcPct val="0"/>
        </a:spcBef>
        <a:spcAft>
          <a:spcPct val="0"/>
        </a:spcAft>
        <a:defRPr sz="2800" b="1">
          <a:solidFill>
            <a:schemeClr val="tx1"/>
          </a:solidFill>
          <a:latin typeface="Arial" charset="0"/>
          <a:cs typeface="Arial" charset="0"/>
        </a:defRPr>
      </a:lvl7pPr>
      <a:lvl8pPr marL="1371600" algn="l" rtl="0" fontAlgn="base">
        <a:lnSpc>
          <a:spcPct val="90000"/>
        </a:lnSpc>
        <a:spcBef>
          <a:spcPct val="0"/>
        </a:spcBef>
        <a:spcAft>
          <a:spcPct val="0"/>
        </a:spcAft>
        <a:defRPr sz="2800" b="1">
          <a:solidFill>
            <a:schemeClr val="tx1"/>
          </a:solidFill>
          <a:latin typeface="Arial" charset="0"/>
          <a:cs typeface="Arial" charset="0"/>
        </a:defRPr>
      </a:lvl8pPr>
      <a:lvl9pPr marL="1828800" algn="l" rtl="0" fontAlgn="base">
        <a:lnSpc>
          <a:spcPct val="90000"/>
        </a:lnSpc>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n-ea"/>
          <a:cs typeface="+mn-cs"/>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cs typeface="+mn-cs"/>
        </a:defRPr>
      </a:lvl2pPr>
      <a:lvl3pPr marL="898525" indent="-177800" algn="l" rtl="0" eaLnBrk="0" fontAlgn="base" hangingPunct="0">
        <a:spcBef>
          <a:spcPct val="50000"/>
        </a:spcBef>
        <a:spcAft>
          <a:spcPct val="0"/>
        </a:spcAft>
        <a:buClr>
          <a:schemeClr val="tx1"/>
        </a:buClr>
        <a:buChar char="•"/>
        <a:defRPr>
          <a:solidFill>
            <a:schemeClr val="tx1"/>
          </a:solidFill>
          <a:latin typeface="+mn-lt"/>
          <a:cs typeface="+mn-cs"/>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Refined Hess Logo 50506"/>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600" b="1" dirty="0" smtClean="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fontAlgn="base">
              <a:spcBef>
                <a:spcPct val="0"/>
              </a:spcBef>
              <a:spcAft>
                <a:spcPct val="0"/>
              </a:spcAft>
            </a:pPr>
            <a:fld id="{FAB8C90F-E054-4AE9-A48A-D6A7B05995A3}" type="slidenum">
              <a:rPr lang="en-US" smtClean="0">
                <a:solidFill>
                  <a:srgbClr val="000000"/>
                </a:solidFill>
              </a:rPr>
              <a:pPr fontAlgn="base">
                <a:spcBef>
                  <a:spcPct val="0"/>
                </a:spcBef>
                <a:spcAft>
                  <a:spcPct val="0"/>
                </a:spcAft>
              </a:pPr>
              <a:t>‹#›</a:t>
            </a:fld>
            <a:endParaRPr lang="en-US" dirty="0" smtClean="0">
              <a:solidFill>
                <a:srgbClr val="000000"/>
              </a:solidFill>
            </a:endParaRPr>
          </a:p>
        </p:txBody>
      </p:sp>
    </p:spTree>
    <p:extLst>
      <p:ext uri="{BB962C8B-B14F-4D97-AF65-F5344CB8AC3E}">
        <p14:creationId xmlns:p14="http://schemas.microsoft.com/office/powerpoint/2010/main" val="430791472"/>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Lst>
  <p:transition>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800" b="1">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Arial" charset="0"/>
          <a:cs typeface="Arial" charset="0"/>
        </a:defRPr>
      </a:lvl2pPr>
      <a:lvl3pPr algn="l" rtl="0" eaLnBrk="0" fontAlgn="base" hangingPunct="0">
        <a:lnSpc>
          <a:spcPct val="90000"/>
        </a:lnSpc>
        <a:spcBef>
          <a:spcPct val="0"/>
        </a:spcBef>
        <a:spcAft>
          <a:spcPct val="0"/>
        </a:spcAft>
        <a:defRPr sz="2800" b="1">
          <a:solidFill>
            <a:schemeClr val="tx1"/>
          </a:solidFill>
          <a:latin typeface="Arial" charset="0"/>
          <a:cs typeface="Arial" charset="0"/>
        </a:defRPr>
      </a:lvl3pPr>
      <a:lvl4pPr algn="l" rtl="0" eaLnBrk="0" fontAlgn="base" hangingPunct="0">
        <a:lnSpc>
          <a:spcPct val="90000"/>
        </a:lnSpc>
        <a:spcBef>
          <a:spcPct val="0"/>
        </a:spcBef>
        <a:spcAft>
          <a:spcPct val="0"/>
        </a:spcAft>
        <a:defRPr sz="2800" b="1">
          <a:solidFill>
            <a:schemeClr val="tx1"/>
          </a:solidFill>
          <a:latin typeface="Arial" charset="0"/>
          <a:cs typeface="Arial" charset="0"/>
        </a:defRPr>
      </a:lvl4pPr>
      <a:lvl5pPr algn="l"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l" rtl="0" fontAlgn="base">
        <a:lnSpc>
          <a:spcPct val="90000"/>
        </a:lnSpc>
        <a:spcBef>
          <a:spcPct val="0"/>
        </a:spcBef>
        <a:spcAft>
          <a:spcPct val="0"/>
        </a:spcAft>
        <a:defRPr sz="2800" b="1">
          <a:solidFill>
            <a:schemeClr val="tx1"/>
          </a:solidFill>
          <a:latin typeface="Arial" charset="0"/>
          <a:cs typeface="Arial" charset="0"/>
        </a:defRPr>
      </a:lvl6pPr>
      <a:lvl7pPr marL="914400" algn="l" rtl="0" fontAlgn="base">
        <a:lnSpc>
          <a:spcPct val="90000"/>
        </a:lnSpc>
        <a:spcBef>
          <a:spcPct val="0"/>
        </a:spcBef>
        <a:spcAft>
          <a:spcPct val="0"/>
        </a:spcAft>
        <a:defRPr sz="2800" b="1">
          <a:solidFill>
            <a:schemeClr val="tx1"/>
          </a:solidFill>
          <a:latin typeface="Arial" charset="0"/>
          <a:cs typeface="Arial" charset="0"/>
        </a:defRPr>
      </a:lvl7pPr>
      <a:lvl8pPr marL="1371600" algn="l" rtl="0" fontAlgn="base">
        <a:lnSpc>
          <a:spcPct val="90000"/>
        </a:lnSpc>
        <a:spcBef>
          <a:spcPct val="0"/>
        </a:spcBef>
        <a:spcAft>
          <a:spcPct val="0"/>
        </a:spcAft>
        <a:defRPr sz="2800" b="1">
          <a:solidFill>
            <a:schemeClr val="tx1"/>
          </a:solidFill>
          <a:latin typeface="Arial" charset="0"/>
          <a:cs typeface="Arial" charset="0"/>
        </a:defRPr>
      </a:lvl8pPr>
      <a:lvl9pPr marL="1828800" algn="l" rtl="0" fontAlgn="base">
        <a:lnSpc>
          <a:spcPct val="90000"/>
        </a:lnSpc>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n-ea"/>
          <a:cs typeface="+mn-cs"/>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cs typeface="+mn-cs"/>
        </a:defRPr>
      </a:lvl2pPr>
      <a:lvl3pPr marL="898525" indent="-177800" algn="l" rtl="0" eaLnBrk="0" fontAlgn="base" hangingPunct="0">
        <a:spcBef>
          <a:spcPct val="50000"/>
        </a:spcBef>
        <a:spcAft>
          <a:spcPct val="0"/>
        </a:spcAft>
        <a:buClr>
          <a:schemeClr val="tx1"/>
        </a:buClr>
        <a:buChar char="•"/>
        <a:defRPr>
          <a:solidFill>
            <a:schemeClr val="tx1"/>
          </a:solidFill>
          <a:latin typeface="+mn-lt"/>
          <a:cs typeface="+mn-cs"/>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Refined Hess Logo 50506"/>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600" b="1" dirty="0" smtClean="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fontAlgn="base">
              <a:spcBef>
                <a:spcPct val="0"/>
              </a:spcBef>
              <a:spcAft>
                <a:spcPct val="0"/>
              </a:spcAft>
            </a:pPr>
            <a:fld id="{FAB8C90F-E054-4AE9-A48A-D6A7B05995A3}" type="slidenum">
              <a:rPr lang="en-US" smtClean="0">
                <a:solidFill>
                  <a:srgbClr val="000000"/>
                </a:solidFill>
              </a:rPr>
              <a:pPr fontAlgn="base">
                <a:spcBef>
                  <a:spcPct val="0"/>
                </a:spcBef>
                <a:spcAft>
                  <a:spcPct val="0"/>
                </a:spcAft>
              </a:pPr>
              <a:t>‹#›</a:t>
            </a:fld>
            <a:endParaRPr lang="en-US" dirty="0" smtClean="0">
              <a:solidFill>
                <a:srgbClr val="000000"/>
              </a:solidFill>
            </a:endParaRPr>
          </a:p>
        </p:txBody>
      </p:sp>
    </p:spTree>
    <p:extLst>
      <p:ext uri="{BB962C8B-B14F-4D97-AF65-F5344CB8AC3E}">
        <p14:creationId xmlns:p14="http://schemas.microsoft.com/office/powerpoint/2010/main" val="348390809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Lst>
  <p:transition>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800" b="1">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Arial" charset="0"/>
          <a:cs typeface="Arial" charset="0"/>
        </a:defRPr>
      </a:lvl2pPr>
      <a:lvl3pPr algn="l" rtl="0" eaLnBrk="0" fontAlgn="base" hangingPunct="0">
        <a:lnSpc>
          <a:spcPct val="90000"/>
        </a:lnSpc>
        <a:spcBef>
          <a:spcPct val="0"/>
        </a:spcBef>
        <a:spcAft>
          <a:spcPct val="0"/>
        </a:spcAft>
        <a:defRPr sz="2800" b="1">
          <a:solidFill>
            <a:schemeClr val="tx1"/>
          </a:solidFill>
          <a:latin typeface="Arial" charset="0"/>
          <a:cs typeface="Arial" charset="0"/>
        </a:defRPr>
      </a:lvl3pPr>
      <a:lvl4pPr algn="l" rtl="0" eaLnBrk="0" fontAlgn="base" hangingPunct="0">
        <a:lnSpc>
          <a:spcPct val="90000"/>
        </a:lnSpc>
        <a:spcBef>
          <a:spcPct val="0"/>
        </a:spcBef>
        <a:spcAft>
          <a:spcPct val="0"/>
        </a:spcAft>
        <a:defRPr sz="2800" b="1">
          <a:solidFill>
            <a:schemeClr val="tx1"/>
          </a:solidFill>
          <a:latin typeface="Arial" charset="0"/>
          <a:cs typeface="Arial" charset="0"/>
        </a:defRPr>
      </a:lvl4pPr>
      <a:lvl5pPr algn="l"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l" rtl="0" fontAlgn="base">
        <a:lnSpc>
          <a:spcPct val="90000"/>
        </a:lnSpc>
        <a:spcBef>
          <a:spcPct val="0"/>
        </a:spcBef>
        <a:spcAft>
          <a:spcPct val="0"/>
        </a:spcAft>
        <a:defRPr sz="2800" b="1">
          <a:solidFill>
            <a:schemeClr val="tx1"/>
          </a:solidFill>
          <a:latin typeface="Arial" charset="0"/>
          <a:cs typeface="Arial" charset="0"/>
        </a:defRPr>
      </a:lvl6pPr>
      <a:lvl7pPr marL="914400" algn="l" rtl="0" fontAlgn="base">
        <a:lnSpc>
          <a:spcPct val="90000"/>
        </a:lnSpc>
        <a:spcBef>
          <a:spcPct val="0"/>
        </a:spcBef>
        <a:spcAft>
          <a:spcPct val="0"/>
        </a:spcAft>
        <a:defRPr sz="2800" b="1">
          <a:solidFill>
            <a:schemeClr val="tx1"/>
          </a:solidFill>
          <a:latin typeface="Arial" charset="0"/>
          <a:cs typeface="Arial" charset="0"/>
        </a:defRPr>
      </a:lvl7pPr>
      <a:lvl8pPr marL="1371600" algn="l" rtl="0" fontAlgn="base">
        <a:lnSpc>
          <a:spcPct val="90000"/>
        </a:lnSpc>
        <a:spcBef>
          <a:spcPct val="0"/>
        </a:spcBef>
        <a:spcAft>
          <a:spcPct val="0"/>
        </a:spcAft>
        <a:defRPr sz="2800" b="1">
          <a:solidFill>
            <a:schemeClr val="tx1"/>
          </a:solidFill>
          <a:latin typeface="Arial" charset="0"/>
          <a:cs typeface="Arial" charset="0"/>
        </a:defRPr>
      </a:lvl8pPr>
      <a:lvl9pPr marL="1828800" algn="l" rtl="0" fontAlgn="base">
        <a:lnSpc>
          <a:spcPct val="90000"/>
        </a:lnSpc>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n-ea"/>
          <a:cs typeface="+mn-cs"/>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cs typeface="+mn-cs"/>
        </a:defRPr>
      </a:lvl2pPr>
      <a:lvl3pPr marL="898525" indent="-177800" algn="l" rtl="0" eaLnBrk="0" fontAlgn="base" hangingPunct="0">
        <a:spcBef>
          <a:spcPct val="50000"/>
        </a:spcBef>
        <a:spcAft>
          <a:spcPct val="0"/>
        </a:spcAft>
        <a:buClr>
          <a:schemeClr val="tx1"/>
        </a:buClr>
        <a:buChar char="•"/>
        <a:defRPr>
          <a:solidFill>
            <a:schemeClr val="tx1"/>
          </a:solidFill>
          <a:latin typeface="+mn-lt"/>
          <a:cs typeface="+mn-cs"/>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Refined Hess Logo 50506"/>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600" b="1" dirty="0" smtClean="0">
              <a:solidFill>
                <a:srgbClr val="000000"/>
              </a:solidFill>
            </a:endParaRPr>
          </a:p>
        </p:txBody>
      </p:sp>
      <p:sp>
        <p:nvSpPr>
          <p:cNvPr id="177157" name="Rectangle 5"/>
          <p:cNvSpPr>
            <a:spLocks noGrp="1" noChangeArrowheads="1"/>
          </p:cNvSpPr>
          <p:nvPr>
            <p:ph type="sldNum" sz="quarter" idx="4"/>
          </p:nvPr>
        </p:nvSpPr>
        <p:spPr bwMode="auto">
          <a:xfrm>
            <a:off x="6896100" y="6500812"/>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fontAlgn="base">
              <a:spcBef>
                <a:spcPct val="0"/>
              </a:spcBef>
              <a:spcAft>
                <a:spcPct val="0"/>
              </a:spcAft>
            </a:pPr>
            <a:r>
              <a:rPr lang="en-US" dirty="0" smtClean="0">
                <a:solidFill>
                  <a:srgbClr val="000000"/>
                </a:solidFill>
              </a:rPr>
              <a:t>Page | </a:t>
            </a:r>
            <a:fld id="{48D6FE4B-0CF7-40D8-918C-2C5511393BC0}" type="slidenum">
              <a:rPr lang="en-US" smtClean="0">
                <a:solidFill>
                  <a:srgbClr val="000000"/>
                </a:solidFill>
              </a:rPr>
              <a:pPr fontAlgn="base">
                <a:spcBef>
                  <a:spcPct val="0"/>
                </a:spcBef>
                <a:spcAft>
                  <a:spcPct val="0"/>
                </a:spcAft>
              </a:pPr>
              <a:t>‹#›</a:t>
            </a:fld>
            <a:endParaRPr lang="en-US" dirty="0" smtClean="0">
              <a:solidFill>
                <a:srgbClr val="000000"/>
              </a:solidFill>
            </a:endParaRPr>
          </a:p>
        </p:txBody>
      </p:sp>
    </p:spTree>
    <p:extLst>
      <p:ext uri="{BB962C8B-B14F-4D97-AF65-F5344CB8AC3E}">
        <p14:creationId xmlns:p14="http://schemas.microsoft.com/office/powerpoint/2010/main" val="4082614696"/>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9" r:id="rId7"/>
    <p:sldLayoutId id="2147483801" r:id="rId8"/>
    <p:sldLayoutId id="2147483802" r:id="rId9"/>
    <p:sldLayoutId id="2147483803" r:id="rId10"/>
    <p:sldLayoutId id="2147483804" r:id="rId11"/>
  </p:sldLayoutIdLst>
  <p:transition>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800" b="1">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Arial" charset="0"/>
          <a:cs typeface="Arial" charset="0"/>
        </a:defRPr>
      </a:lvl2pPr>
      <a:lvl3pPr algn="l" rtl="0" eaLnBrk="0" fontAlgn="base" hangingPunct="0">
        <a:lnSpc>
          <a:spcPct val="90000"/>
        </a:lnSpc>
        <a:spcBef>
          <a:spcPct val="0"/>
        </a:spcBef>
        <a:spcAft>
          <a:spcPct val="0"/>
        </a:spcAft>
        <a:defRPr sz="2800" b="1">
          <a:solidFill>
            <a:schemeClr val="tx1"/>
          </a:solidFill>
          <a:latin typeface="Arial" charset="0"/>
          <a:cs typeface="Arial" charset="0"/>
        </a:defRPr>
      </a:lvl3pPr>
      <a:lvl4pPr algn="l" rtl="0" eaLnBrk="0" fontAlgn="base" hangingPunct="0">
        <a:lnSpc>
          <a:spcPct val="90000"/>
        </a:lnSpc>
        <a:spcBef>
          <a:spcPct val="0"/>
        </a:spcBef>
        <a:spcAft>
          <a:spcPct val="0"/>
        </a:spcAft>
        <a:defRPr sz="2800" b="1">
          <a:solidFill>
            <a:schemeClr val="tx1"/>
          </a:solidFill>
          <a:latin typeface="Arial" charset="0"/>
          <a:cs typeface="Arial" charset="0"/>
        </a:defRPr>
      </a:lvl4pPr>
      <a:lvl5pPr algn="l"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l" rtl="0" fontAlgn="base">
        <a:lnSpc>
          <a:spcPct val="90000"/>
        </a:lnSpc>
        <a:spcBef>
          <a:spcPct val="0"/>
        </a:spcBef>
        <a:spcAft>
          <a:spcPct val="0"/>
        </a:spcAft>
        <a:defRPr sz="2800" b="1">
          <a:solidFill>
            <a:schemeClr val="tx1"/>
          </a:solidFill>
          <a:latin typeface="Arial" charset="0"/>
          <a:cs typeface="Arial" charset="0"/>
        </a:defRPr>
      </a:lvl6pPr>
      <a:lvl7pPr marL="914400" algn="l" rtl="0" fontAlgn="base">
        <a:lnSpc>
          <a:spcPct val="90000"/>
        </a:lnSpc>
        <a:spcBef>
          <a:spcPct val="0"/>
        </a:spcBef>
        <a:spcAft>
          <a:spcPct val="0"/>
        </a:spcAft>
        <a:defRPr sz="2800" b="1">
          <a:solidFill>
            <a:schemeClr val="tx1"/>
          </a:solidFill>
          <a:latin typeface="Arial" charset="0"/>
          <a:cs typeface="Arial" charset="0"/>
        </a:defRPr>
      </a:lvl7pPr>
      <a:lvl8pPr marL="1371600" algn="l" rtl="0" fontAlgn="base">
        <a:lnSpc>
          <a:spcPct val="90000"/>
        </a:lnSpc>
        <a:spcBef>
          <a:spcPct val="0"/>
        </a:spcBef>
        <a:spcAft>
          <a:spcPct val="0"/>
        </a:spcAft>
        <a:defRPr sz="2800" b="1">
          <a:solidFill>
            <a:schemeClr val="tx1"/>
          </a:solidFill>
          <a:latin typeface="Arial" charset="0"/>
          <a:cs typeface="Arial" charset="0"/>
        </a:defRPr>
      </a:lvl8pPr>
      <a:lvl9pPr marL="1828800" algn="l" rtl="0" fontAlgn="base">
        <a:lnSpc>
          <a:spcPct val="90000"/>
        </a:lnSpc>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n-ea"/>
          <a:cs typeface="+mn-cs"/>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cs typeface="+mn-cs"/>
        </a:defRPr>
      </a:lvl2pPr>
      <a:lvl3pPr marL="898525" indent="-177800" algn="l" rtl="0" eaLnBrk="0" fontAlgn="base" hangingPunct="0">
        <a:spcBef>
          <a:spcPct val="50000"/>
        </a:spcBef>
        <a:spcAft>
          <a:spcPct val="0"/>
        </a:spcAft>
        <a:buClr>
          <a:schemeClr val="tx1"/>
        </a:buClr>
        <a:buChar char="•"/>
        <a:defRPr>
          <a:solidFill>
            <a:schemeClr val="tx1"/>
          </a:solidFill>
          <a:latin typeface="+mn-lt"/>
          <a:cs typeface="+mn-cs"/>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1.xm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32.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13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2590800"/>
            <a:ext cx="5715000" cy="2209800"/>
          </a:xfrm>
        </p:spPr>
        <p:txBody>
          <a:bodyPr>
            <a:normAutofit fontScale="90000"/>
          </a:bodyPr>
          <a:lstStyle/>
          <a:p>
            <a:r>
              <a:rPr lang="en-US" sz="3600" b="1" dirty="0" smtClean="0">
                <a:solidFill>
                  <a:srgbClr val="006632"/>
                </a:solidFill>
              </a:rPr>
              <a:t>Oil Industry Segment Update</a:t>
            </a:r>
            <a:r>
              <a:rPr lang="en-US" dirty="0" smtClean="0">
                <a:solidFill>
                  <a:srgbClr val="006632"/>
                </a:solidFill>
              </a:rPr>
              <a:t/>
            </a:r>
            <a:br>
              <a:rPr lang="en-US" dirty="0" smtClean="0">
                <a:solidFill>
                  <a:srgbClr val="006632"/>
                </a:solidFill>
              </a:rPr>
            </a:br>
            <a:r>
              <a:rPr lang="en-US" dirty="0" smtClean="0">
                <a:solidFill>
                  <a:srgbClr val="006632"/>
                </a:solidFill>
              </a:rPr>
              <a:t/>
            </a:r>
            <a:br>
              <a:rPr lang="en-US" dirty="0" smtClean="0">
                <a:solidFill>
                  <a:srgbClr val="006632"/>
                </a:solidFill>
              </a:rPr>
            </a:br>
            <a:r>
              <a:rPr lang="en-US" sz="2200" b="1" dirty="0" smtClean="0">
                <a:solidFill>
                  <a:srgbClr val="006632"/>
                </a:solidFill>
              </a:rPr>
              <a:t>Kent Avery</a:t>
            </a:r>
            <a:r>
              <a:rPr lang="en-US" sz="2200" dirty="0" smtClean="0">
                <a:solidFill>
                  <a:srgbClr val="006632"/>
                </a:solidFill>
              </a:rPr>
              <a:t/>
            </a:r>
            <a:br>
              <a:rPr lang="en-US" sz="2200" dirty="0" smtClean="0">
                <a:solidFill>
                  <a:srgbClr val="006632"/>
                </a:solidFill>
              </a:rPr>
            </a:br>
            <a:r>
              <a:rPr lang="en-US" sz="1300" b="1" dirty="0" smtClean="0">
                <a:solidFill>
                  <a:srgbClr val="006632"/>
                </a:solidFill>
              </a:rPr>
              <a:t>PBF Energy</a:t>
            </a:r>
            <a:r>
              <a:rPr lang="en-US" sz="2700" b="1" dirty="0" smtClean="0">
                <a:solidFill>
                  <a:srgbClr val="006632"/>
                </a:solidFill>
              </a:rPr>
              <a:t/>
            </a:r>
            <a:br>
              <a:rPr lang="en-US" sz="2700" b="1" dirty="0" smtClean="0">
                <a:solidFill>
                  <a:srgbClr val="006632"/>
                </a:solidFill>
              </a:rPr>
            </a:br>
            <a:r>
              <a:rPr lang="en-US" sz="2700" dirty="0" smtClean="0">
                <a:solidFill>
                  <a:srgbClr val="006632"/>
                </a:solidFill>
              </a:rPr>
              <a:t/>
            </a:r>
            <a:br>
              <a:rPr lang="en-US" sz="2700" dirty="0" smtClean="0">
                <a:solidFill>
                  <a:srgbClr val="006632"/>
                </a:solidFill>
              </a:rPr>
            </a:br>
            <a:endParaRPr lang="en-US" sz="2700" dirty="0">
              <a:solidFill>
                <a:srgbClr val="006632"/>
              </a:solidFill>
            </a:endParaRPr>
          </a:p>
        </p:txBody>
      </p:sp>
      <p:sp>
        <p:nvSpPr>
          <p:cNvPr id="3" name="Subtitle 2"/>
          <p:cNvSpPr>
            <a:spLocks noGrp="1"/>
          </p:cNvSpPr>
          <p:nvPr>
            <p:ph type="subTitle" idx="1"/>
          </p:nvPr>
        </p:nvSpPr>
        <p:spPr>
          <a:xfrm>
            <a:off x="3048000" y="5257800"/>
            <a:ext cx="5943600" cy="1447800"/>
          </a:xfrm>
        </p:spPr>
        <p:txBody>
          <a:bodyPr/>
          <a:lstStyle/>
          <a:p>
            <a:pPr>
              <a:spcBef>
                <a:spcPct val="0"/>
              </a:spcBef>
            </a:pPr>
            <a:r>
              <a:rPr lang="en-US" sz="2000" b="1" dirty="0" smtClean="0">
                <a:solidFill>
                  <a:srgbClr val="006632"/>
                </a:solidFill>
                <a:latin typeface="+mj-lt"/>
              </a:rPr>
              <a:t>Rail Energy Transportation Advisory Committee</a:t>
            </a:r>
          </a:p>
          <a:p>
            <a:pPr>
              <a:spcBef>
                <a:spcPct val="0"/>
              </a:spcBef>
            </a:pPr>
            <a:r>
              <a:rPr lang="en-US" sz="2000" b="1" dirty="0" smtClean="0">
                <a:solidFill>
                  <a:srgbClr val="006632"/>
                </a:solidFill>
                <a:latin typeface="+mj-lt"/>
              </a:rPr>
              <a:t>Surface Transportation Board</a:t>
            </a:r>
          </a:p>
          <a:p>
            <a:pPr>
              <a:spcBef>
                <a:spcPct val="0"/>
              </a:spcBef>
            </a:pPr>
            <a:endParaRPr lang="en-US" sz="1600" b="1" dirty="0" smtClean="0">
              <a:solidFill>
                <a:srgbClr val="006632"/>
              </a:solidFill>
              <a:latin typeface="+mj-lt"/>
            </a:endParaRPr>
          </a:p>
          <a:p>
            <a:pPr>
              <a:spcBef>
                <a:spcPct val="0"/>
              </a:spcBef>
            </a:pPr>
            <a:r>
              <a:rPr lang="en-US" sz="1600" b="1" dirty="0" smtClean="0">
                <a:solidFill>
                  <a:srgbClr val="006632"/>
                </a:solidFill>
                <a:latin typeface="+mj-lt"/>
              </a:rPr>
              <a:t>November 14, 2019</a:t>
            </a:r>
            <a:endParaRPr lang="en-US" sz="1600" b="1" dirty="0">
              <a:solidFill>
                <a:srgbClr val="006632"/>
              </a:solidFill>
              <a:latin typeface="+mj-lt"/>
            </a:endParaRPr>
          </a:p>
        </p:txBody>
      </p:sp>
    </p:spTree>
    <p:extLst>
      <p:ext uri="{BB962C8B-B14F-4D97-AF65-F5344CB8AC3E}">
        <p14:creationId xmlns:p14="http://schemas.microsoft.com/office/powerpoint/2010/main" val="23604813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639762"/>
          </a:xfrm>
        </p:spPr>
        <p:txBody>
          <a:bodyPr>
            <a:normAutofit/>
          </a:bodyPr>
          <a:lstStyle/>
          <a:p>
            <a:r>
              <a:rPr lang="en-US" sz="2400" dirty="0" smtClean="0">
                <a:latin typeface="Arial" panose="020B0604020202020204" pitchFamily="34" charset="0"/>
                <a:cs typeface="Arial" panose="020B0604020202020204" pitchFamily="34" charset="0"/>
              </a:rPr>
              <a:t>Oil Industry Segment Market Environment</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990599"/>
            <a:ext cx="8534400" cy="5638801"/>
          </a:xfrm>
        </p:spPr>
        <p:txBody>
          <a:bodyPr tIns="91440">
            <a:normAutofit lnSpcReduction="10000"/>
          </a:bodyPr>
          <a:lstStyle/>
          <a:p>
            <a:r>
              <a:rPr lang="en-US" sz="1900" dirty="0" smtClean="0">
                <a:latin typeface="Arial" panose="020B0604020202020204" pitchFamily="34" charset="0"/>
                <a:cs typeface="Arial" panose="020B0604020202020204" pitchFamily="34" charset="0"/>
              </a:rPr>
              <a:t>Global production/consumption in balance</a:t>
            </a:r>
            <a:endParaRPr lang="en-US" sz="1900" dirty="0">
              <a:latin typeface="Arial" panose="020B0604020202020204" pitchFamily="34" charset="0"/>
              <a:cs typeface="Arial" panose="020B0604020202020204" pitchFamily="34" charset="0"/>
            </a:endParaRPr>
          </a:p>
          <a:p>
            <a:pPr marL="457200" lvl="1" indent="0">
              <a:buNone/>
            </a:pPr>
            <a:r>
              <a:rPr lang="en-US" sz="1600" dirty="0" smtClean="0">
                <a:latin typeface="Arial" panose="020B0604020202020204" pitchFamily="34" charset="0"/>
                <a:cs typeface="Arial" panose="020B0604020202020204" pitchFamily="34" charset="0"/>
              </a:rPr>
              <a:t>                         Production             Consumption            </a:t>
            </a:r>
          </a:p>
          <a:p>
            <a:pPr lvl="1">
              <a:lnSpc>
                <a:spcPct val="110000"/>
              </a:lnSpc>
            </a:pPr>
            <a:r>
              <a:rPr lang="en-US" sz="1600" dirty="0" smtClean="0">
                <a:latin typeface="Arial" panose="020B0604020202020204" pitchFamily="34" charset="0"/>
                <a:cs typeface="Arial" panose="020B0604020202020204" pitchFamily="34" charset="0"/>
              </a:rPr>
              <a:t>3Q 2016	  97.28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97.54 </a:t>
            </a:r>
            <a:r>
              <a:rPr lang="en-US" sz="1000" dirty="0" smtClean="0">
                <a:latin typeface="Arial" panose="020B0604020202020204" pitchFamily="34" charset="0"/>
                <a:cs typeface="Arial" panose="020B0604020202020204" pitchFamily="34" charset="0"/>
              </a:rPr>
              <a:t>MBPD</a:t>
            </a:r>
          </a:p>
          <a:p>
            <a:pPr lvl="1">
              <a:lnSpc>
                <a:spcPct val="110000"/>
              </a:lnSpc>
            </a:pPr>
            <a:r>
              <a:rPr lang="en-US" sz="1600" dirty="0" smtClean="0">
                <a:latin typeface="Arial" panose="020B0604020202020204" pitchFamily="34" charset="0"/>
                <a:cs typeface="Arial" panose="020B0604020202020204" pitchFamily="34" charset="0"/>
              </a:rPr>
              <a:t>3Q 2017	  98.59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99.13 </a:t>
            </a:r>
            <a:r>
              <a:rPr lang="en-US" sz="1000" dirty="0" smtClean="0">
                <a:latin typeface="Arial" panose="020B0604020202020204" pitchFamily="34" charset="0"/>
                <a:cs typeface="Arial" panose="020B0604020202020204" pitchFamily="34" charset="0"/>
              </a:rPr>
              <a:t>MBPD</a:t>
            </a:r>
          </a:p>
          <a:p>
            <a:pPr lvl="1">
              <a:lnSpc>
                <a:spcPct val="110000"/>
              </a:lnSpc>
            </a:pPr>
            <a:r>
              <a:rPr lang="en-US" sz="1600" dirty="0" smtClean="0">
                <a:latin typeface="Arial" panose="020B0604020202020204" pitchFamily="34" charset="0"/>
                <a:cs typeface="Arial" panose="020B0604020202020204" pitchFamily="34" charset="0"/>
              </a:rPr>
              <a:t>3Q 2018	101.52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100.57 </a:t>
            </a:r>
            <a:r>
              <a:rPr lang="en-US" sz="1000" dirty="0" smtClean="0">
                <a:latin typeface="Arial" panose="020B0604020202020204" pitchFamily="34" charset="0"/>
                <a:cs typeface="Arial" panose="020B0604020202020204" pitchFamily="34" charset="0"/>
              </a:rPr>
              <a:t>MBPD</a:t>
            </a:r>
          </a:p>
          <a:p>
            <a:pPr lvl="1">
              <a:lnSpc>
                <a:spcPct val="110000"/>
              </a:lnSpc>
            </a:pPr>
            <a:r>
              <a:rPr lang="en-US" sz="1600" dirty="0" smtClean="0">
                <a:latin typeface="Arial" panose="020B0604020202020204" pitchFamily="34" charset="0"/>
                <a:cs typeface="Arial" panose="020B0604020202020204" pitchFamily="34" charset="0"/>
              </a:rPr>
              <a:t>3Q 2019	100.55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101.40 </a:t>
            </a:r>
            <a:r>
              <a:rPr lang="en-US" sz="1000" dirty="0" smtClean="0">
                <a:latin typeface="Arial" panose="020B0604020202020204" pitchFamily="34" charset="0"/>
                <a:cs typeface="Arial" panose="020B0604020202020204" pitchFamily="34" charset="0"/>
              </a:rPr>
              <a:t>MBPD</a:t>
            </a:r>
          </a:p>
          <a:p>
            <a:pPr marL="285750" lvl="1">
              <a:lnSpc>
                <a:spcPct val="160000"/>
              </a:lnSpc>
              <a:spcBef>
                <a:spcPts val="0"/>
              </a:spcBef>
              <a:buFont typeface="Arial" panose="020B0604020202020204" pitchFamily="34" charset="0"/>
              <a:buChar char="•"/>
            </a:pPr>
            <a:r>
              <a:rPr lang="en-US" sz="1600" dirty="0" smtClean="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US </a:t>
            </a:r>
            <a:r>
              <a:rPr lang="en-US" sz="1900" dirty="0">
                <a:latin typeface="Arial" panose="020B0604020202020204" pitchFamily="34" charset="0"/>
                <a:cs typeface="Arial" panose="020B0604020202020204" pitchFamily="34" charset="0"/>
              </a:rPr>
              <a:t>C</a:t>
            </a:r>
            <a:r>
              <a:rPr lang="en-US" sz="1900" dirty="0" smtClean="0">
                <a:latin typeface="Arial" panose="020B0604020202020204" pitchFamily="34" charset="0"/>
                <a:cs typeface="Arial" panose="020B0604020202020204" pitchFamily="34" charset="0"/>
              </a:rPr>
              <a:t>rude </a:t>
            </a:r>
            <a:r>
              <a:rPr lang="en-US" sz="1900" dirty="0">
                <a:latin typeface="Arial" panose="020B0604020202020204" pitchFamily="34" charset="0"/>
                <a:cs typeface="Arial" panose="020B0604020202020204" pitchFamily="34" charset="0"/>
              </a:rPr>
              <a:t>O</a:t>
            </a:r>
            <a:r>
              <a:rPr lang="en-US" sz="1900" dirty="0" smtClean="0">
                <a:latin typeface="Arial" panose="020B0604020202020204" pitchFamily="34" charset="0"/>
                <a:cs typeface="Arial" panose="020B0604020202020204" pitchFamily="34" charset="0"/>
              </a:rPr>
              <a:t>il </a:t>
            </a:r>
            <a:r>
              <a:rPr lang="en-US" sz="1900" dirty="0">
                <a:latin typeface="Arial" panose="020B0604020202020204" pitchFamily="34" charset="0"/>
                <a:cs typeface="Arial" panose="020B0604020202020204" pitchFamily="34" charset="0"/>
              </a:rPr>
              <a:t>P</a:t>
            </a:r>
            <a:r>
              <a:rPr lang="en-US" sz="1900" dirty="0" smtClean="0">
                <a:latin typeface="Arial" panose="020B0604020202020204" pitchFamily="34" charset="0"/>
                <a:cs typeface="Arial" panose="020B0604020202020204" pitchFamily="34" charset="0"/>
              </a:rPr>
              <a:t>roduction / Exports / Refinery </a:t>
            </a:r>
            <a:r>
              <a:rPr lang="en-US" sz="1900" dirty="0">
                <a:latin typeface="Arial" panose="020B0604020202020204" pitchFamily="34" charset="0"/>
                <a:cs typeface="Arial" panose="020B0604020202020204" pitchFamily="34" charset="0"/>
              </a:rPr>
              <a:t>C</a:t>
            </a:r>
            <a:r>
              <a:rPr lang="en-US" sz="1900" dirty="0" smtClean="0">
                <a:latin typeface="Arial" panose="020B0604020202020204" pitchFamily="34" charset="0"/>
                <a:cs typeface="Arial" panose="020B0604020202020204" pitchFamily="34" charset="0"/>
              </a:rPr>
              <a:t>apacity / Share </a:t>
            </a:r>
          </a:p>
          <a:p>
            <a:pPr marL="0" lvl="1" indent="0">
              <a:spcBef>
                <a:spcPts val="0"/>
              </a:spcBef>
              <a:buNone/>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Production       </a:t>
            </a:r>
            <a:r>
              <a:rPr lang="en-US" sz="1600" dirty="0" smtClean="0">
                <a:latin typeface="Arial" panose="020B0604020202020204" pitchFamily="34" charset="0"/>
                <a:cs typeface="Arial" panose="020B0604020202020204" pitchFamily="34" charset="0"/>
              </a:rPr>
              <a:t>Exports        </a:t>
            </a:r>
            <a:r>
              <a:rPr lang="en-US" sz="1600" dirty="0" smtClean="0">
                <a:latin typeface="Arial" panose="020B0604020202020204" pitchFamily="34" charset="0"/>
                <a:cs typeface="Arial" panose="020B0604020202020204" pitchFamily="34" charset="0"/>
              </a:rPr>
              <a:t>Refinery Input        Domestic Share</a:t>
            </a:r>
            <a:endParaRPr lang="en-US" sz="1600" dirty="0">
              <a:latin typeface="Arial" panose="020B0604020202020204" pitchFamily="34" charset="0"/>
              <a:cs typeface="Arial" panose="020B0604020202020204" pitchFamily="34" charset="0"/>
            </a:endParaRPr>
          </a:p>
          <a:p>
            <a:pPr lvl="1"/>
            <a:r>
              <a:rPr lang="en-US" sz="1600" dirty="0" smtClean="0">
                <a:latin typeface="Arial" panose="020B0604020202020204" pitchFamily="34" charset="0"/>
                <a:cs typeface="Arial" panose="020B0604020202020204" pitchFamily="34" charset="0"/>
              </a:rPr>
              <a:t>3Q 2016	     8.62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0.17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18.3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46.2%</a:t>
            </a:r>
            <a:endParaRPr lang="en-US" sz="1600" dirty="0">
              <a:latin typeface="Arial" panose="020B0604020202020204" pitchFamily="34" charset="0"/>
              <a:cs typeface="Arial" panose="020B0604020202020204" pitchFamily="34" charset="0"/>
            </a:endParaRPr>
          </a:p>
          <a:p>
            <a:pPr lvl="1"/>
            <a:r>
              <a:rPr lang="en-US" sz="1600" dirty="0" smtClean="0">
                <a:latin typeface="Arial" panose="020B0604020202020204" pitchFamily="34" charset="0"/>
                <a:cs typeface="Arial" panose="020B0604020202020204" pitchFamily="34" charset="0"/>
              </a:rPr>
              <a:t>3Q 2017	     9.33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0.20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18.6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49.1%</a:t>
            </a:r>
            <a:endParaRPr lang="en-US" sz="1200" dirty="0">
              <a:latin typeface="Arial" panose="020B0604020202020204" pitchFamily="34" charset="0"/>
              <a:cs typeface="Arial" panose="020B0604020202020204" pitchFamily="34" charset="0"/>
            </a:endParaRPr>
          </a:p>
          <a:p>
            <a:pPr lvl="1"/>
            <a:r>
              <a:rPr lang="en-US" sz="1600" dirty="0" smtClean="0">
                <a:latin typeface="Arial" panose="020B0604020202020204" pitchFamily="34" charset="0"/>
                <a:cs typeface="Arial" panose="020B0604020202020204" pitchFamily="34" charset="0"/>
              </a:rPr>
              <a:t>3Q 2018	   11.25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0.25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18.6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59.1%</a:t>
            </a:r>
          </a:p>
          <a:p>
            <a:pPr lvl="1"/>
            <a:r>
              <a:rPr lang="en-US" sz="1600" dirty="0" smtClean="0">
                <a:latin typeface="Arial" panose="020B0604020202020204" pitchFamily="34" charset="0"/>
                <a:cs typeface="Arial" panose="020B0604020202020204" pitchFamily="34" charset="0"/>
              </a:rPr>
              <a:t>3Q 2019	   12.24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0.28 </a:t>
            </a:r>
            <a:r>
              <a:rPr lang="en-US" sz="1000" dirty="0" smtClean="0">
                <a:latin typeface="Arial" panose="020B0604020202020204" pitchFamily="34" charset="0"/>
                <a:cs typeface="Arial" panose="020B0604020202020204" pitchFamily="34" charset="0"/>
              </a:rPr>
              <a:t>MBPD</a:t>
            </a:r>
            <a:r>
              <a:rPr lang="en-US" sz="16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18.8 </a:t>
            </a:r>
            <a:r>
              <a:rPr lang="en-US" sz="1000" dirty="0" smtClean="0">
                <a:latin typeface="Arial" panose="020B0604020202020204" pitchFamily="34" charset="0"/>
                <a:cs typeface="Arial" panose="020B0604020202020204" pitchFamily="34" charset="0"/>
              </a:rPr>
              <a:t>MBPD </a:t>
            </a:r>
            <a:r>
              <a:rPr lang="en-US" sz="1600" dirty="0" smtClean="0">
                <a:latin typeface="Arial" panose="020B0604020202020204" pitchFamily="34" charset="0"/>
                <a:cs typeface="Arial" panose="020B0604020202020204" pitchFamily="34" charset="0"/>
              </a:rPr>
              <a:t>                  63.6%    </a:t>
            </a:r>
          </a:p>
          <a:p>
            <a:pPr>
              <a:lnSpc>
                <a:spcPct val="110000"/>
              </a:lnSpc>
            </a:pPr>
            <a:r>
              <a:rPr lang="en-US" sz="2000" dirty="0" smtClean="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WTI price in 2019 remains variable in a fairly narrow range </a:t>
            </a:r>
            <a:r>
              <a:rPr lang="en-US" sz="1000" dirty="0" smtClean="0">
                <a:latin typeface="Arial" panose="020B0604020202020204" pitchFamily="34" charset="0"/>
                <a:cs typeface="Arial" panose="020B0604020202020204" pitchFamily="34" charset="0"/>
              </a:rPr>
              <a:t>[Source: EIA]  </a:t>
            </a:r>
          </a:p>
          <a:p>
            <a:pPr lvl="1">
              <a:lnSpc>
                <a:spcPct val="110000"/>
              </a:lnSpc>
            </a:pPr>
            <a:r>
              <a:rPr lang="en-US" sz="1600" dirty="0" smtClean="0">
                <a:latin typeface="Arial" panose="020B0604020202020204" pitchFamily="34" charset="0"/>
                <a:cs typeface="Arial" panose="020B0604020202020204" pitchFamily="34" charset="0"/>
              </a:rPr>
              <a:t>May $60.83    Jun $54.66    Jul $57.35    Aug $54.81    Sep $56.95</a:t>
            </a:r>
          </a:p>
          <a:p>
            <a:r>
              <a:rPr lang="en-US" sz="1800" dirty="0" smtClean="0">
                <a:latin typeface="Arial" panose="020B0604020202020204" pitchFamily="34" charset="0"/>
                <a:cs typeface="Arial" panose="020B0604020202020204" pitchFamily="34" charset="0"/>
              </a:rPr>
              <a:t>US land rig count down 22.8% from 1,046 </a:t>
            </a:r>
            <a:r>
              <a:rPr lang="en-US" sz="1800" dirty="0" smtClean="0">
                <a:latin typeface="Arial" panose="020B0604020202020204" pitchFamily="34" charset="0"/>
                <a:cs typeface="Arial" panose="020B0604020202020204" pitchFamily="34" charset="0"/>
              </a:rPr>
              <a:t>in 2018 </a:t>
            </a:r>
            <a:r>
              <a:rPr lang="en-US" sz="1800" dirty="0" smtClean="0">
                <a:latin typeface="Arial" panose="020B0604020202020204" pitchFamily="34" charset="0"/>
                <a:cs typeface="Arial" panose="020B0604020202020204" pitchFamily="34" charset="0"/>
              </a:rPr>
              <a:t>to 807 </a:t>
            </a:r>
            <a:r>
              <a:rPr lang="en-US" sz="1000" dirty="0" smtClean="0">
                <a:latin typeface="Arial" panose="020B0604020202020204" pitchFamily="34" charset="0"/>
                <a:cs typeface="Arial" panose="020B0604020202020204" pitchFamily="34" charset="0"/>
              </a:rPr>
              <a:t>[Source:  Baker Hughes]</a:t>
            </a:r>
          </a:p>
          <a:p>
            <a:pPr lvl="1">
              <a:buFont typeface="Arial" panose="020B0604020202020204" pitchFamily="34" charset="0"/>
              <a:buChar char="‒"/>
            </a:pPr>
            <a:r>
              <a:rPr lang="en-US" sz="1600" dirty="0" smtClean="0">
                <a:latin typeface="Arial" panose="020B0604020202020204" pitchFamily="34" charset="0"/>
                <a:cs typeface="Arial" panose="020B0604020202020204" pitchFamily="34" charset="0"/>
              </a:rPr>
              <a:t>10/25/2019 Texas 418 (51.8%) New Mexico 110 (13.6%) North Dakota</a:t>
            </a:r>
            <a:r>
              <a:rPr lang="en-US" sz="1500" dirty="0" smtClean="0">
                <a:latin typeface="Arial" panose="020B0604020202020204" pitchFamily="34" charset="0"/>
                <a:cs typeface="Arial" panose="020B0604020202020204" pitchFamily="34" charset="0"/>
              </a:rPr>
              <a:t> 53 (6.6%)  </a:t>
            </a:r>
            <a:endParaRPr lang="en-US" sz="1800" dirty="0" smtClean="0">
              <a:latin typeface="Arial" panose="020B0604020202020204" pitchFamily="34" charset="0"/>
              <a:cs typeface="Arial" panose="020B0604020202020204" pitchFamily="34" charset="0"/>
            </a:endParaRPr>
          </a:p>
          <a:p>
            <a:pPr>
              <a:lnSpc>
                <a:spcPct val="150000"/>
              </a:lnSpc>
            </a:pPr>
            <a:r>
              <a:rPr lang="en-US" sz="1800" dirty="0" smtClean="0">
                <a:latin typeface="Arial" panose="020B0604020202020204" pitchFamily="34" charset="0"/>
                <a:cs typeface="Arial" panose="020B0604020202020204" pitchFamily="34" charset="0"/>
              </a:rPr>
              <a:t>Domestic CBR volumes flat; growth is imported Canadian crude oil </a:t>
            </a:r>
            <a:endParaRPr lang="en-US" sz="2400" dirty="0" smtClean="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CB69BAC9-5C6F-4CF2-AD09-D5CB210BA28D}" type="slidenum">
              <a:rPr lang="en-US" smtClean="0"/>
              <a:pPr>
                <a:defRPr/>
              </a:pPr>
              <a:t>2</a:t>
            </a:fld>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0200" y="838200"/>
            <a:ext cx="3352800" cy="19946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4243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3400" y="-116136"/>
            <a:ext cx="8229600" cy="818257"/>
          </a:xfrm>
        </p:spPr>
        <p:txBody>
          <a:bodyPr>
            <a:normAutofit/>
          </a:bodyPr>
          <a:lstStyle/>
          <a:p>
            <a:r>
              <a:rPr lang="en-US" sz="2400" dirty="0" smtClean="0">
                <a:latin typeface="Arial" panose="020B0604020202020204" pitchFamily="34" charset="0"/>
                <a:cs typeface="Arial" panose="020B0604020202020204" pitchFamily="34" charset="0"/>
              </a:rPr>
              <a:t>Williston Basin Crude Oil Modal Share</a:t>
            </a:r>
          </a:p>
        </p:txBody>
      </p:sp>
      <p:sp>
        <p:nvSpPr>
          <p:cNvPr id="9" name="Slide Number Placeholder 1"/>
          <p:cNvSpPr>
            <a:spLocks noGrp="1"/>
          </p:cNvSpPr>
          <p:nvPr>
            <p:ph type="sldNum" sz="quarter" idx="12"/>
          </p:nvPr>
        </p:nvSpPr>
        <p:spPr>
          <a:xfrm>
            <a:off x="6477000" y="6400800"/>
            <a:ext cx="2133600" cy="357188"/>
          </a:xfrm>
        </p:spPr>
        <p:txBody>
          <a:bodyPr/>
          <a:lstStyle/>
          <a:p>
            <a:pPr>
              <a:defRPr/>
            </a:pPr>
            <a:fld id="{CB69BAC9-5C6F-4CF2-AD09-D5CB210BA28D}" type="slidenum">
              <a:rPr lang="en-US" smtClean="0"/>
              <a:pPr>
                <a:defRPr/>
              </a:pPr>
              <a:t>3</a:t>
            </a:fld>
            <a:endParaRPr lang="en-US" dirty="0"/>
          </a:p>
        </p:txBody>
      </p:sp>
      <p:sp>
        <p:nvSpPr>
          <p:cNvPr id="8195"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folHlink"/>
                </a:solidFill>
                <a:latin typeface="Franklin Gothic Medium" pitchFamily="34" charset="0"/>
              </a:defRPr>
            </a:lvl1pPr>
            <a:lvl2pPr marL="742950" indent="-285750">
              <a:defRPr sz="1000">
                <a:solidFill>
                  <a:schemeClr val="folHlink"/>
                </a:solidFill>
                <a:latin typeface="Franklin Gothic Medium" pitchFamily="34" charset="0"/>
              </a:defRPr>
            </a:lvl2pPr>
            <a:lvl3pPr marL="1143000" indent="-228600">
              <a:defRPr sz="1000">
                <a:solidFill>
                  <a:schemeClr val="folHlink"/>
                </a:solidFill>
                <a:latin typeface="Franklin Gothic Medium" pitchFamily="34" charset="0"/>
              </a:defRPr>
            </a:lvl3pPr>
            <a:lvl4pPr marL="1600200" indent="-228600">
              <a:defRPr sz="1000">
                <a:solidFill>
                  <a:schemeClr val="folHlink"/>
                </a:solidFill>
                <a:latin typeface="Franklin Gothic Medium" pitchFamily="34" charset="0"/>
              </a:defRPr>
            </a:lvl4pPr>
            <a:lvl5pPr marL="2057400" indent="-228600">
              <a:defRPr sz="1000">
                <a:solidFill>
                  <a:schemeClr val="folHlink"/>
                </a:solidFill>
                <a:latin typeface="Franklin Gothic Medium" pitchFamily="34" charset="0"/>
              </a:defRPr>
            </a:lvl5pPr>
            <a:lvl6pPr marL="2514600" indent="-228600" eaLnBrk="0" fontAlgn="base" hangingPunct="0">
              <a:spcBef>
                <a:spcPct val="0"/>
              </a:spcBef>
              <a:spcAft>
                <a:spcPct val="0"/>
              </a:spcAft>
              <a:defRPr sz="1000">
                <a:solidFill>
                  <a:schemeClr val="folHlink"/>
                </a:solidFill>
                <a:latin typeface="Franklin Gothic Medium" pitchFamily="34" charset="0"/>
              </a:defRPr>
            </a:lvl6pPr>
            <a:lvl7pPr marL="2971800" indent="-228600" eaLnBrk="0" fontAlgn="base" hangingPunct="0">
              <a:spcBef>
                <a:spcPct val="0"/>
              </a:spcBef>
              <a:spcAft>
                <a:spcPct val="0"/>
              </a:spcAft>
              <a:defRPr sz="1000">
                <a:solidFill>
                  <a:schemeClr val="folHlink"/>
                </a:solidFill>
                <a:latin typeface="Franklin Gothic Medium" pitchFamily="34" charset="0"/>
              </a:defRPr>
            </a:lvl7pPr>
            <a:lvl8pPr marL="3429000" indent="-228600" eaLnBrk="0" fontAlgn="base" hangingPunct="0">
              <a:spcBef>
                <a:spcPct val="0"/>
              </a:spcBef>
              <a:spcAft>
                <a:spcPct val="0"/>
              </a:spcAft>
              <a:defRPr sz="1000">
                <a:solidFill>
                  <a:schemeClr val="folHlink"/>
                </a:solidFill>
                <a:latin typeface="Franklin Gothic Medium" pitchFamily="34" charset="0"/>
              </a:defRPr>
            </a:lvl8pPr>
            <a:lvl9pPr marL="3886200" indent="-228600" eaLnBrk="0" fontAlgn="base" hangingPunct="0">
              <a:spcBef>
                <a:spcPct val="0"/>
              </a:spcBef>
              <a:spcAft>
                <a:spcPct val="0"/>
              </a:spcAft>
              <a:defRPr sz="1000">
                <a:solidFill>
                  <a:schemeClr val="folHlink"/>
                </a:solidFill>
                <a:latin typeface="Franklin Gothic Medium" pitchFamily="34" charset="0"/>
              </a:defRPr>
            </a:lvl9pPr>
          </a:lstStyle>
          <a:p>
            <a:fld id="{C3D8BDA2-8CAC-4C73-A0C9-1B53B777F1C0}" type="slidenum">
              <a:rPr lang="en-US" sz="1200">
                <a:solidFill>
                  <a:schemeClr val="bg1"/>
                </a:solidFill>
                <a:latin typeface="Arial" charset="0"/>
              </a:rPr>
              <a:pPr/>
              <a:t>3</a:t>
            </a:fld>
            <a:endParaRPr lang="en-US" sz="1200" dirty="0">
              <a:solidFill>
                <a:schemeClr val="bg1"/>
              </a:solidFill>
              <a:latin typeface="Arial" charset="0"/>
            </a:endParaRPr>
          </a:p>
        </p:txBody>
      </p:sp>
      <p:sp>
        <p:nvSpPr>
          <p:cNvPr id="8196" name="Rectangle 5"/>
          <p:cNvSpPr>
            <a:spLocks noChangeArrowheads="1"/>
          </p:cNvSpPr>
          <p:nvPr/>
        </p:nvSpPr>
        <p:spPr bwMode="auto">
          <a:xfrm>
            <a:off x="452251" y="6538984"/>
            <a:ext cx="4953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57200" eaLnBrk="1" hangingPunct="1"/>
            <a:r>
              <a:rPr lang="en-US" sz="1000" dirty="0">
                <a:solidFill>
                  <a:schemeClr val="tx1"/>
                </a:solidFill>
                <a:latin typeface="Arial" charset="0"/>
              </a:rPr>
              <a:t>Source: </a:t>
            </a:r>
            <a:r>
              <a:rPr lang="en-US" sz="1000" dirty="0" smtClean="0">
                <a:solidFill>
                  <a:schemeClr val="tx1"/>
                </a:solidFill>
                <a:latin typeface="Arial" charset="0"/>
              </a:rPr>
              <a:t>ND Pipeline Authority</a:t>
            </a:r>
            <a:endParaRPr lang="en-US" sz="1000" dirty="0">
              <a:solidFill>
                <a:schemeClr val="tx1"/>
              </a:solidFill>
              <a:latin typeface="Arial" charset="0"/>
            </a:endParaRPr>
          </a:p>
        </p:txBody>
      </p:sp>
      <p:graphicFrame>
        <p:nvGraphicFramePr>
          <p:cNvPr id="7" name="Table 6"/>
          <p:cNvGraphicFramePr>
            <a:graphicFrameLocks noGrp="1"/>
          </p:cNvGraphicFramePr>
          <p:nvPr>
            <p:extLst>
              <p:ext uri="{D42A27DB-BD31-4B8C-83A1-F6EECF244321}">
                <p14:modId xmlns:p14="http://schemas.microsoft.com/office/powerpoint/2010/main" val="403705961"/>
              </p:ext>
            </p:extLst>
          </p:nvPr>
        </p:nvGraphicFramePr>
        <p:xfrm>
          <a:off x="304801" y="3962403"/>
          <a:ext cx="4648200" cy="2597545"/>
        </p:xfrm>
        <a:graphic>
          <a:graphicData uri="http://schemas.openxmlformats.org/drawingml/2006/table">
            <a:tbl>
              <a:tblPr firstRow="1" bandRow="1">
                <a:tableStyleId>{5C22544A-7EE6-4342-B048-85BDC9FD1C3A}</a:tableStyleId>
              </a:tblPr>
              <a:tblGrid>
                <a:gridCol w="897021"/>
                <a:gridCol w="2038684"/>
                <a:gridCol w="1712495"/>
              </a:tblGrid>
              <a:tr h="569355">
                <a:tc>
                  <a:txBody>
                    <a:bodyPr/>
                    <a:lstStyle/>
                    <a:p>
                      <a:endParaRPr lang="en-US" dirty="0"/>
                    </a:p>
                  </a:txBody>
                  <a:tcPr/>
                </a:tc>
                <a:tc>
                  <a:txBody>
                    <a:bodyPr/>
                    <a:lstStyle/>
                    <a:p>
                      <a:pPr algn="ctr"/>
                      <a:r>
                        <a:rPr lang="en-US" sz="1400" b="1" dirty="0" smtClean="0">
                          <a:latin typeface="Arial" panose="020B0604020202020204" pitchFamily="34" charset="0"/>
                          <a:cs typeface="Arial" panose="020B0604020202020204" pitchFamily="34" charset="0"/>
                        </a:rPr>
                        <a:t>Average</a:t>
                      </a:r>
                      <a:r>
                        <a:rPr lang="en-US" sz="1600" b="1" baseline="0"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Production/BOPD</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smtClean="0">
                          <a:latin typeface="Arial" panose="020B0604020202020204" pitchFamily="34" charset="0"/>
                          <a:cs typeface="Arial" panose="020B0604020202020204" pitchFamily="34" charset="0"/>
                        </a:rPr>
                        <a:t>Rail/BOPD</a:t>
                      </a:r>
                      <a:r>
                        <a:rPr lang="en-US" sz="1600" b="1" dirty="0" smtClean="0">
                          <a:latin typeface="Arial" panose="020B0604020202020204" pitchFamily="34" charset="0"/>
                          <a:cs typeface="Arial" panose="020B0604020202020204" pitchFamily="34" charset="0"/>
                        </a:rPr>
                        <a:t> est.</a:t>
                      </a:r>
                      <a:endParaRPr lang="en-US" sz="1600" b="1" dirty="0">
                        <a:latin typeface="Arial" panose="020B0604020202020204" pitchFamily="34" charset="0"/>
                        <a:cs typeface="Arial" panose="020B0604020202020204" pitchFamily="34" charset="0"/>
                      </a:endParaRPr>
                    </a:p>
                  </a:txBody>
                  <a:tcPr/>
                </a:tc>
              </a:tr>
              <a:tr h="314198">
                <a:tc>
                  <a:txBody>
                    <a:bodyPr/>
                    <a:lstStyle/>
                    <a:p>
                      <a:r>
                        <a:rPr lang="en-US" sz="1200" b="1" dirty="0" smtClean="0">
                          <a:latin typeface="Arial" panose="020B0604020202020204" pitchFamily="34" charset="0"/>
                          <a:cs typeface="Arial" panose="020B0604020202020204" pitchFamily="34" charset="0"/>
                        </a:rPr>
                        <a:t>6/2014</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latin typeface="Arial" panose="020B0604020202020204" pitchFamily="34" charset="0"/>
                          <a:cs typeface="Arial" panose="020B0604020202020204" pitchFamily="34" charset="0"/>
                        </a:rPr>
                        <a:t> 1,092,519</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latin typeface="Arial" panose="020B0604020202020204" pitchFamily="34" charset="0"/>
                          <a:cs typeface="Arial" panose="020B0604020202020204" pitchFamily="34" charset="0"/>
                        </a:rPr>
                        <a:t>644,586</a:t>
                      </a:r>
                      <a:endParaRPr lang="en-US" sz="1200" b="1" dirty="0">
                        <a:latin typeface="Arial" panose="020B0604020202020204" pitchFamily="34" charset="0"/>
                        <a:cs typeface="Arial" panose="020B0604020202020204" pitchFamily="34" charset="0"/>
                      </a:endParaRPr>
                    </a:p>
                  </a:txBody>
                  <a:tcPr/>
                </a:tc>
              </a:tr>
              <a:tr h="314198">
                <a:tc>
                  <a:txBody>
                    <a:bodyPr/>
                    <a:lstStyle/>
                    <a:p>
                      <a:r>
                        <a:rPr lang="en-US" sz="1200" b="1" dirty="0" smtClean="0">
                          <a:latin typeface="Arial" panose="020B0604020202020204" pitchFamily="34" charset="0"/>
                          <a:cs typeface="Arial" panose="020B0604020202020204" pitchFamily="34" charset="0"/>
                        </a:rPr>
                        <a:t>6/2015</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latin typeface="Arial" panose="020B0604020202020204" pitchFamily="34" charset="0"/>
                          <a:cs typeface="Arial" panose="020B0604020202020204" pitchFamily="34" charset="0"/>
                        </a:rPr>
                        <a:t>1,211,328</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latin typeface="Arial" panose="020B0604020202020204" pitchFamily="34" charset="0"/>
                          <a:cs typeface="Arial" panose="020B0604020202020204" pitchFamily="34" charset="0"/>
                        </a:rPr>
                        <a:t>569,324</a:t>
                      </a:r>
                      <a:endParaRPr lang="en-US" sz="1200" b="1" dirty="0">
                        <a:latin typeface="Arial" panose="020B0604020202020204" pitchFamily="34" charset="0"/>
                        <a:cs typeface="Arial" panose="020B0604020202020204" pitchFamily="34" charset="0"/>
                      </a:endParaRPr>
                    </a:p>
                  </a:txBody>
                  <a:tcPr/>
                </a:tc>
              </a:tr>
              <a:tr h="314198">
                <a:tc>
                  <a:txBody>
                    <a:bodyPr/>
                    <a:lstStyle/>
                    <a:p>
                      <a:r>
                        <a:rPr lang="en-US" sz="1200" b="1" dirty="0" smtClean="0">
                          <a:latin typeface="Arial" panose="020B0604020202020204" pitchFamily="34" charset="0"/>
                          <a:cs typeface="Arial" panose="020B0604020202020204" pitchFamily="34" charset="0"/>
                        </a:rPr>
                        <a:t>6/2016</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latin typeface="Arial" panose="020B0604020202020204" pitchFamily="34" charset="0"/>
                          <a:cs typeface="Arial" panose="020B0604020202020204" pitchFamily="34" charset="0"/>
                        </a:rPr>
                        <a:t>1,027,131</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latin typeface="Arial" panose="020B0604020202020204" pitchFamily="34" charset="0"/>
                          <a:cs typeface="Arial" panose="020B0604020202020204" pitchFamily="34" charset="0"/>
                        </a:rPr>
                        <a:t>297,868</a:t>
                      </a:r>
                      <a:endParaRPr lang="en-US" sz="1200" b="1" dirty="0">
                        <a:latin typeface="Arial" panose="020B0604020202020204" pitchFamily="34" charset="0"/>
                        <a:cs typeface="Arial" panose="020B0604020202020204" pitchFamily="34" charset="0"/>
                      </a:endParaRPr>
                    </a:p>
                  </a:txBody>
                  <a:tcPr/>
                </a:tc>
              </a:tr>
              <a:tr h="314198">
                <a:tc>
                  <a:txBody>
                    <a:bodyPr/>
                    <a:lstStyle/>
                    <a:p>
                      <a:r>
                        <a:rPr lang="en-US" sz="1200" b="1" dirty="0" smtClean="0">
                          <a:latin typeface="Arial" panose="020B0604020202020204" pitchFamily="34" charset="0"/>
                          <a:cs typeface="Arial" panose="020B0604020202020204" pitchFamily="34" charset="0"/>
                        </a:rPr>
                        <a:t>6/2017 </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latin typeface="Arial" panose="020B0604020202020204" pitchFamily="34" charset="0"/>
                          <a:cs typeface="Arial" panose="020B0604020202020204" pitchFamily="34" charset="0"/>
                        </a:rPr>
                        <a:t>1,032,873</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latin typeface="Arial" panose="020B0604020202020204" pitchFamily="34" charset="0"/>
                          <a:cs typeface="Arial" panose="020B0604020202020204" pitchFamily="34" charset="0"/>
                        </a:rPr>
                        <a:t>  72,301</a:t>
                      </a:r>
                      <a:endParaRPr lang="en-US" sz="1200" b="1" dirty="0">
                        <a:latin typeface="Arial" panose="020B0604020202020204" pitchFamily="34" charset="0"/>
                        <a:cs typeface="Arial" panose="020B0604020202020204" pitchFamily="34" charset="0"/>
                      </a:endParaRPr>
                    </a:p>
                  </a:txBody>
                  <a:tcPr/>
                </a:tc>
              </a:tr>
              <a:tr h="436234">
                <a:tc>
                  <a:txBody>
                    <a:bodyPr/>
                    <a:lstStyle/>
                    <a:p>
                      <a:r>
                        <a:rPr lang="en-US" sz="1200" b="1" dirty="0" smtClean="0">
                          <a:solidFill>
                            <a:schemeClr val="tx1"/>
                          </a:solidFill>
                          <a:latin typeface="Arial" panose="020B0604020202020204" pitchFamily="34" charset="0"/>
                          <a:cs typeface="Arial" panose="020B0604020202020204" pitchFamily="34" charset="0"/>
                        </a:rPr>
                        <a:t>6</a:t>
                      </a:r>
                      <a:r>
                        <a:rPr lang="en-US" sz="1200" b="1" dirty="0" smtClean="0">
                          <a:latin typeface="Arial" panose="020B0604020202020204" pitchFamily="34" charset="0"/>
                          <a:cs typeface="Arial" panose="020B0604020202020204" pitchFamily="34" charset="0"/>
                        </a:rPr>
                        <a:t>/2018</a:t>
                      </a:r>
                    </a:p>
                    <a:p>
                      <a:r>
                        <a:rPr lang="en-US" sz="1200" b="1" dirty="0" smtClean="0">
                          <a:latin typeface="Arial" panose="020B0604020202020204" pitchFamily="34" charset="0"/>
                          <a:cs typeface="Arial" panose="020B0604020202020204" pitchFamily="34" charset="0"/>
                        </a:rPr>
                        <a:t>2/2019</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solidFill>
                            <a:schemeClr val="tx1"/>
                          </a:solidFill>
                          <a:latin typeface="Arial" panose="020B0604020202020204" pitchFamily="34" charset="0"/>
                          <a:cs typeface="Arial" panose="020B0604020202020204" pitchFamily="34" charset="0"/>
                        </a:rPr>
                        <a:t>1,225,510</a:t>
                      </a:r>
                    </a:p>
                    <a:p>
                      <a:pPr algn="ctr"/>
                      <a:r>
                        <a:rPr lang="en-US" sz="1200" b="1" dirty="0" smtClean="0">
                          <a:solidFill>
                            <a:schemeClr val="tx1"/>
                          </a:solidFill>
                          <a:latin typeface="Arial" panose="020B0604020202020204" pitchFamily="34" charset="0"/>
                          <a:cs typeface="Arial" panose="020B0604020202020204" pitchFamily="34" charset="0"/>
                        </a:rPr>
                        <a:t>1,335,064</a:t>
                      </a:r>
                      <a:endParaRPr 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b="1" baseline="0" dirty="0" smtClean="0">
                          <a:solidFill>
                            <a:schemeClr val="tx1"/>
                          </a:solidFill>
                          <a:latin typeface="Arial" panose="020B0604020202020204" pitchFamily="34" charset="0"/>
                          <a:cs typeface="Arial" panose="020B0604020202020204" pitchFamily="34" charset="0"/>
                        </a:rPr>
                        <a:t>232,847</a:t>
                      </a:r>
                    </a:p>
                    <a:p>
                      <a:pPr algn="ctr"/>
                      <a:r>
                        <a:rPr lang="en-US" sz="1200" b="1" dirty="0" smtClean="0">
                          <a:solidFill>
                            <a:schemeClr val="tx1"/>
                          </a:solidFill>
                          <a:latin typeface="Arial" panose="020B0604020202020204" pitchFamily="34" charset="0"/>
                          <a:cs typeface="Arial" panose="020B0604020202020204" pitchFamily="34" charset="0"/>
                        </a:rPr>
                        <a:t>226,961</a:t>
                      </a:r>
                      <a:endParaRPr lang="en-US" sz="1200" b="1" dirty="0">
                        <a:solidFill>
                          <a:schemeClr val="tx1"/>
                        </a:solidFill>
                        <a:latin typeface="Arial" panose="020B0604020202020204" pitchFamily="34" charset="0"/>
                        <a:cs typeface="Arial" panose="020B0604020202020204" pitchFamily="34" charset="0"/>
                      </a:endParaRPr>
                    </a:p>
                  </a:txBody>
                  <a:tcPr/>
                </a:tc>
              </a:tr>
              <a:tr h="314198">
                <a:tc>
                  <a:txBody>
                    <a:bodyPr/>
                    <a:lstStyle/>
                    <a:p>
                      <a:r>
                        <a:rPr lang="en-US" sz="1200" b="1" dirty="0" smtClean="0">
                          <a:latin typeface="Arial" panose="020B0604020202020204" pitchFamily="34" charset="0"/>
                          <a:cs typeface="Arial" panose="020B0604020202020204" pitchFamily="34" charset="0"/>
                        </a:rPr>
                        <a:t>8/2019</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smtClean="0">
                          <a:solidFill>
                            <a:schemeClr val="tx1"/>
                          </a:solidFill>
                          <a:latin typeface="Arial" panose="020B0604020202020204" pitchFamily="34" charset="0"/>
                          <a:cs typeface="Arial" panose="020B0604020202020204" pitchFamily="34" charset="0"/>
                        </a:rPr>
                        <a:t>1,477,394 </a:t>
                      </a:r>
                      <a:endParaRPr 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b="1" dirty="0" smtClean="0">
                          <a:solidFill>
                            <a:schemeClr val="tx1"/>
                          </a:solidFill>
                          <a:latin typeface="Arial" panose="020B0604020202020204" pitchFamily="34" charset="0"/>
                          <a:cs typeface="Arial" panose="020B0604020202020204" pitchFamily="34" charset="0"/>
                        </a:rPr>
                        <a:t>236,383</a:t>
                      </a:r>
                      <a:endParaRPr lang="en-US" sz="1200" b="1" dirty="0">
                        <a:solidFill>
                          <a:schemeClr val="tx1"/>
                        </a:solidFill>
                        <a:latin typeface="Arial" panose="020B0604020202020204" pitchFamily="34" charset="0"/>
                        <a:cs typeface="Arial" panose="020B0604020202020204" pitchFamily="34" charset="0"/>
                      </a:endParaRPr>
                    </a:p>
                  </a:txBody>
                  <a:tcPr/>
                </a:tc>
              </a:tr>
            </a:tbl>
          </a:graphicData>
        </a:graphic>
      </p:graphicFrame>
      <p:sp>
        <p:nvSpPr>
          <p:cNvPr id="2" name="TextBox 1"/>
          <p:cNvSpPr txBox="1"/>
          <p:nvPr/>
        </p:nvSpPr>
        <p:spPr>
          <a:xfrm>
            <a:off x="5405251" y="609600"/>
            <a:ext cx="3357749" cy="369332"/>
          </a:xfrm>
          <a:prstGeom prst="rect">
            <a:avLst/>
          </a:prstGeom>
          <a:noFill/>
        </p:spPr>
        <p:txBody>
          <a:bodyPr wrap="square" rtlCol="0">
            <a:spAutoFit/>
          </a:bodyPr>
          <a:lstStyle/>
          <a:p>
            <a:pPr algn="ctr"/>
            <a:r>
              <a:rPr lang="en-US" b="1" u="sng" dirty="0" smtClean="0">
                <a:latin typeface="Arial" panose="020B0604020202020204" pitchFamily="34" charset="0"/>
                <a:cs typeface="Arial" panose="020B0604020202020204" pitchFamily="34" charset="0"/>
              </a:rPr>
              <a:t>August, 2019</a:t>
            </a:r>
            <a:endParaRPr lang="en-US" b="1" u="sng" dirty="0">
              <a:latin typeface="Arial" panose="020B0604020202020204" pitchFamily="34" charset="0"/>
              <a:cs typeface="Arial" panose="020B0604020202020204" pitchFamily="34" charset="0"/>
            </a:endParaRPr>
          </a:p>
        </p:txBody>
      </p:sp>
      <p:sp>
        <p:nvSpPr>
          <p:cNvPr id="3" name="TextBox 2"/>
          <p:cNvSpPr txBox="1"/>
          <p:nvPr/>
        </p:nvSpPr>
        <p:spPr>
          <a:xfrm>
            <a:off x="5486400" y="4953000"/>
            <a:ext cx="3429000" cy="1508105"/>
          </a:xfrm>
          <a:prstGeom prst="rect">
            <a:avLst/>
          </a:prstGeom>
          <a:noFill/>
        </p:spPr>
        <p:txBody>
          <a:bodyPr wrap="square" rtlCol="0">
            <a:spAutoFit/>
          </a:bodyPr>
          <a:lstStyle/>
          <a:p>
            <a:pPr algn="ctr"/>
            <a:endParaRPr lang="en-US" sz="1000" u="sng" dirty="0" smtClean="0"/>
          </a:p>
          <a:p>
            <a:pPr algn="ctr"/>
            <a:r>
              <a:rPr lang="en-US" u="sng" dirty="0" smtClean="0"/>
              <a:t>PADD 2 Destinations August, 2019</a:t>
            </a:r>
          </a:p>
          <a:p>
            <a:r>
              <a:rPr lang="en-US" dirty="0" smtClean="0"/>
              <a:t>     West Coast 	     67.0%</a:t>
            </a:r>
          </a:p>
          <a:p>
            <a:r>
              <a:rPr lang="en-US" dirty="0" smtClean="0"/>
              <a:t>     East Coast	     28.3%</a:t>
            </a:r>
          </a:p>
          <a:p>
            <a:r>
              <a:rPr lang="en-US" dirty="0" smtClean="0"/>
              <a:t>     Gulf Coast	       4.6%</a:t>
            </a:r>
          </a:p>
          <a:p>
            <a:pPr algn="r"/>
            <a:r>
              <a:rPr lang="en-US" sz="1000" dirty="0"/>
              <a:t>[</a:t>
            </a:r>
            <a:r>
              <a:rPr lang="en-US" sz="1000" dirty="0" smtClean="0"/>
              <a:t>Source: EIA]</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219200"/>
            <a:ext cx="36576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1" name="Chart 10"/>
          <p:cNvGraphicFramePr/>
          <p:nvPr>
            <p:extLst>
              <p:ext uri="{D42A27DB-BD31-4B8C-83A1-F6EECF244321}">
                <p14:modId xmlns:p14="http://schemas.microsoft.com/office/powerpoint/2010/main" val="286477130"/>
              </p:ext>
            </p:extLst>
          </p:nvPr>
        </p:nvGraphicFramePr>
        <p:xfrm>
          <a:off x="366343" y="511287"/>
          <a:ext cx="4850882" cy="34791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6639993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dirty="0" smtClean="0">
                <a:latin typeface="Arial" panose="020B0604020202020204" pitchFamily="34" charset="0"/>
                <a:cs typeface="Arial" panose="020B0604020202020204" pitchFamily="34" charset="0"/>
              </a:rPr>
              <a:t>Permian Oil Production</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14400"/>
            <a:ext cx="8229600" cy="5562600"/>
          </a:xfrm>
        </p:spPr>
        <p:txBody>
          <a:bodyPr>
            <a:normAutofit fontScale="92500" lnSpcReduction="10000"/>
          </a:bodyPr>
          <a:lstStyle/>
          <a:p>
            <a:pPr>
              <a:lnSpc>
                <a:spcPct val="110000"/>
              </a:lnSpc>
              <a:spcBef>
                <a:spcPts val="600"/>
              </a:spcBef>
              <a:spcAft>
                <a:spcPts val="600"/>
              </a:spcAft>
            </a:pPr>
            <a:r>
              <a:rPr lang="en-US" sz="2000" dirty="0" smtClean="0">
                <a:latin typeface="Arial" panose="020B0604020202020204" pitchFamily="34" charset="0"/>
                <a:cs typeface="Arial" panose="020B0604020202020204" pitchFamily="34" charset="0"/>
              </a:rPr>
              <a:t>Frac sand remains in surplus </a:t>
            </a:r>
            <a:r>
              <a:rPr lang="en-US" sz="1000" dirty="0" smtClean="0">
                <a:latin typeface="Arial" panose="020B0604020202020204" pitchFamily="34" charset="0"/>
                <a:cs typeface="Arial" panose="020B0604020202020204" pitchFamily="34" charset="0"/>
              </a:rPr>
              <a:t>[Source: WSJ]</a:t>
            </a:r>
            <a:endParaRPr lang="en-US" sz="2000" dirty="0" smtClean="0">
              <a:latin typeface="Arial" panose="020B0604020202020204" pitchFamily="34" charset="0"/>
              <a:cs typeface="Arial" panose="020B0604020202020204" pitchFamily="34" charset="0"/>
            </a:endParaRPr>
          </a:p>
          <a:p>
            <a:pPr>
              <a:lnSpc>
                <a:spcPct val="110000"/>
              </a:lnSpc>
              <a:spcBef>
                <a:spcPts val="600"/>
              </a:spcBef>
              <a:spcAft>
                <a:spcPts val="600"/>
              </a:spcAft>
            </a:pPr>
            <a:r>
              <a:rPr lang="en-US" sz="2000" dirty="0" smtClean="0">
                <a:latin typeface="Arial" panose="020B0604020202020204" pitchFamily="34" charset="0"/>
                <a:cs typeface="Arial" panose="020B0604020202020204" pitchFamily="34" charset="0"/>
              </a:rPr>
              <a:t>Crude oil production volumes continue to grow </a:t>
            </a:r>
            <a:r>
              <a:rPr lang="en-US" sz="1000" dirty="0" smtClean="0">
                <a:latin typeface="Arial" panose="020B0604020202020204" pitchFamily="34" charset="0"/>
                <a:cs typeface="Arial" panose="020B0604020202020204" pitchFamily="34" charset="0"/>
              </a:rPr>
              <a:t>[Source: EIA]</a:t>
            </a:r>
            <a:endParaRPr lang="en-US" sz="2000" dirty="0" smtClean="0">
              <a:latin typeface="Arial" panose="020B0604020202020204" pitchFamily="34" charset="0"/>
              <a:cs typeface="Arial" panose="020B0604020202020204" pitchFamily="34" charset="0"/>
            </a:endParaRPr>
          </a:p>
          <a:p>
            <a:pPr>
              <a:lnSpc>
                <a:spcPct val="110000"/>
              </a:lnSpc>
              <a:spcBef>
                <a:spcPts val="600"/>
              </a:spcBef>
              <a:spcAft>
                <a:spcPts val="600"/>
              </a:spcAft>
            </a:pPr>
            <a:r>
              <a:rPr lang="en-US" sz="2000" dirty="0" smtClean="0">
                <a:latin typeface="Arial" panose="020B0604020202020204" pitchFamily="34" charset="0"/>
                <a:cs typeface="Arial" panose="020B0604020202020204" pitchFamily="34" charset="0"/>
              </a:rPr>
              <a:t>August production 4.4 </a:t>
            </a:r>
            <a:r>
              <a:rPr lang="en-US" sz="2000" dirty="0">
                <a:latin typeface="Arial" panose="020B0604020202020204" pitchFamily="34" charset="0"/>
                <a:cs typeface="Arial" panose="020B0604020202020204" pitchFamily="34" charset="0"/>
              </a:rPr>
              <a:t>MBPD </a:t>
            </a:r>
            <a:r>
              <a:rPr lang="en-US" sz="1100" dirty="0">
                <a:latin typeface="Arial" panose="020B0604020202020204" pitchFamily="34" charset="0"/>
                <a:cs typeface="Arial" panose="020B0604020202020204" pitchFamily="34" charset="0"/>
              </a:rPr>
              <a:t>[Source: EIA</a:t>
            </a:r>
            <a:r>
              <a:rPr lang="en-US" sz="1100" dirty="0" smtClean="0">
                <a:latin typeface="Arial" panose="020B0604020202020204" pitchFamily="34" charset="0"/>
                <a:cs typeface="Arial" panose="020B0604020202020204" pitchFamily="34" charset="0"/>
              </a:rPr>
              <a:t>]</a:t>
            </a:r>
          </a:p>
          <a:p>
            <a:pPr>
              <a:lnSpc>
                <a:spcPct val="110000"/>
              </a:lnSpc>
              <a:spcBef>
                <a:spcPts val="600"/>
              </a:spcBef>
              <a:spcAft>
                <a:spcPts val="600"/>
              </a:spcAft>
            </a:pPr>
            <a:r>
              <a:rPr lang="en-US" sz="2000" dirty="0" smtClean="0">
                <a:latin typeface="Arial" panose="020B0604020202020204" pitchFamily="34" charset="0"/>
                <a:cs typeface="Arial" panose="020B0604020202020204" pitchFamily="34" charset="0"/>
              </a:rPr>
              <a:t>Estimated pipeline  capacity 3.9 </a:t>
            </a:r>
            <a:r>
              <a:rPr lang="en-US" sz="2000" dirty="0">
                <a:latin typeface="Arial" panose="020B0604020202020204" pitchFamily="34" charset="0"/>
                <a:cs typeface="Arial" panose="020B0604020202020204" pitchFamily="34" charset="0"/>
              </a:rPr>
              <a:t>MBPD </a:t>
            </a:r>
            <a:r>
              <a:rPr lang="en-US" sz="1100" dirty="0">
                <a:latin typeface="Arial" panose="020B0604020202020204" pitchFamily="34" charset="0"/>
                <a:cs typeface="Arial" panose="020B0604020202020204" pitchFamily="34" charset="0"/>
              </a:rPr>
              <a:t>[Source: </a:t>
            </a:r>
            <a:r>
              <a:rPr lang="en-US" sz="1100" dirty="0"/>
              <a:t>Tudor, Pickering, Holt &amp; Co</a:t>
            </a:r>
            <a:r>
              <a:rPr lang="en-US" sz="1100" dirty="0" smtClean="0"/>
              <a:t>.</a:t>
            </a:r>
            <a:r>
              <a:rPr lang="en-US" sz="1100" dirty="0" smtClean="0">
                <a:latin typeface="Arial" panose="020B0604020202020204" pitchFamily="34" charset="0"/>
                <a:cs typeface="Arial" panose="020B0604020202020204" pitchFamily="34" charset="0"/>
              </a:rPr>
              <a:t>]</a:t>
            </a:r>
          </a:p>
          <a:p>
            <a:pPr>
              <a:lnSpc>
                <a:spcPct val="110000"/>
              </a:lnSpc>
              <a:spcBef>
                <a:spcPts val="600"/>
              </a:spcBef>
              <a:spcAft>
                <a:spcPts val="600"/>
              </a:spcAft>
            </a:pPr>
            <a:r>
              <a:rPr lang="en-US" sz="2000" dirty="0" smtClean="0">
                <a:latin typeface="Arial" panose="020B0604020202020204" pitchFamily="34" charset="0"/>
                <a:cs typeface="Arial" panose="020B0604020202020204" pitchFamily="34" charset="0"/>
              </a:rPr>
              <a:t>Pipeline capacity being increased to meet demand </a:t>
            </a:r>
            <a:r>
              <a:rPr lang="en-US" sz="1100" dirty="0" smtClean="0">
                <a:latin typeface="Arial" panose="020B0604020202020204" pitchFamily="34" charset="0"/>
                <a:cs typeface="Arial" panose="020B0604020202020204" pitchFamily="34" charset="0"/>
              </a:rPr>
              <a:t>[Source: EnSys]</a:t>
            </a:r>
          </a:p>
          <a:p>
            <a:pPr>
              <a:lnSpc>
                <a:spcPct val="110000"/>
              </a:lnSpc>
              <a:spcBef>
                <a:spcPts val="600"/>
              </a:spcBef>
              <a:spcAft>
                <a:spcPts val="600"/>
              </a:spcAft>
            </a:pPr>
            <a:r>
              <a:rPr lang="en-US" sz="2000" dirty="0" smtClean="0">
                <a:latin typeface="Arial" panose="020B0604020202020204" pitchFamily="34" charset="0"/>
                <a:cs typeface="Arial" panose="020B0604020202020204" pitchFamily="34" charset="0"/>
              </a:rPr>
              <a:t>CBR volume within and from PADD 3 declined 18.6% since February</a:t>
            </a:r>
          </a:p>
          <a:p>
            <a:pPr lvl="1">
              <a:lnSpc>
                <a:spcPct val="110000"/>
              </a:lnSpc>
              <a:spcBef>
                <a:spcPts val="600"/>
              </a:spcBef>
              <a:spcAft>
                <a:spcPts val="600"/>
              </a:spcAft>
            </a:pPr>
            <a:r>
              <a:rPr lang="en-US" sz="1600" dirty="0" smtClean="0">
                <a:latin typeface="Arial" panose="020B0604020202020204" pitchFamily="34" charset="0"/>
                <a:cs typeface="Arial" panose="020B0604020202020204" pitchFamily="34" charset="0"/>
              </a:rPr>
              <a:t>July, 2019 1.4 MB moved within </a:t>
            </a:r>
            <a:r>
              <a:rPr lang="en-US" sz="1600" dirty="0">
                <a:latin typeface="Arial" panose="020B0604020202020204" pitchFamily="34" charset="0"/>
                <a:cs typeface="Arial" panose="020B0604020202020204" pitchFamily="34" charset="0"/>
              </a:rPr>
              <a:t>PADD 3 </a:t>
            </a:r>
            <a:r>
              <a:rPr lang="en-US" sz="1400" dirty="0" smtClean="0">
                <a:latin typeface="Arial" panose="020B0604020202020204" pitchFamily="34" charset="0"/>
                <a:cs typeface="Arial" panose="020B0604020202020204" pitchFamily="34" charset="0"/>
              </a:rPr>
              <a:t>(approximately 2.1K </a:t>
            </a:r>
            <a:r>
              <a:rPr lang="en-US" sz="1400" dirty="0">
                <a:latin typeface="Arial" panose="020B0604020202020204" pitchFamily="34" charset="0"/>
                <a:cs typeface="Arial" panose="020B0604020202020204" pitchFamily="34" charset="0"/>
              </a:rPr>
              <a:t>C/L’s) </a:t>
            </a:r>
            <a:r>
              <a:rPr lang="en-US" sz="1100" dirty="0">
                <a:latin typeface="Arial" panose="020B0604020202020204" pitchFamily="34" charset="0"/>
                <a:cs typeface="Arial" panose="020B0604020202020204" pitchFamily="34" charset="0"/>
              </a:rPr>
              <a:t>[Source: EIA</a:t>
            </a:r>
            <a:r>
              <a:rPr lang="en-US" sz="1100" dirty="0" smtClean="0">
                <a:latin typeface="Arial" panose="020B0604020202020204" pitchFamily="34" charset="0"/>
                <a:cs typeface="Arial" panose="020B0604020202020204" pitchFamily="34" charset="0"/>
              </a:rPr>
              <a:t>]</a:t>
            </a:r>
            <a:endParaRPr lang="en-US" sz="1100" dirty="0">
              <a:latin typeface="Arial" panose="020B0604020202020204" pitchFamily="34" charset="0"/>
              <a:cs typeface="Arial" panose="020B0604020202020204" pitchFamily="34" charset="0"/>
            </a:endParaRPr>
          </a:p>
          <a:p>
            <a:pPr lvl="1">
              <a:lnSpc>
                <a:spcPct val="110000"/>
              </a:lnSpc>
              <a:spcBef>
                <a:spcPts val="600"/>
              </a:spcBef>
              <a:spcAft>
                <a:spcPts val="600"/>
              </a:spcAft>
            </a:pPr>
            <a:r>
              <a:rPr lang="en-US" sz="1600" dirty="0" smtClean="0">
                <a:latin typeface="Arial" panose="020B0604020202020204" pitchFamily="34" charset="0"/>
                <a:cs typeface="Arial" panose="020B0604020202020204" pitchFamily="34" charset="0"/>
              </a:rPr>
              <a:t>July, 2019 0.39 MB </a:t>
            </a:r>
            <a:r>
              <a:rPr lang="en-US" sz="1600" dirty="0">
                <a:latin typeface="Arial" panose="020B0604020202020204" pitchFamily="34" charset="0"/>
                <a:cs typeface="Arial" panose="020B0604020202020204" pitchFamily="34" charset="0"/>
              </a:rPr>
              <a:t>moved PADD 3 to 5 </a:t>
            </a:r>
            <a:r>
              <a:rPr lang="en-US" sz="1400" dirty="0" smtClean="0">
                <a:latin typeface="Arial" panose="020B0604020202020204" pitchFamily="34" charset="0"/>
                <a:cs typeface="Arial" panose="020B0604020202020204" pitchFamily="34" charset="0"/>
              </a:rPr>
              <a:t>(approximately 565 C/L’s</a:t>
            </a:r>
            <a:r>
              <a:rPr lang="en-US" sz="140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[Source: EIA</a:t>
            </a:r>
            <a:r>
              <a:rPr lang="en-US" sz="11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p>
            <a:pPr>
              <a:lnSpc>
                <a:spcPct val="110000"/>
              </a:lnSpc>
              <a:spcBef>
                <a:spcPts val="600"/>
              </a:spcBef>
              <a:spcAft>
                <a:spcPts val="600"/>
              </a:spcAft>
            </a:pPr>
            <a:r>
              <a:rPr lang="en-US" sz="2000" dirty="0" smtClean="0">
                <a:latin typeface="Arial" panose="020B0604020202020204" pitchFamily="34" charset="0"/>
                <a:cs typeface="Arial" panose="020B0604020202020204" pitchFamily="34" charset="0"/>
              </a:rPr>
              <a:t>Potential barriers to long term CBR</a:t>
            </a:r>
          </a:p>
          <a:p>
            <a:pPr lvl="1">
              <a:lnSpc>
                <a:spcPct val="110000"/>
              </a:lnSpc>
              <a:spcBef>
                <a:spcPts val="600"/>
              </a:spcBef>
              <a:spcAft>
                <a:spcPts val="600"/>
              </a:spcAft>
            </a:pPr>
            <a:r>
              <a:rPr lang="en-US" sz="1600" dirty="0" smtClean="0">
                <a:latin typeface="Arial" panose="020B0604020202020204" pitchFamily="34" charset="0"/>
                <a:cs typeface="Arial" panose="020B0604020202020204" pitchFamily="34" charset="0"/>
              </a:rPr>
              <a:t>Cost differential</a:t>
            </a:r>
          </a:p>
          <a:p>
            <a:pPr lvl="1">
              <a:lnSpc>
                <a:spcPct val="110000"/>
              </a:lnSpc>
              <a:spcBef>
                <a:spcPts val="600"/>
              </a:spcBef>
              <a:spcAft>
                <a:spcPts val="600"/>
              </a:spcAft>
            </a:pPr>
            <a:r>
              <a:rPr lang="en-US" sz="1600" dirty="0" smtClean="0">
                <a:latin typeface="Arial" panose="020B0604020202020204" pitchFamily="34" charset="0"/>
                <a:cs typeface="Arial" panose="020B0604020202020204" pitchFamily="34" charset="0"/>
              </a:rPr>
              <a:t>Increasing pipeline capacity </a:t>
            </a:r>
          </a:p>
          <a:p>
            <a:pPr lvl="1">
              <a:lnSpc>
                <a:spcPct val="110000"/>
              </a:lnSpc>
              <a:spcBef>
                <a:spcPts val="600"/>
              </a:spcBef>
              <a:spcAft>
                <a:spcPts val="600"/>
              </a:spcAft>
            </a:pPr>
            <a:r>
              <a:rPr lang="en-US" sz="1600" dirty="0" smtClean="0">
                <a:latin typeface="Arial" panose="020B0604020202020204" pitchFamily="34" charset="0"/>
                <a:cs typeface="Arial" panose="020B0604020202020204" pitchFamily="34" charset="0"/>
              </a:rPr>
              <a:t>Limited rail loading terminal capacity </a:t>
            </a:r>
          </a:p>
          <a:p>
            <a:pPr lvl="1">
              <a:lnSpc>
                <a:spcPct val="110000"/>
              </a:lnSpc>
              <a:spcBef>
                <a:spcPts val="600"/>
              </a:spcBef>
              <a:spcAft>
                <a:spcPts val="600"/>
              </a:spcAft>
            </a:pPr>
            <a:r>
              <a:rPr lang="en-US" sz="1600" dirty="0" smtClean="0">
                <a:latin typeface="Arial" panose="020B0604020202020204" pitchFamily="34" charset="0"/>
                <a:cs typeface="Arial" panose="020B0604020202020204" pitchFamily="34" charset="0"/>
              </a:rPr>
              <a:t>Availability of rail unloading capacity depends on market</a:t>
            </a:r>
          </a:p>
        </p:txBody>
      </p:sp>
      <p:sp>
        <p:nvSpPr>
          <p:cNvPr id="4" name="Slide Number Placeholder 3"/>
          <p:cNvSpPr>
            <a:spLocks noGrp="1"/>
          </p:cNvSpPr>
          <p:nvPr>
            <p:ph type="sldNum" sz="quarter" idx="12"/>
          </p:nvPr>
        </p:nvSpPr>
        <p:spPr/>
        <p:txBody>
          <a:bodyPr/>
          <a:lstStyle/>
          <a:p>
            <a:pPr>
              <a:defRPr/>
            </a:pPr>
            <a:fld id="{CB69BAC9-5C6F-4CF2-AD09-D5CB210BA28D}" type="slidenum">
              <a:rPr lang="en-US" smtClean="0"/>
              <a:pPr>
                <a:defRPr/>
              </a:pPr>
              <a:t>4</a:t>
            </a:fld>
            <a:endParaRPr lang="en-US" dirty="0"/>
          </a:p>
        </p:txBody>
      </p:sp>
    </p:spTree>
    <p:extLst>
      <p:ext uri="{BB962C8B-B14F-4D97-AF65-F5344CB8AC3E}">
        <p14:creationId xmlns:p14="http://schemas.microsoft.com/office/powerpoint/2010/main" val="655847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dirty="0" smtClean="0">
                <a:latin typeface="Arial" panose="020B0604020202020204" pitchFamily="34" charset="0"/>
                <a:cs typeface="Arial" panose="020B0604020202020204" pitchFamily="34" charset="0"/>
              </a:rPr>
              <a:t>Changing CBR Patterns – July, 2019 Snapshot</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305800" cy="4983163"/>
          </a:xfrm>
        </p:spPr>
        <p:txBody>
          <a:bodyPr>
            <a:normAutofit lnSpcReduction="10000"/>
          </a:bodyPr>
          <a:lstStyle/>
          <a:p>
            <a:r>
              <a:rPr lang="en-US" sz="2000" dirty="0" smtClean="0">
                <a:latin typeface="Arial" panose="020B0604020202020204" pitchFamily="34" charset="0"/>
                <a:cs typeface="Arial" panose="020B0604020202020204" pitchFamily="34" charset="0"/>
              </a:rPr>
              <a:t>CBR shipments from Canada to the US have doubled since January</a:t>
            </a:r>
          </a:p>
          <a:p>
            <a:endParaRPr lang="en-US" sz="2000" dirty="0">
              <a:latin typeface="Arial" panose="020B0604020202020204" pitchFamily="34" charset="0"/>
              <a:cs typeface="Arial" panose="020B0604020202020204" pitchFamily="34" charset="0"/>
            </a:endParaRPr>
          </a:p>
          <a:p>
            <a:pPr>
              <a:lnSpc>
                <a:spcPct val="150000"/>
              </a:lnSpc>
            </a:pPr>
            <a:r>
              <a:rPr lang="en-US" sz="2000" dirty="0" smtClean="0">
                <a:latin typeface="Arial" panose="020B0604020202020204" pitchFamily="34" charset="0"/>
                <a:cs typeface="Arial" panose="020B0604020202020204" pitchFamily="34" charset="0"/>
              </a:rPr>
              <a:t>EIA reports 24.31 MB moved by rail within US and from Canada </a:t>
            </a:r>
          </a:p>
          <a:p>
            <a:pPr lvl="1">
              <a:lnSpc>
                <a:spcPct val="150000"/>
              </a:lnSpc>
            </a:pPr>
            <a:r>
              <a:rPr lang="en-US" sz="1600" dirty="0" smtClean="0">
                <a:latin typeface="Arial" panose="020B0604020202020204" pitchFamily="34" charset="0"/>
                <a:cs typeface="Arial" panose="020B0604020202020204" pitchFamily="34" charset="0"/>
              </a:rPr>
              <a:t>12.95 MB were Intra - U.S. movements (53.3%) approximately 18,500 carloads</a:t>
            </a:r>
          </a:p>
          <a:p>
            <a:pPr lvl="1">
              <a:lnSpc>
                <a:spcPct val="150000"/>
              </a:lnSpc>
            </a:pPr>
            <a:r>
              <a:rPr lang="en-US" sz="1600" dirty="0" smtClean="0">
                <a:latin typeface="Arial" panose="020B0604020202020204" pitchFamily="34" charset="0"/>
                <a:cs typeface="Arial" panose="020B0604020202020204" pitchFamily="34" charset="0"/>
              </a:rPr>
              <a:t>11.36 MB were U.S. Imports from Canada (46.7%) approximately 17,500 carloads</a:t>
            </a:r>
          </a:p>
          <a:p>
            <a:pPr lvl="1">
              <a:lnSpc>
                <a:spcPct val="150000"/>
              </a:lnSpc>
            </a:pPr>
            <a:endParaRPr lang="en-US" sz="1600" dirty="0">
              <a:latin typeface="Arial" panose="020B0604020202020204" pitchFamily="34" charset="0"/>
              <a:cs typeface="Arial" panose="020B0604020202020204" pitchFamily="34" charset="0"/>
            </a:endParaRPr>
          </a:p>
          <a:p>
            <a:pPr marL="400050">
              <a:lnSpc>
                <a:spcPct val="150000"/>
              </a:lnSpc>
            </a:pPr>
            <a:r>
              <a:rPr lang="en-US" sz="2000" dirty="0" smtClean="0">
                <a:latin typeface="Arial" panose="020B0604020202020204" pitchFamily="34" charset="0"/>
                <a:cs typeface="Arial" panose="020B0604020202020204" pitchFamily="34" charset="0"/>
              </a:rPr>
              <a:t>The 11.36 MB imported from Canada were shipped to:</a:t>
            </a:r>
          </a:p>
          <a:p>
            <a:pPr marL="800100" lvl="1">
              <a:lnSpc>
                <a:spcPct val="150000"/>
              </a:lnSpc>
            </a:pPr>
            <a:r>
              <a:rPr lang="en-US" sz="1600" dirty="0" smtClean="0">
                <a:latin typeface="Arial" panose="020B0604020202020204" pitchFamily="34" charset="0"/>
                <a:cs typeface="Arial" panose="020B0604020202020204" pitchFamily="34" charset="0"/>
              </a:rPr>
              <a:t>1.10 MB to PADD 1 – East Coast (9.7%)</a:t>
            </a:r>
          </a:p>
          <a:p>
            <a:pPr marL="800100" lvl="1">
              <a:lnSpc>
                <a:spcPct val="150000"/>
              </a:lnSpc>
            </a:pPr>
            <a:r>
              <a:rPr lang="en-US" sz="1600" dirty="0" smtClean="0">
                <a:latin typeface="Arial" panose="020B0604020202020204" pitchFamily="34" charset="0"/>
                <a:cs typeface="Arial" panose="020B0604020202020204" pitchFamily="34" charset="0"/>
              </a:rPr>
              <a:t>2.43 MB to PADD 2 – Midwest (21.4%)</a:t>
            </a:r>
          </a:p>
          <a:p>
            <a:pPr marL="800100" lvl="1">
              <a:lnSpc>
                <a:spcPct val="150000"/>
              </a:lnSpc>
            </a:pPr>
            <a:r>
              <a:rPr lang="en-US" sz="1600" dirty="0" smtClean="0">
                <a:latin typeface="Arial" panose="020B0604020202020204" pitchFamily="34" charset="0"/>
                <a:cs typeface="Arial" panose="020B0604020202020204" pitchFamily="34" charset="0"/>
              </a:rPr>
              <a:t>6.26 MB to PADD 3 – Gulf Coast (55.1%)</a:t>
            </a:r>
          </a:p>
          <a:p>
            <a:pPr marL="800100" lvl="1">
              <a:lnSpc>
                <a:spcPct val="150000"/>
              </a:lnSpc>
            </a:pPr>
            <a:r>
              <a:rPr lang="en-US" sz="1600" dirty="0" smtClean="0">
                <a:latin typeface="Arial" panose="020B0604020202020204" pitchFamily="34" charset="0"/>
                <a:cs typeface="Arial" panose="020B0604020202020204" pitchFamily="34" charset="0"/>
              </a:rPr>
              <a:t>0.00 MB to PADD 4 – Rocky Mountain (0.00%)</a:t>
            </a:r>
          </a:p>
          <a:p>
            <a:pPr marL="800100" lvl="1">
              <a:lnSpc>
                <a:spcPct val="150000"/>
              </a:lnSpc>
            </a:pPr>
            <a:r>
              <a:rPr lang="en-US" sz="1600" dirty="0" smtClean="0">
                <a:latin typeface="Arial" panose="020B0604020202020204" pitchFamily="34" charset="0"/>
                <a:cs typeface="Arial" panose="020B0604020202020204" pitchFamily="34" charset="0"/>
              </a:rPr>
              <a:t>1.57 MB to PADD 5 – West Coast (13.8%)</a:t>
            </a:r>
            <a:endParaRPr lang="en-US"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CB69BAC9-5C6F-4CF2-AD09-D5CB210BA28D}" type="slidenum">
              <a:rPr lang="en-US" smtClean="0"/>
              <a:pPr>
                <a:defRPr/>
              </a:pPr>
              <a:t>5</a:t>
            </a:fld>
            <a:endParaRPr lang="en-US" dirty="0"/>
          </a:p>
        </p:txBody>
      </p:sp>
    </p:spTree>
    <p:extLst>
      <p:ext uri="{BB962C8B-B14F-4D97-AF65-F5344CB8AC3E}">
        <p14:creationId xmlns:p14="http://schemas.microsoft.com/office/powerpoint/2010/main" val="3084039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a:bodyPr>
          <a:lstStyle/>
          <a:p>
            <a:r>
              <a:rPr lang="en-US" sz="2400" dirty="0" smtClean="0">
                <a:latin typeface="Arial" panose="020B0604020202020204" pitchFamily="34" charset="0"/>
                <a:cs typeface="Arial" panose="020B0604020202020204" pitchFamily="34" charset="0"/>
              </a:rPr>
              <a:t>Washington </a:t>
            </a:r>
            <a:r>
              <a:rPr lang="en-US" sz="2400" dirty="0" smtClean="0">
                <a:latin typeface="Arial" panose="020B0604020202020204" pitchFamily="34" charset="0"/>
                <a:cs typeface="Arial" panose="020B0604020202020204" pitchFamily="34" charset="0"/>
              </a:rPr>
              <a:t>State </a:t>
            </a:r>
            <a:r>
              <a:rPr lang="en-US" sz="2400" dirty="0" smtClean="0">
                <a:latin typeface="Arial" panose="020B0604020202020204" pitchFamily="34" charset="0"/>
                <a:cs typeface="Arial" panose="020B0604020202020204" pitchFamily="34" charset="0"/>
              </a:rPr>
              <a:t>SB 5579</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105400"/>
          </a:xfrm>
        </p:spPr>
        <p:txBody>
          <a:bodyPr>
            <a:normAutofit fontScale="92500" lnSpcReduction="10000"/>
          </a:bodyPr>
          <a:lstStyle/>
          <a:p>
            <a:pPr>
              <a:lnSpc>
                <a:spcPct val="150000"/>
              </a:lnSpc>
            </a:pPr>
            <a:r>
              <a:rPr lang="en-US" sz="1800" u="sng" dirty="0" smtClean="0">
                <a:latin typeface="Arial" panose="020B0604020202020204" pitchFamily="34" charset="0"/>
                <a:cs typeface="Arial" panose="020B0604020202020204" pitchFamily="34" charset="0"/>
              </a:rPr>
              <a:t>May 9, 2019</a:t>
            </a:r>
            <a:r>
              <a:rPr lang="en-US" sz="1800" dirty="0" smtClean="0">
                <a:latin typeface="Arial" panose="020B0604020202020204" pitchFamily="34" charset="0"/>
                <a:cs typeface="Arial" panose="020B0604020202020204" pitchFamily="34" charset="0"/>
              </a:rPr>
              <a:t> the governor of the State of Washington signed into law the Engrossed Substitute Senate Bill 5579, Crude Oil by Rail, Vapor Pressure effective July 28, 2019.</a:t>
            </a:r>
          </a:p>
          <a:p>
            <a:pPr>
              <a:lnSpc>
                <a:spcPct val="150000"/>
              </a:lnSpc>
            </a:pPr>
            <a:r>
              <a:rPr lang="en-US" sz="1800" u="sng" dirty="0" smtClean="0">
                <a:latin typeface="Arial" panose="020B0604020202020204" pitchFamily="34" charset="0"/>
                <a:cs typeface="Arial" panose="020B0604020202020204" pitchFamily="34" charset="0"/>
              </a:rPr>
              <a:t>July 17, 2019</a:t>
            </a:r>
            <a:r>
              <a:rPr lang="en-US" sz="1800" dirty="0" smtClean="0">
                <a:latin typeface="Arial" panose="020B0604020202020204" pitchFamily="34" charset="0"/>
                <a:cs typeface="Arial" panose="020B0604020202020204" pitchFamily="34" charset="0"/>
              </a:rPr>
              <a:t> the Attorneys General of the states of North Dakota and Montana filed an Application for Preemption of the Washington law with PHMSA</a:t>
            </a:r>
          </a:p>
          <a:p>
            <a:pPr>
              <a:lnSpc>
                <a:spcPct val="150000"/>
              </a:lnSpc>
            </a:pPr>
            <a:r>
              <a:rPr lang="en-US" sz="1800" u="sng" dirty="0" smtClean="0">
                <a:latin typeface="Arial" panose="020B0604020202020204" pitchFamily="34" charset="0"/>
                <a:cs typeface="Arial" panose="020B0604020202020204" pitchFamily="34" charset="0"/>
              </a:rPr>
              <a:t>July 24, 2019</a:t>
            </a:r>
            <a:r>
              <a:rPr lang="en-US" sz="1800" dirty="0" smtClean="0">
                <a:latin typeface="Arial" panose="020B0604020202020204" pitchFamily="34" charset="0"/>
                <a:cs typeface="Arial" panose="020B0604020202020204" pitchFamily="34" charset="0"/>
              </a:rPr>
              <a:t> a Public Notice and Invitation to Comment was published in the Federal Register</a:t>
            </a:r>
          </a:p>
          <a:p>
            <a:pPr>
              <a:lnSpc>
                <a:spcPct val="150000"/>
              </a:lnSpc>
            </a:pPr>
            <a:r>
              <a:rPr lang="en-US" sz="1800" u="sng" dirty="0" smtClean="0">
                <a:latin typeface="Arial" panose="020B0604020202020204" pitchFamily="34" charset="0"/>
                <a:cs typeface="Arial" panose="020B0604020202020204" pitchFamily="34" charset="0"/>
              </a:rPr>
              <a:t>August 23, 2019</a:t>
            </a:r>
            <a:r>
              <a:rPr lang="en-US" sz="1800" dirty="0" smtClean="0">
                <a:latin typeface="Arial" panose="020B0604020202020204" pitchFamily="34" charset="0"/>
                <a:cs typeface="Arial" panose="020B0604020202020204" pitchFamily="34" charset="0"/>
              </a:rPr>
              <a:t> Sandia National Laboratory reported on an study funded by DOT, DOE and Transport Canada concluding that there was “insufficient evidence to show that light sweet crude oil from the Bakken region significantly increased the probability of fire and explosion in case of release.”</a:t>
            </a:r>
          </a:p>
          <a:p>
            <a:pPr>
              <a:lnSpc>
                <a:spcPct val="150000"/>
              </a:lnSpc>
            </a:pPr>
            <a:r>
              <a:rPr lang="en-US" sz="1800" u="sng" dirty="0" smtClean="0">
                <a:latin typeface="Arial" panose="020B0604020202020204" pitchFamily="34" charset="0"/>
                <a:cs typeface="Arial" panose="020B0604020202020204" pitchFamily="34" charset="0"/>
              </a:rPr>
              <a:t>September 23, 2019</a:t>
            </a:r>
            <a:r>
              <a:rPr lang="en-US" sz="1800" dirty="0" smtClean="0">
                <a:latin typeface="Arial" panose="020B0604020202020204" pitchFamily="34" charset="0"/>
                <a:cs typeface="Arial" panose="020B0604020202020204" pitchFamily="34" charset="0"/>
              </a:rPr>
              <a:t> comments were received by PHMSA</a:t>
            </a:r>
          </a:p>
          <a:p>
            <a:pPr>
              <a:lnSpc>
                <a:spcPct val="150000"/>
              </a:lnSpc>
            </a:pPr>
            <a:r>
              <a:rPr lang="en-US" sz="1800" u="sng" dirty="0" smtClean="0">
                <a:latin typeface="Arial" panose="020B0604020202020204" pitchFamily="34" charset="0"/>
                <a:cs typeface="Arial" panose="020B0604020202020204" pitchFamily="34" charset="0"/>
              </a:rPr>
              <a:t>October 23, 2019</a:t>
            </a:r>
            <a:r>
              <a:rPr lang="en-US" sz="1800" dirty="0" smtClean="0">
                <a:latin typeface="Arial" panose="020B0604020202020204" pitchFamily="34" charset="0"/>
                <a:cs typeface="Arial" panose="020B0604020202020204" pitchFamily="34" charset="0"/>
              </a:rPr>
              <a:t> rebuttal comments were received by PHMSA</a:t>
            </a:r>
            <a:endParaRPr lang="en-US"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CB69BAC9-5C6F-4CF2-AD09-D5CB210BA28D}" type="slidenum">
              <a:rPr lang="en-US" smtClean="0"/>
              <a:pPr>
                <a:defRPr/>
              </a:pPr>
              <a:t>6</a:t>
            </a:fld>
            <a:endParaRPr lang="en-US" dirty="0"/>
          </a:p>
        </p:txBody>
      </p:sp>
    </p:spTree>
    <p:extLst>
      <p:ext uri="{BB962C8B-B14F-4D97-AF65-F5344CB8AC3E}">
        <p14:creationId xmlns:p14="http://schemas.microsoft.com/office/powerpoint/2010/main" val="1531306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a:xfrm>
            <a:off x="457200" y="274638"/>
            <a:ext cx="8229600" cy="334962"/>
          </a:xfrm>
        </p:spPr>
        <p:txBody>
          <a:bodyPr>
            <a:noAutofit/>
          </a:bodyPr>
          <a:lstStyle/>
          <a:p>
            <a:r>
              <a:rPr lang="en-US" sz="2400" dirty="0" smtClean="0">
                <a:latin typeface="Arial" panose="020B0604020202020204" pitchFamily="34" charset="0"/>
                <a:cs typeface="Arial" panose="020B0604020202020204" pitchFamily="34" charset="0"/>
              </a:rPr>
              <a:t>Summary</a:t>
            </a:r>
          </a:p>
        </p:txBody>
      </p:sp>
      <p:sp>
        <p:nvSpPr>
          <p:cNvPr id="8" name="Content Placeholder 7"/>
          <p:cNvSpPr>
            <a:spLocks noGrp="1"/>
          </p:cNvSpPr>
          <p:nvPr>
            <p:ph idx="1"/>
          </p:nvPr>
        </p:nvSpPr>
        <p:spPr>
          <a:xfrm>
            <a:off x="457200" y="838200"/>
            <a:ext cx="8534400" cy="5791200"/>
          </a:xfrm>
        </p:spPr>
        <p:txBody>
          <a:bodyPr rtlCol="0">
            <a:noAutofit/>
          </a:bodyPr>
          <a:lstStyle/>
          <a:p>
            <a:pPr>
              <a:spcBef>
                <a:spcPts val="0"/>
              </a:spcBef>
              <a:spcAft>
                <a:spcPts val="1800"/>
              </a:spcAft>
              <a:defRPr/>
            </a:pPr>
            <a:r>
              <a:rPr lang="en-US" sz="1800" dirty="0" smtClean="0">
                <a:latin typeface="Arial" panose="020B0604020202020204" pitchFamily="34" charset="0"/>
                <a:cs typeface="Arial" panose="020B0604020202020204" pitchFamily="34" charset="0"/>
              </a:rPr>
              <a:t>Global crude oil production continues to meet slowly growing global demand</a:t>
            </a:r>
          </a:p>
          <a:p>
            <a:pPr>
              <a:spcBef>
                <a:spcPts val="0"/>
              </a:spcBef>
              <a:spcAft>
                <a:spcPts val="1800"/>
              </a:spcAft>
              <a:defRPr/>
            </a:pPr>
            <a:r>
              <a:rPr lang="en-US" sz="1800" dirty="0" smtClean="0">
                <a:latin typeface="Arial" panose="020B0604020202020204" pitchFamily="34" charset="0"/>
                <a:cs typeface="Arial" panose="020B0604020202020204" pitchFamily="34" charset="0"/>
              </a:rPr>
              <a:t>US crude oil production growth continues to surpass growth in exports; Canadian imports remain dominant </a:t>
            </a:r>
          </a:p>
          <a:p>
            <a:pPr>
              <a:spcBef>
                <a:spcPts val="0"/>
              </a:spcBef>
              <a:spcAft>
                <a:spcPts val="1800"/>
              </a:spcAft>
              <a:defRPr/>
            </a:pPr>
            <a:r>
              <a:rPr lang="en-US" sz="1800" dirty="0" smtClean="0">
                <a:latin typeface="Arial" panose="020B0604020202020204" pitchFamily="34" charset="0"/>
                <a:cs typeface="Arial" panose="020B0604020202020204" pitchFamily="34" charset="0"/>
              </a:rPr>
              <a:t>Market share for domestic crude oil has increased dramatically</a:t>
            </a:r>
          </a:p>
          <a:p>
            <a:pPr>
              <a:spcBef>
                <a:spcPts val="0"/>
              </a:spcBef>
              <a:spcAft>
                <a:spcPts val="1800"/>
              </a:spcAft>
              <a:defRPr/>
            </a:pPr>
            <a:r>
              <a:rPr lang="en-US" sz="1800" dirty="0" smtClean="0">
                <a:latin typeface="Arial" panose="020B0604020202020204" pitchFamily="34" charset="0"/>
                <a:cs typeface="Arial" panose="020B0604020202020204" pitchFamily="34" charset="0"/>
              </a:rPr>
              <a:t>Crude oil prices remain volatile but within a fairly narrow range</a:t>
            </a:r>
          </a:p>
          <a:p>
            <a:pPr>
              <a:spcBef>
                <a:spcPts val="0"/>
              </a:spcBef>
              <a:spcAft>
                <a:spcPts val="1800"/>
              </a:spcAft>
              <a:defRPr/>
            </a:pPr>
            <a:r>
              <a:rPr lang="en-US" sz="1800" dirty="0" smtClean="0">
                <a:latin typeface="Arial" panose="020B0604020202020204" pitchFamily="34" charset="0"/>
                <a:cs typeface="Arial" panose="020B0604020202020204" pitchFamily="34" charset="0"/>
              </a:rPr>
              <a:t>US land based rig count down 22.8% year-over-year; production up 8.8%</a:t>
            </a:r>
          </a:p>
          <a:p>
            <a:pPr>
              <a:spcBef>
                <a:spcPts val="0"/>
              </a:spcBef>
              <a:spcAft>
                <a:spcPts val="1800"/>
              </a:spcAft>
              <a:defRPr/>
            </a:pPr>
            <a:r>
              <a:rPr lang="en-US" sz="1800" dirty="0" smtClean="0">
                <a:latin typeface="Arial" panose="020B0604020202020204" pitchFamily="34" charset="0"/>
                <a:cs typeface="Arial" panose="020B0604020202020204" pitchFamily="34" charset="0"/>
              </a:rPr>
              <a:t>US onshore E&amp;P growth remains in pipe centric production regions</a:t>
            </a:r>
          </a:p>
          <a:p>
            <a:pPr>
              <a:spcBef>
                <a:spcPts val="0"/>
              </a:spcBef>
              <a:spcAft>
                <a:spcPts val="1800"/>
              </a:spcAft>
              <a:defRPr/>
            </a:pPr>
            <a:r>
              <a:rPr lang="en-US" sz="1800" dirty="0" smtClean="0">
                <a:latin typeface="Arial" panose="020B0604020202020204" pitchFamily="34" charset="0"/>
                <a:cs typeface="Arial" panose="020B0604020202020204" pitchFamily="34" charset="0"/>
              </a:rPr>
              <a:t>Bakken production increased 20.6% year-over-year; CBR volume flat</a:t>
            </a:r>
          </a:p>
          <a:p>
            <a:pPr>
              <a:spcBef>
                <a:spcPts val="0"/>
              </a:spcBef>
              <a:spcAft>
                <a:spcPts val="1800"/>
              </a:spcAft>
              <a:defRPr/>
            </a:pPr>
            <a:r>
              <a:rPr lang="en-US" sz="1800" dirty="0" smtClean="0">
                <a:latin typeface="Arial" panose="020B0604020202020204" pitchFamily="34" charset="0"/>
                <a:cs typeface="Arial" panose="020B0604020202020204" pitchFamily="34" charset="0"/>
              </a:rPr>
              <a:t>Permian production now exceeding 4.4 MBPD; CBR volume declining</a:t>
            </a:r>
          </a:p>
          <a:p>
            <a:pPr>
              <a:spcBef>
                <a:spcPts val="0"/>
              </a:spcBef>
              <a:spcAft>
                <a:spcPts val="1800"/>
              </a:spcAft>
              <a:defRPr/>
            </a:pPr>
            <a:r>
              <a:rPr lang="en-US" sz="1800" dirty="0" smtClean="0">
                <a:latin typeface="Arial" panose="020B0604020202020204" pitchFamily="34" charset="0"/>
                <a:cs typeface="Arial" panose="020B0604020202020204" pitchFamily="34" charset="0"/>
              </a:rPr>
              <a:t>CBR volumes from Canada have doubled since January</a:t>
            </a:r>
          </a:p>
          <a:p>
            <a:pPr fontAlgn="auto">
              <a:spcBef>
                <a:spcPts val="0"/>
              </a:spcBef>
              <a:spcAft>
                <a:spcPts val="1800"/>
              </a:spcAft>
              <a:buFont typeface="Arial" pitchFamily="34" charset="0"/>
              <a:buChar char="•"/>
              <a:defRPr/>
            </a:pPr>
            <a:r>
              <a:rPr lang="en-US" sz="1800" dirty="0" smtClean="0">
                <a:latin typeface="Arial" panose="020B0604020202020204" pitchFamily="34" charset="0"/>
                <a:cs typeface="Arial" panose="020B0604020202020204" pitchFamily="34" charset="0"/>
              </a:rPr>
              <a:t>Washington State’s SB 5579 “Crude Oil by Rail – Vapor Pressure” presents a threat to the uniform application of federal hazmat regulations</a:t>
            </a:r>
          </a:p>
          <a:p>
            <a:pPr marL="0" indent="0" fontAlgn="auto">
              <a:spcBef>
                <a:spcPts val="0"/>
              </a:spcBef>
              <a:spcAft>
                <a:spcPts val="1800"/>
              </a:spcAft>
              <a:buNone/>
              <a:defRPr/>
            </a:pPr>
            <a:endParaRPr lang="en-US" sz="2200" dirty="0" smtClean="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a:xfrm>
            <a:off x="6705600" y="6324600"/>
            <a:ext cx="2133600" cy="357188"/>
          </a:xfrm>
        </p:spPr>
        <p:txBody>
          <a:bodyPr/>
          <a:lstStyle/>
          <a:p>
            <a:pPr>
              <a:defRPr/>
            </a:pPr>
            <a:fld id="{CB69BAC9-5C6F-4CF2-AD09-D5CB210BA28D}" type="slidenum">
              <a:rPr lang="en-US" smtClean="0"/>
              <a:pPr>
                <a:defRPr/>
              </a:pPr>
              <a:t>7</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56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alpha val="40000"/>
          </a:schemeClr>
        </a:solidFill>
        <a:ln w="9525" algn="ctr">
          <a:solidFill>
            <a:schemeClr val="tx1"/>
          </a:solidFill>
          <a:round/>
          <a:headEnd/>
          <a:tailEnd/>
        </a:ln>
      </a:spPr>
      <a:bodyPr anchor="ctr"/>
      <a:lstStyle>
        <a:defPPr algn="ctr">
          <a:defRPr sz="1200" b="0" dirty="0" err="1" smtClean="0"/>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9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5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48DD69A1B085B45B3DD74A6EC38685F" ma:contentTypeVersion="1" ma:contentTypeDescription="Create a new document." ma:contentTypeScope="" ma:versionID="2f1644168827dda242f7eb77aca1a41b">
  <xsd:schema xmlns:xsd="http://www.w3.org/2001/XMLSchema" xmlns:xs="http://www.w3.org/2001/XMLSchema" xmlns:p="http://schemas.microsoft.com/office/2006/metadata/properties" targetNamespace="http://schemas.microsoft.com/office/2006/metadata/properties" ma:root="true" ma:fieldsID="6e96cd673890ad8defac2addd4e3fc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
    <Type>10001</Type>
    <SequenceNumber>10000</SequenceNumber>
    <Assembly>Hess.SharePoint.HessConnect.Groups.Provisioning, Version=1.0.0.0, Culture=neutral, PublicKeyToken=3bbf667502b72835</Assembly>
    <Class>Hess.SharePoint.EventReceivers.GroupUpdatesEventReceiver</Class>
    <Data/>
    <Filter/>
  </Receiver>
  <Receiver>
    <Name/>
    <Type>10002</Type>
    <SequenceNumber>10001</SequenceNumber>
    <Assembly>Hess.SharePoint.HessConnect.Groups.Provisioning, Version=1.0.0.0, Culture=neutral, PublicKeyToken=3bbf667502b72835</Assembly>
    <Class>Hess.SharePoint.EventReceivers.GroupUpdatesEventReceiver</Class>
    <Data/>
    <Filter/>
  </Receiver>
  <Receiver>
    <Name/>
    <Type>3</Type>
    <SequenceNumber>10002</SequenceNumber>
    <Assembly>Hess.SharePoint.HessConnect.Groups.Provisioning, Version=1.0.0.0, Culture=neutral, PublicKeyToken=3bbf667502b72835</Assembly>
    <Class>Hess.SharePoint.EventReceivers.GroupUpdatesEventReceiver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616662-F53B-4643-9581-F0F2EA105B32}">
  <ds:schemaRefs>
    <ds:schemaRef ds:uri="http://schemas.microsoft.com/sharepoint/v3/contenttype/forms"/>
  </ds:schemaRefs>
</ds:datastoreItem>
</file>

<file path=customXml/itemProps2.xml><?xml version="1.0" encoding="utf-8"?>
<ds:datastoreItem xmlns:ds="http://schemas.openxmlformats.org/officeDocument/2006/customXml" ds:itemID="{2ECC2A31-2263-42FB-881C-42BAA21CBA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78588C4-97B9-40FD-B13F-EF431D71E97D}">
  <ds:schemaRefs>
    <ds:schemaRef ds:uri="http://schemas.microsoft.com/sharepoint/events"/>
  </ds:schemaRefs>
</ds:datastoreItem>
</file>

<file path=customXml/itemProps4.xml><?xml version="1.0" encoding="utf-8"?>
<ds:datastoreItem xmlns:ds="http://schemas.openxmlformats.org/officeDocument/2006/customXml" ds:itemID="{68DE8173-46A2-4833-BD07-445A27C66DCB}">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55813</TotalTime>
  <Words>629</Words>
  <Application>Microsoft Office PowerPoint</Application>
  <PresentationFormat>On-screen Show (4:3)</PresentationFormat>
  <Paragraphs>114</Paragraphs>
  <Slides>7</Slides>
  <Notes>7</Notes>
  <HiddenSlides>0</HiddenSlides>
  <MMClips>0</MMClips>
  <ScaleCrop>false</ScaleCrop>
  <HeadingPairs>
    <vt:vector size="4" baseType="variant">
      <vt:variant>
        <vt:lpstr>Theme</vt:lpstr>
      </vt:variant>
      <vt:variant>
        <vt:i4>10</vt:i4>
      </vt:variant>
      <vt:variant>
        <vt:lpstr>Slide Titles</vt:lpstr>
      </vt:variant>
      <vt:variant>
        <vt:i4>7</vt:i4>
      </vt:variant>
    </vt:vector>
  </HeadingPairs>
  <TitlesOfParts>
    <vt:vector size="17" baseType="lpstr">
      <vt:lpstr>56_master template</vt:lpstr>
      <vt:lpstr>79_master template</vt:lpstr>
      <vt:lpstr>95_master template</vt:lpstr>
      <vt:lpstr>1_Default Design</vt:lpstr>
      <vt:lpstr>2_Default Design</vt:lpstr>
      <vt:lpstr>master template</vt:lpstr>
      <vt:lpstr>1_master template</vt:lpstr>
      <vt:lpstr>2_master template</vt:lpstr>
      <vt:lpstr>3_master template</vt:lpstr>
      <vt:lpstr>Office Theme</vt:lpstr>
      <vt:lpstr>Oil Industry Segment Update  Kent Avery PBF Energy  </vt:lpstr>
      <vt:lpstr>Oil Industry Segment Market Environment</vt:lpstr>
      <vt:lpstr>Williston Basin Crude Oil Modal Share</vt:lpstr>
      <vt:lpstr>Permian Oil Production</vt:lpstr>
      <vt:lpstr>Changing CBR Patterns – July, 2019 Snapshot</vt:lpstr>
      <vt:lpstr>Washington State SB 5579</vt:lpstr>
      <vt:lpstr>Summary</vt:lpstr>
    </vt:vector>
  </TitlesOfParts>
  <Company>Hess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thomas.dransfield@hess.com</dc:creator>
  <cp:lastModifiedBy>Lee</cp:lastModifiedBy>
  <cp:revision>1840</cp:revision>
  <cp:lastPrinted>2019-10-30T00:35:26Z</cp:lastPrinted>
  <dcterms:created xsi:type="dcterms:W3CDTF">2012-11-07T18:31:18Z</dcterms:created>
  <dcterms:modified xsi:type="dcterms:W3CDTF">2019-10-31T13:52:20Z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0x010100E48DD69A1B085B45B3DD74A6EC38685F</vt:lpwstr>
  </property>
</Properties>
</file>