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7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8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9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5"/>
    <p:sldMasterId id="2147483675" r:id="rId6"/>
    <p:sldMasterId id="2147483690" r:id="rId7"/>
    <p:sldMasterId id="2147483705" r:id="rId8"/>
    <p:sldMasterId id="2147483725" r:id="rId9"/>
    <p:sldMasterId id="2147483741" r:id="rId10"/>
    <p:sldMasterId id="2147483757" r:id="rId11"/>
    <p:sldMasterId id="2147483773" r:id="rId12"/>
    <p:sldMasterId id="2147483789" r:id="rId13"/>
    <p:sldMasterId id="2147483805" r:id="rId14"/>
  </p:sldMasterIdLst>
  <p:notesMasterIdLst>
    <p:notesMasterId r:id="rId26"/>
  </p:notesMasterIdLst>
  <p:handoutMasterIdLst>
    <p:handoutMasterId r:id="rId27"/>
  </p:handoutMasterIdLst>
  <p:sldIdLst>
    <p:sldId id="299" r:id="rId15"/>
    <p:sldId id="367" r:id="rId16"/>
    <p:sldId id="366" r:id="rId17"/>
    <p:sldId id="369" r:id="rId18"/>
    <p:sldId id="368" r:id="rId19"/>
    <p:sldId id="372" r:id="rId20"/>
    <p:sldId id="362" r:id="rId21"/>
    <p:sldId id="373" r:id="rId22"/>
    <p:sldId id="370" r:id="rId23"/>
    <p:sldId id="371" r:id="rId24"/>
    <p:sldId id="312" r:id="rId25"/>
  </p:sldIdLst>
  <p:sldSz cx="9144000" cy="6858000" type="screen4x3"/>
  <p:notesSz cx="9313863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150B06F-A291-4D79-B8CD-920F0AF206A9}">
          <p14:sldIdLst>
            <p14:sldId id="299"/>
          </p14:sldIdLst>
        </p14:section>
        <p14:section name="Untitled Section" id="{72D2DA2B-1542-4935-828E-54A07C456FDB}">
          <p14:sldIdLst>
            <p14:sldId id="367"/>
            <p14:sldId id="366"/>
            <p14:sldId id="369"/>
            <p14:sldId id="368"/>
            <p14:sldId id="372"/>
            <p14:sldId id="362"/>
            <p14:sldId id="373"/>
            <p14:sldId id="370"/>
            <p14:sldId id="371"/>
            <p14:sldId id="31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C0504D"/>
    <a:srgbClr val="8064A2"/>
    <a:srgbClr val="008246"/>
    <a:srgbClr val="006E46"/>
    <a:srgbClr val="007846"/>
    <a:srgbClr val="0066CC"/>
    <a:srgbClr val="006646"/>
    <a:srgbClr val="75C95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88688" autoAdjust="0"/>
  </p:normalViewPr>
  <p:slideViewPr>
    <p:cSldViewPr>
      <p:cViewPr>
        <p:scale>
          <a:sx n="111" d="100"/>
          <a:sy n="111" d="100"/>
        </p:scale>
        <p:origin x="-1590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Master" Target="slideMasters/slideMaster9.xml"/><Relationship Id="rId18" Type="http://schemas.openxmlformats.org/officeDocument/2006/relationships/slide" Target="slides/slide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3.xml"/><Relationship Id="rId12" Type="http://schemas.openxmlformats.org/officeDocument/2006/relationships/slideMaster" Target="slideMasters/slideMaster8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5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6675658598230774E-2"/>
          <c:y val="1.7123869549972016E-2"/>
          <c:w val="0.80589348206474187"/>
          <c:h val="0.8985502090936227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2.9320987654320986E-2"/>
                  <c:y val="-3.0866359269839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3950617283950615E-2"/>
                  <c:y val="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Sheet1!$A$2:$A$13</c:f>
              <c:numCache>
                <c:formatCode>mmm\-yy</c:formatCode>
                <c:ptCount val="12"/>
                <c:pt idx="0">
                  <c:v>43709</c:v>
                </c:pt>
                <c:pt idx="1">
                  <c:v>43739</c:v>
                </c:pt>
                <c:pt idx="2">
                  <c:v>43770</c:v>
                </c:pt>
                <c:pt idx="3">
                  <c:v>43800</c:v>
                </c:pt>
                <c:pt idx="4">
                  <c:v>43831</c:v>
                </c:pt>
                <c:pt idx="5">
                  <c:v>43862</c:v>
                </c:pt>
                <c:pt idx="6">
                  <c:v>43891</c:v>
                </c:pt>
                <c:pt idx="7">
                  <c:v>43922</c:v>
                </c:pt>
                <c:pt idx="8">
                  <c:v>43952</c:v>
                </c:pt>
                <c:pt idx="9">
                  <c:v>43983</c:v>
                </c:pt>
                <c:pt idx="10">
                  <c:v>44013</c:v>
                </c:pt>
                <c:pt idx="11">
                  <c:v>44063</c:v>
                </c:pt>
              </c:numCache>
            </c:numRef>
          </c:cat>
          <c:val>
            <c:numRef>
              <c:f>Sheet1!$B$2:$B$13</c:f>
              <c:numCache>
                <c:formatCode>0.00</c:formatCode>
                <c:ptCount val="12"/>
                <c:pt idx="0">
                  <c:v>12.5</c:v>
                </c:pt>
                <c:pt idx="1">
                  <c:v>12.67</c:v>
                </c:pt>
                <c:pt idx="2">
                  <c:v>12.86</c:v>
                </c:pt>
                <c:pt idx="3">
                  <c:v>12.8</c:v>
                </c:pt>
                <c:pt idx="4">
                  <c:v>12.75</c:v>
                </c:pt>
                <c:pt idx="5">
                  <c:v>12.75</c:v>
                </c:pt>
                <c:pt idx="6">
                  <c:v>12.74</c:v>
                </c:pt>
                <c:pt idx="7">
                  <c:v>12.1</c:v>
                </c:pt>
                <c:pt idx="8">
                  <c:v>10.199999999999999</c:v>
                </c:pt>
                <c:pt idx="9">
                  <c:v>10.44</c:v>
                </c:pt>
                <c:pt idx="10">
                  <c:v>10.74</c:v>
                </c:pt>
                <c:pt idx="11">
                  <c:v>10.8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Lower 48</c:v>
                </c:pt>
              </c:strCache>
            </c:strRef>
          </c:tx>
          <c:marker>
            <c:symbol val="none"/>
          </c:marker>
          <c:dLbls>
            <c:dLbl>
              <c:idx val="2"/>
              <c:layout>
                <c:manualLayout>
                  <c:x val="-2.9320987654320986E-2"/>
                  <c:y val="-2.8060326608944881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sz="1200" b="1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rPr>
                      <a:t>10.83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4691358024691357E-2"/>
                  <c:y val="2.806032660894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Sheet1!$A$2:$A$13</c:f>
              <c:numCache>
                <c:formatCode>mmm\-yy</c:formatCode>
                <c:ptCount val="12"/>
                <c:pt idx="0">
                  <c:v>43709</c:v>
                </c:pt>
                <c:pt idx="1">
                  <c:v>43739</c:v>
                </c:pt>
                <c:pt idx="2">
                  <c:v>43770</c:v>
                </c:pt>
                <c:pt idx="3">
                  <c:v>43800</c:v>
                </c:pt>
                <c:pt idx="4">
                  <c:v>43831</c:v>
                </c:pt>
                <c:pt idx="5">
                  <c:v>43862</c:v>
                </c:pt>
                <c:pt idx="6">
                  <c:v>43891</c:v>
                </c:pt>
                <c:pt idx="7">
                  <c:v>43922</c:v>
                </c:pt>
                <c:pt idx="8">
                  <c:v>43952</c:v>
                </c:pt>
                <c:pt idx="9">
                  <c:v>43983</c:v>
                </c:pt>
                <c:pt idx="10">
                  <c:v>44013</c:v>
                </c:pt>
                <c:pt idx="11">
                  <c:v>44063</c:v>
                </c:pt>
              </c:numCache>
            </c:numRef>
          </c:cat>
          <c:val>
            <c:numRef>
              <c:f>Sheet1!$C$2:$C$13</c:f>
              <c:numCache>
                <c:formatCode>0.00</c:formatCode>
                <c:ptCount val="12"/>
                <c:pt idx="0">
                  <c:v>10.130000000000001</c:v>
                </c:pt>
                <c:pt idx="1">
                  <c:v>10.28</c:v>
                </c:pt>
                <c:pt idx="2">
                  <c:v>10.83</c:v>
                </c:pt>
                <c:pt idx="3">
                  <c:v>10.35</c:v>
                </c:pt>
                <c:pt idx="4">
                  <c:v>10.29</c:v>
                </c:pt>
                <c:pt idx="5">
                  <c:v>10.3</c:v>
                </c:pt>
                <c:pt idx="6">
                  <c:v>10.34</c:v>
                </c:pt>
                <c:pt idx="7">
                  <c:v>9.64</c:v>
                </c:pt>
                <c:pt idx="8">
                  <c:v>8</c:v>
                </c:pt>
                <c:pt idx="9">
                  <c:v>8.51</c:v>
                </c:pt>
                <c:pt idx="10">
                  <c:v>8.7799999999999994</c:v>
                </c:pt>
                <c:pt idx="11">
                  <c:v>8.9700000000000006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Gulf (Fed)</c:v>
                </c:pt>
              </c:strCache>
            </c:strRef>
          </c:tx>
          <c:marker>
            <c:symbol val="none"/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43709</c:v>
                </c:pt>
                <c:pt idx="1">
                  <c:v>43739</c:v>
                </c:pt>
                <c:pt idx="2">
                  <c:v>43770</c:v>
                </c:pt>
                <c:pt idx="3">
                  <c:v>43800</c:v>
                </c:pt>
                <c:pt idx="4">
                  <c:v>43831</c:v>
                </c:pt>
                <c:pt idx="5">
                  <c:v>43862</c:v>
                </c:pt>
                <c:pt idx="6">
                  <c:v>43891</c:v>
                </c:pt>
                <c:pt idx="7">
                  <c:v>43922</c:v>
                </c:pt>
                <c:pt idx="8">
                  <c:v>43952</c:v>
                </c:pt>
                <c:pt idx="9">
                  <c:v>43983</c:v>
                </c:pt>
                <c:pt idx="10">
                  <c:v>44013</c:v>
                </c:pt>
                <c:pt idx="11">
                  <c:v>44063</c:v>
                </c:pt>
              </c:numCache>
            </c:numRef>
          </c:cat>
          <c:val>
            <c:numRef>
              <c:f>Sheet1!$D$2:$D$13</c:f>
              <c:numCache>
                <c:formatCode>0.00</c:formatCode>
                <c:ptCount val="12"/>
                <c:pt idx="0">
                  <c:v>1.92</c:v>
                </c:pt>
                <c:pt idx="1">
                  <c:v>1.91</c:v>
                </c:pt>
                <c:pt idx="2">
                  <c:v>2</c:v>
                </c:pt>
                <c:pt idx="3">
                  <c:v>1.97</c:v>
                </c:pt>
                <c:pt idx="4">
                  <c:v>1.98</c:v>
                </c:pt>
                <c:pt idx="5">
                  <c:v>1.97</c:v>
                </c:pt>
                <c:pt idx="6">
                  <c:v>1.93</c:v>
                </c:pt>
                <c:pt idx="7">
                  <c:v>1.91</c:v>
                </c:pt>
                <c:pt idx="8">
                  <c:v>1.61</c:v>
                </c:pt>
                <c:pt idx="9">
                  <c:v>1.56</c:v>
                </c:pt>
                <c:pt idx="10">
                  <c:v>1.56</c:v>
                </c:pt>
                <c:pt idx="11">
                  <c:v>1.4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Alaska</c:v>
                </c:pt>
              </c:strCache>
            </c:strRef>
          </c:tx>
          <c:marker>
            <c:symbol val="none"/>
          </c:marker>
          <c:cat>
            <c:numRef>
              <c:f>Sheet1!$A$2:$A$13</c:f>
              <c:numCache>
                <c:formatCode>mmm\-yy</c:formatCode>
                <c:ptCount val="12"/>
                <c:pt idx="0">
                  <c:v>43709</c:v>
                </c:pt>
                <c:pt idx="1">
                  <c:v>43739</c:v>
                </c:pt>
                <c:pt idx="2">
                  <c:v>43770</c:v>
                </c:pt>
                <c:pt idx="3">
                  <c:v>43800</c:v>
                </c:pt>
                <c:pt idx="4">
                  <c:v>43831</c:v>
                </c:pt>
                <c:pt idx="5">
                  <c:v>43862</c:v>
                </c:pt>
                <c:pt idx="6">
                  <c:v>43891</c:v>
                </c:pt>
                <c:pt idx="7">
                  <c:v>43922</c:v>
                </c:pt>
                <c:pt idx="8">
                  <c:v>43952</c:v>
                </c:pt>
                <c:pt idx="9">
                  <c:v>43983</c:v>
                </c:pt>
                <c:pt idx="10">
                  <c:v>44013</c:v>
                </c:pt>
                <c:pt idx="11">
                  <c:v>44063</c:v>
                </c:pt>
              </c:numCache>
            </c:numRef>
          </c:cat>
          <c:val>
            <c:numRef>
              <c:f>Sheet1!$E$2:$E$13</c:f>
              <c:numCache>
                <c:formatCode>0.00</c:formatCode>
                <c:ptCount val="12"/>
                <c:pt idx="0">
                  <c:v>0.45</c:v>
                </c:pt>
                <c:pt idx="1">
                  <c:v>0.47</c:v>
                </c:pt>
                <c:pt idx="2">
                  <c:v>0.48</c:v>
                </c:pt>
                <c:pt idx="3">
                  <c:v>0.48</c:v>
                </c:pt>
                <c:pt idx="4">
                  <c:v>0.48</c:v>
                </c:pt>
                <c:pt idx="5">
                  <c:v>0.48</c:v>
                </c:pt>
                <c:pt idx="6">
                  <c:v>0.46</c:v>
                </c:pt>
                <c:pt idx="7">
                  <c:v>0.46</c:v>
                </c:pt>
                <c:pt idx="8">
                  <c:v>0.4</c:v>
                </c:pt>
                <c:pt idx="9">
                  <c:v>0.36</c:v>
                </c:pt>
                <c:pt idx="10">
                  <c:v>0.41</c:v>
                </c:pt>
                <c:pt idx="11">
                  <c:v>0.44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2034176"/>
        <c:axId val="161625216"/>
      </c:lineChart>
      <c:dateAx>
        <c:axId val="2020341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1625216"/>
        <c:crosses val="autoZero"/>
        <c:auto val="1"/>
        <c:lblOffset val="100"/>
        <c:baseTimeUnit val="months"/>
      </c:dateAx>
      <c:valAx>
        <c:axId val="16162521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2020341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Rig Count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6234567901234566E-2"/>
                  <c:y val="-2.8060326608944881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3148148148148147E-2"/>
                  <c:y val="3.9284457252522831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Sheet1!$A$2:$A$12</c:f>
              <c:numCache>
                <c:formatCode>[$-409]mmmm\-yy;@</c:formatCode>
                <c:ptCount val="11"/>
                <c:pt idx="0">
                  <c:v>43696</c:v>
                </c:pt>
                <c:pt idx="1">
                  <c:v>43727</c:v>
                </c:pt>
                <c:pt idx="2">
                  <c:v>43757</c:v>
                </c:pt>
                <c:pt idx="3">
                  <c:v>43788</c:v>
                </c:pt>
                <c:pt idx="4">
                  <c:v>43818</c:v>
                </c:pt>
                <c:pt idx="5">
                  <c:v>43850</c:v>
                </c:pt>
                <c:pt idx="6">
                  <c:v>43881</c:v>
                </c:pt>
                <c:pt idx="7">
                  <c:v>43910</c:v>
                </c:pt>
                <c:pt idx="8">
                  <c:v>43941</c:v>
                </c:pt>
                <c:pt idx="9">
                  <c:v>43971</c:v>
                </c:pt>
                <c:pt idx="10">
                  <c:v>44002</c:v>
                </c:pt>
              </c:numCache>
            </c:numRef>
          </c:cat>
          <c:val>
            <c:numRef>
              <c:f>Sheet1!$B$2:$B$12</c:f>
              <c:numCache>
                <c:formatCode>0</c:formatCode>
                <c:ptCount val="11"/>
                <c:pt idx="0">
                  <c:v>904</c:v>
                </c:pt>
                <c:pt idx="1">
                  <c:v>860</c:v>
                </c:pt>
                <c:pt idx="2">
                  <c:v>830</c:v>
                </c:pt>
                <c:pt idx="3">
                  <c:v>802</c:v>
                </c:pt>
                <c:pt idx="4">
                  <c:v>805</c:v>
                </c:pt>
                <c:pt idx="5">
                  <c:v>790</c:v>
                </c:pt>
                <c:pt idx="6">
                  <c:v>790</c:v>
                </c:pt>
                <c:pt idx="7">
                  <c:v>728</c:v>
                </c:pt>
                <c:pt idx="8">
                  <c:v>465</c:v>
                </c:pt>
                <c:pt idx="9">
                  <c:v>301</c:v>
                </c:pt>
                <c:pt idx="10">
                  <c:v>265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657600"/>
        <c:axId val="161659136"/>
      </c:lineChart>
      <c:dateAx>
        <c:axId val="161657600"/>
        <c:scaling>
          <c:orientation val="minMax"/>
        </c:scaling>
        <c:delete val="0"/>
        <c:axPos val="b"/>
        <c:numFmt formatCode="[$-409]mmmm\-yy;@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1659136"/>
        <c:crosses val="autoZero"/>
        <c:auto val="1"/>
        <c:lblOffset val="100"/>
        <c:baseTimeUnit val="months"/>
      </c:dateAx>
      <c:valAx>
        <c:axId val="161659136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1657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dLbls>
            <c:dLbl>
              <c:idx val="3"/>
              <c:layout>
                <c:manualLayout>
                  <c:x val="-2.0173577246004472E-2"/>
                  <c:y val="-4.2372881355932202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48428046747675E-2"/>
                  <c:y val="3.3898305084745763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Sheet1!$A$2:$A$12</c:f>
              <c:numCache>
                <c:formatCode>mmm\-yy</c:formatCode>
                <c:ptCount val="11"/>
                <c:pt idx="0">
                  <c:v>43696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</c:numCache>
            </c:numRef>
          </c:cat>
          <c:val>
            <c:numRef>
              <c:f>Sheet1!$B$2:$B$12</c:f>
              <c:numCache>
                <c:formatCode>0.00</c:formatCode>
                <c:ptCount val="11"/>
                <c:pt idx="0">
                  <c:v>5.83</c:v>
                </c:pt>
                <c:pt idx="1">
                  <c:v>5.9599999999999991</c:v>
                </c:pt>
                <c:pt idx="2">
                  <c:v>6.02</c:v>
                </c:pt>
                <c:pt idx="3">
                  <c:v>6.0600000000000005</c:v>
                </c:pt>
                <c:pt idx="4">
                  <c:v>6</c:v>
                </c:pt>
                <c:pt idx="5">
                  <c:v>5.9900000000000011</c:v>
                </c:pt>
                <c:pt idx="6">
                  <c:v>5.9499999999999993</c:v>
                </c:pt>
                <c:pt idx="7">
                  <c:v>5.92</c:v>
                </c:pt>
                <c:pt idx="8">
                  <c:v>5.5</c:v>
                </c:pt>
                <c:pt idx="9">
                  <c:v>4.4400000000000004</c:v>
                </c:pt>
                <c:pt idx="10">
                  <c:v>4.6599999999999993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Texas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mmm\-yy</c:formatCode>
                <c:ptCount val="11"/>
                <c:pt idx="0">
                  <c:v>43696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</c:numCache>
            </c:numRef>
          </c:cat>
          <c:val>
            <c:numRef>
              <c:f>Sheet1!$C$2:$C$12</c:f>
              <c:numCache>
                <c:formatCode>0.00</c:formatCode>
                <c:ptCount val="11"/>
                <c:pt idx="0">
                  <c:v>4.3600000000000003</c:v>
                </c:pt>
                <c:pt idx="1">
                  <c:v>4.3899999999999997</c:v>
                </c:pt>
                <c:pt idx="2">
                  <c:v>4.47</c:v>
                </c:pt>
                <c:pt idx="3">
                  <c:v>4.4800000000000004</c:v>
                </c:pt>
                <c:pt idx="4">
                  <c:v>4.45</c:v>
                </c:pt>
                <c:pt idx="5">
                  <c:v>4.4000000000000004</c:v>
                </c:pt>
                <c:pt idx="6">
                  <c:v>4.3</c:v>
                </c:pt>
                <c:pt idx="7">
                  <c:v>4.26</c:v>
                </c:pt>
                <c:pt idx="8">
                  <c:v>3.96</c:v>
                </c:pt>
                <c:pt idx="9">
                  <c:v>3.19</c:v>
                </c:pt>
                <c:pt idx="10">
                  <c:v>3.26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New Mexico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mmm\-yy</c:formatCode>
                <c:ptCount val="11"/>
                <c:pt idx="0">
                  <c:v>43696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</c:numCache>
            </c:numRef>
          </c:cat>
          <c:val>
            <c:numRef>
              <c:f>Sheet1!$D$2:$D$12</c:f>
              <c:numCache>
                <c:formatCode>0.00</c:formatCode>
                <c:ptCount val="11"/>
                <c:pt idx="0">
                  <c:v>0.91</c:v>
                </c:pt>
                <c:pt idx="1">
                  <c:v>0.97</c:v>
                </c:pt>
                <c:pt idx="2">
                  <c:v>0.95</c:v>
                </c:pt>
                <c:pt idx="3">
                  <c:v>1</c:v>
                </c:pt>
                <c:pt idx="4">
                  <c:v>0.99</c:v>
                </c:pt>
                <c:pt idx="5">
                  <c:v>1.06</c:v>
                </c:pt>
                <c:pt idx="6">
                  <c:v>1.0900000000000001</c:v>
                </c:pt>
                <c:pt idx="7">
                  <c:v>1.1100000000000001</c:v>
                </c:pt>
                <c:pt idx="8">
                  <c:v>1.05</c:v>
                </c:pt>
                <c:pt idx="9">
                  <c:v>0.89</c:v>
                </c:pt>
                <c:pt idx="10">
                  <c:v>0.94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Oklahoma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mmm\-yy</c:formatCode>
                <c:ptCount val="11"/>
                <c:pt idx="0">
                  <c:v>43696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</c:numCache>
            </c:numRef>
          </c:cat>
          <c:val>
            <c:numRef>
              <c:f>Sheet1!$E$2:$E$12</c:f>
              <c:numCache>
                <c:formatCode>0.00</c:formatCode>
                <c:ptCount val="11"/>
                <c:pt idx="0">
                  <c:v>0.56000000000000005</c:v>
                </c:pt>
                <c:pt idx="1">
                  <c:v>0.6</c:v>
                </c:pt>
                <c:pt idx="2">
                  <c:v>0.6</c:v>
                </c:pt>
                <c:pt idx="3">
                  <c:v>0.57999999999999996</c:v>
                </c:pt>
                <c:pt idx="4">
                  <c:v>0.56000000000000005</c:v>
                </c:pt>
                <c:pt idx="5">
                  <c:v>0.53</c:v>
                </c:pt>
                <c:pt idx="6">
                  <c:v>0.56000000000000005</c:v>
                </c:pt>
                <c:pt idx="7">
                  <c:v>0.55000000000000004</c:v>
                </c:pt>
                <c:pt idx="8">
                  <c:v>0.49</c:v>
                </c:pt>
                <c:pt idx="9">
                  <c:v>0.36</c:v>
                </c:pt>
                <c:pt idx="10">
                  <c:v>0.46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735616"/>
        <c:axId val="162737152"/>
      </c:lineChart>
      <c:dateAx>
        <c:axId val="1627356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2737152"/>
        <c:crosses val="autoZero"/>
        <c:auto val="1"/>
        <c:lblOffset val="100"/>
        <c:baseTimeUnit val="days"/>
      </c:dateAx>
      <c:valAx>
        <c:axId val="1627371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2735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Gulf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0864197530864196E-2"/>
                  <c:y val="-3.6478866486535567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0864197530864196E-2"/>
                  <c:y val="-4.2090489913417323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Sheet1!$A$2:$A$12</c:f>
              <c:numCache>
                <c:formatCode>mmm\-yy</c:formatCode>
                <c:ptCount val="1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</c:numCache>
            </c:numRef>
          </c:cat>
          <c:val>
            <c:numRef>
              <c:f>Sheet1!$B$2:$B$12</c:f>
              <c:numCache>
                <c:formatCode>0.00</c:formatCode>
                <c:ptCount val="11"/>
                <c:pt idx="0">
                  <c:v>45.58</c:v>
                </c:pt>
                <c:pt idx="1">
                  <c:v>23.93</c:v>
                </c:pt>
                <c:pt idx="2">
                  <c:v>12.29</c:v>
                </c:pt>
                <c:pt idx="3">
                  <c:v>21.3</c:v>
                </c:pt>
                <c:pt idx="4">
                  <c:v>13.26</c:v>
                </c:pt>
                <c:pt idx="5">
                  <c:v>4.3499999999999996</c:v>
                </c:pt>
                <c:pt idx="6">
                  <c:v>12.86</c:v>
                </c:pt>
                <c:pt idx="7">
                  <c:v>10.35</c:v>
                </c:pt>
                <c:pt idx="8">
                  <c:v>1.73</c:v>
                </c:pt>
                <c:pt idx="9">
                  <c:v>6</c:v>
                </c:pt>
                <c:pt idx="10">
                  <c:v>6.03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Gulf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mmm\-yy</c:formatCode>
                <c:ptCount val="1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</c:numCache>
            </c:numRef>
          </c:cat>
          <c:val>
            <c:numRef>
              <c:f>Sheet1!$C$2:$C$12</c:f>
              <c:numCache>
                <c:formatCode>0.00</c:formatCode>
                <c:ptCount val="11"/>
                <c:pt idx="0">
                  <c:v>33.1</c:v>
                </c:pt>
                <c:pt idx="1">
                  <c:v>1.67</c:v>
                </c:pt>
                <c:pt idx="2">
                  <c:v>1.67</c:v>
                </c:pt>
                <c:pt idx="3">
                  <c:v>4.13</c:v>
                </c:pt>
                <c:pt idx="4">
                  <c:v>0.81</c:v>
                </c:pt>
                <c:pt idx="5">
                  <c:v>4.3499999999999996</c:v>
                </c:pt>
                <c:pt idx="6">
                  <c:v>2.69</c:v>
                </c:pt>
                <c:pt idx="7">
                  <c:v>1.68</c:v>
                </c:pt>
                <c:pt idx="8">
                  <c:v>1.73</c:v>
                </c:pt>
                <c:pt idx="9">
                  <c:v>0.84</c:v>
                </c:pt>
                <c:pt idx="10">
                  <c:v>0.87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West Coast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mmm\-yy</c:formatCode>
                <c:ptCount val="1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</c:numCache>
            </c:numRef>
          </c:cat>
          <c:val>
            <c:numRef>
              <c:f>Sheet1!$D$2:$D$12</c:f>
              <c:numCache>
                <c:formatCode>0.00</c:formatCode>
                <c:ptCount val="11"/>
                <c:pt idx="0">
                  <c:v>12.45</c:v>
                </c:pt>
                <c:pt idx="1">
                  <c:v>22.3</c:v>
                </c:pt>
                <c:pt idx="2">
                  <c:v>10.71</c:v>
                </c:pt>
                <c:pt idx="3">
                  <c:v>17.170000000000002</c:v>
                </c:pt>
                <c:pt idx="4">
                  <c:v>12.45</c:v>
                </c:pt>
                <c:pt idx="5">
                  <c:v>0</c:v>
                </c:pt>
                <c:pt idx="6">
                  <c:v>10.17</c:v>
                </c:pt>
                <c:pt idx="7">
                  <c:v>8.68</c:v>
                </c:pt>
                <c:pt idx="8">
                  <c:v>0</c:v>
                </c:pt>
                <c:pt idx="9">
                  <c:v>5.16</c:v>
                </c:pt>
                <c:pt idx="10">
                  <c:v>5.17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799616"/>
        <c:axId val="162801152"/>
      </c:lineChart>
      <c:dateAx>
        <c:axId val="16279961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2801152"/>
        <c:crosses val="autoZero"/>
        <c:auto val="1"/>
        <c:lblOffset val="100"/>
        <c:baseTimeUnit val="months"/>
      </c:dateAx>
      <c:valAx>
        <c:axId val="162801152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27996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0"/>
                  <c:y val="-2.9411764705882353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564102564102564E-2"/>
                  <c:y val="2.2058823529411766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Sheet1!$A$2:$A$12</c:f>
              <c:numCache>
                <c:formatCode>mmm\-yy</c:formatCode>
                <c:ptCount val="11"/>
                <c:pt idx="0">
                  <c:v>43709</c:v>
                </c:pt>
                <c:pt idx="1">
                  <c:v>43739</c:v>
                </c:pt>
                <c:pt idx="2">
                  <c:v>43770</c:v>
                </c:pt>
                <c:pt idx="3">
                  <c:v>43800</c:v>
                </c:pt>
                <c:pt idx="4">
                  <c:v>43831</c:v>
                </c:pt>
                <c:pt idx="5">
                  <c:v>43862</c:v>
                </c:pt>
                <c:pt idx="6">
                  <c:v>43891</c:v>
                </c:pt>
                <c:pt idx="7">
                  <c:v>43922</c:v>
                </c:pt>
                <c:pt idx="8">
                  <c:v>43952</c:v>
                </c:pt>
                <c:pt idx="9">
                  <c:v>43983</c:v>
                </c:pt>
                <c:pt idx="10">
                  <c:v>44013</c:v>
                </c:pt>
              </c:numCache>
            </c:numRef>
          </c:cat>
          <c:val>
            <c:numRef>
              <c:f>Sheet1!$B$2:$B$12</c:f>
              <c:numCache>
                <c:formatCode>#,##0.00</c:formatCode>
                <c:ptCount val="11"/>
                <c:pt idx="0">
                  <c:v>1.5</c:v>
                </c:pt>
                <c:pt idx="1">
                  <c:v>1.58</c:v>
                </c:pt>
                <c:pt idx="2">
                  <c:v>1.58</c:v>
                </c:pt>
                <c:pt idx="3">
                  <c:v>1.53</c:v>
                </c:pt>
                <c:pt idx="4">
                  <c:v>1.49</c:v>
                </c:pt>
                <c:pt idx="5">
                  <c:v>1.56</c:v>
                </c:pt>
                <c:pt idx="6">
                  <c:v>1.49</c:v>
                </c:pt>
                <c:pt idx="7">
                  <c:v>1.27</c:v>
                </c:pt>
                <c:pt idx="8">
                  <c:v>0.9</c:v>
                </c:pt>
                <c:pt idx="9">
                  <c:v>0.94</c:v>
                </c:pt>
                <c:pt idx="10">
                  <c:v>1.04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Pipeline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mmm\-yy</c:formatCode>
                <c:ptCount val="11"/>
                <c:pt idx="0">
                  <c:v>43709</c:v>
                </c:pt>
                <c:pt idx="1">
                  <c:v>43739</c:v>
                </c:pt>
                <c:pt idx="2">
                  <c:v>43770</c:v>
                </c:pt>
                <c:pt idx="3">
                  <c:v>43800</c:v>
                </c:pt>
                <c:pt idx="4">
                  <c:v>43831</c:v>
                </c:pt>
                <c:pt idx="5">
                  <c:v>43862</c:v>
                </c:pt>
                <c:pt idx="6">
                  <c:v>43891</c:v>
                </c:pt>
                <c:pt idx="7">
                  <c:v>43922</c:v>
                </c:pt>
                <c:pt idx="8">
                  <c:v>43952</c:v>
                </c:pt>
                <c:pt idx="9">
                  <c:v>43983</c:v>
                </c:pt>
                <c:pt idx="10">
                  <c:v>44013</c:v>
                </c:pt>
              </c:numCache>
            </c:numRef>
          </c:cat>
          <c:val>
            <c:numRef>
              <c:f>Sheet1!$C$2:$C$12</c:f>
              <c:numCache>
                <c:formatCode>#,##0.00</c:formatCode>
                <c:ptCount val="11"/>
                <c:pt idx="0">
                  <c:v>1.08</c:v>
                </c:pt>
                <c:pt idx="1">
                  <c:v>1.1399999999999999</c:v>
                </c:pt>
                <c:pt idx="2">
                  <c:v>1.1399999999999999</c:v>
                </c:pt>
                <c:pt idx="3">
                  <c:v>1.03</c:v>
                </c:pt>
                <c:pt idx="4">
                  <c:v>1.01</c:v>
                </c:pt>
                <c:pt idx="5">
                  <c:v>1.03</c:v>
                </c:pt>
                <c:pt idx="6">
                  <c:v>1.03</c:v>
                </c:pt>
                <c:pt idx="7">
                  <c:v>0.88</c:v>
                </c:pt>
                <c:pt idx="8">
                  <c:v>0.61</c:v>
                </c:pt>
                <c:pt idx="9">
                  <c:v>0.68</c:v>
                </c:pt>
                <c:pt idx="10">
                  <c:v>0.77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Railroad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mmm\-yy</c:formatCode>
                <c:ptCount val="11"/>
                <c:pt idx="0">
                  <c:v>43709</c:v>
                </c:pt>
                <c:pt idx="1">
                  <c:v>43739</c:v>
                </c:pt>
                <c:pt idx="2">
                  <c:v>43770</c:v>
                </c:pt>
                <c:pt idx="3">
                  <c:v>43800</c:v>
                </c:pt>
                <c:pt idx="4">
                  <c:v>43831</c:v>
                </c:pt>
                <c:pt idx="5">
                  <c:v>43862</c:v>
                </c:pt>
                <c:pt idx="6">
                  <c:v>43891</c:v>
                </c:pt>
                <c:pt idx="7">
                  <c:v>43922</c:v>
                </c:pt>
                <c:pt idx="8">
                  <c:v>43952</c:v>
                </c:pt>
                <c:pt idx="9">
                  <c:v>43983</c:v>
                </c:pt>
                <c:pt idx="10">
                  <c:v>44013</c:v>
                </c:pt>
              </c:numCache>
            </c:numRef>
          </c:cat>
          <c:val>
            <c:numRef>
              <c:f>Sheet1!$D$2:$D$12</c:f>
              <c:numCache>
                <c:formatCode>#,##0.00</c:formatCode>
                <c:ptCount val="11"/>
                <c:pt idx="0">
                  <c:v>0.24</c:v>
                </c:pt>
                <c:pt idx="1">
                  <c:v>0.25</c:v>
                </c:pt>
                <c:pt idx="2">
                  <c:v>0.25</c:v>
                </c:pt>
                <c:pt idx="3">
                  <c:v>0.28999999999999998</c:v>
                </c:pt>
                <c:pt idx="4">
                  <c:v>0.28000000000000003</c:v>
                </c:pt>
                <c:pt idx="5">
                  <c:v>0.3</c:v>
                </c:pt>
                <c:pt idx="6">
                  <c:v>0.28000000000000003</c:v>
                </c:pt>
                <c:pt idx="7">
                  <c:v>0.27</c:v>
                </c:pt>
                <c:pt idx="8">
                  <c:v>0.21</c:v>
                </c:pt>
                <c:pt idx="9">
                  <c:v>0.15</c:v>
                </c:pt>
                <c:pt idx="10">
                  <c:v>0.16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Canada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mmm\-yy</c:formatCode>
                <c:ptCount val="11"/>
                <c:pt idx="0">
                  <c:v>43709</c:v>
                </c:pt>
                <c:pt idx="1">
                  <c:v>43739</c:v>
                </c:pt>
                <c:pt idx="2">
                  <c:v>43770</c:v>
                </c:pt>
                <c:pt idx="3">
                  <c:v>43800</c:v>
                </c:pt>
                <c:pt idx="4">
                  <c:v>43831</c:v>
                </c:pt>
                <c:pt idx="5">
                  <c:v>43862</c:v>
                </c:pt>
                <c:pt idx="6">
                  <c:v>43891</c:v>
                </c:pt>
                <c:pt idx="7">
                  <c:v>43922</c:v>
                </c:pt>
                <c:pt idx="8">
                  <c:v>43952</c:v>
                </c:pt>
                <c:pt idx="9">
                  <c:v>43983</c:v>
                </c:pt>
                <c:pt idx="10">
                  <c:v>44013</c:v>
                </c:pt>
              </c:numCache>
            </c:numRef>
          </c:cat>
          <c:val>
            <c:numRef>
              <c:f>Sheet1!$E$2:$E$12</c:f>
              <c:numCache>
                <c:formatCode>#,##0.00</c:formatCode>
                <c:ptCount val="11"/>
                <c:pt idx="0">
                  <c:v>0.09</c:v>
                </c:pt>
                <c:pt idx="1">
                  <c:v>0.09</c:v>
                </c:pt>
                <c:pt idx="2">
                  <c:v>0.11</c:v>
                </c:pt>
                <c:pt idx="3">
                  <c:v>0.12</c:v>
                </c:pt>
                <c:pt idx="4">
                  <c:v>0.1</c:v>
                </c:pt>
                <c:pt idx="5">
                  <c:v>0.16</c:v>
                </c:pt>
                <c:pt idx="6">
                  <c:v>0.1</c:v>
                </c:pt>
                <c:pt idx="7">
                  <c:v>0.08</c:v>
                </c:pt>
                <c:pt idx="8">
                  <c:v>0.03</c:v>
                </c:pt>
                <c:pt idx="9">
                  <c:v>0.06</c:v>
                </c:pt>
                <c:pt idx="10">
                  <c:v>0.05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Refinery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mmm\-yy</c:formatCode>
                <c:ptCount val="11"/>
                <c:pt idx="0">
                  <c:v>43709</c:v>
                </c:pt>
                <c:pt idx="1">
                  <c:v>43739</c:v>
                </c:pt>
                <c:pt idx="2">
                  <c:v>43770</c:v>
                </c:pt>
                <c:pt idx="3">
                  <c:v>43800</c:v>
                </c:pt>
                <c:pt idx="4">
                  <c:v>43831</c:v>
                </c:pt>
                <c:pt idx="5">
                  <c:v>43862</c:v>
                </c:pt>
                <c:pt idx="6">
                  <c:v>43891</c:v>
                </c:pt>
                <c:pt idx="7">
                  <c:v>43922</c:v>
                </c:pt>
                <c:pt idx="8">
                  <c:v>43952</c:v>
                </c:pt>
                <c:pt idx="9">
                  <c:v>43983</c:v>
                </c:pt>
                <c:pt idx="10">
                  <c:v>44013</c:v>
                </c:pt>
              </c:numCache>
            </c:numRef>
          </c:cat>
          <c:val>
            <c:numRef>
              <c:f>Sheet1!$F$2:$F$12</c:f>
              <c:numCache>
                <c:formatCode>#,##0.00</c:formatCode>
                <c:ptCount val="11"/>
                <c:pt idx="0">
                  <c:v>0.09</c:v>
                </c:pt>
                <c:pt idx="1">
                  <c:v>0.09</c:v>
                </c:pt>
                <c:pt idx="2">
                  <c:v>0.08</c:v>
                </c:pt>
                <c:pt idx="3">
                  <c:v>0.09</c:v>
                </c:pt>
                <c:pt idx="4">
                  <c:v>0.09</c:v>
                </c:pt>
                <c:pt idx="5">
                  <c:v>0.08</c:v>
                </c:pt>
                <c:pt idx="6">
                  <c:v>7.0000000000000007E-2</c:v>
                </c:pt>
                <c:pt idx="7">
                  <c:v>0.05</c:v>
                </c:pt>
                <c:pt idx="8">
                  <c:v>0.05</c:v>
                </c:pt>
                <c:pt idx="9">
                  <c:v>0.06</c:v>
                </c:pt>
                <c:pt idx="10">
                  <c:v>0.06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491776"/>
        <c:axId val="162501760"/>
      </c:lineChart>
      <c:dateAx>
        <c:axId val="1624917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2501760"/>
        <c:crosses val="autoZero"/>
        <c:auto val="1"/>
        <c:lblOffset val="100"/>
        <c:baseTimeUnit val="months"/>
      </c:dateAx>
      <c:valAx>
        <c:axId val="16250176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2491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CBR</c:v>
                </c:pt>
              </c:strCache>
            </c:strRef>
          </c:tx>
          <c:marker>
            <c:symbol val="none"/>
          </c:marker>
          <c:dLbls>
            <c:dLbl>
              <c:idx val="5"/>
              <c:layout>
                <c:manualLayout>
                  <c:x val="-2.5993883792048984E-2"/>
                  <c:y val="-3.1547811391285395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rgbClr val="FF0000"/>
                        </a:solidFill>
                      </a:defRPr>
                    </a:pPr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829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1212918377705683E-16"/>
                  <c:y val="7.8869528478213487E-3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182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Sheet1!$A$2:$A$12</c:f>
              <c:numCache>
                <c:formatCode>mmm\-yy</c:formatCode>
                <c:ptCount val="1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649.16</c:v>
                </c:pt>
                <c:pt idx="1">
                  <c:v>673.3</c:v>
                </c:pt>
                <c:pt idx="2">
                  <c:v>701.25</c:v>
                </c:pt>
                <c:pt idx="3">
                  <c:v>687.33</c:v>
                </c:pt>
                <c:pt idx="4">
                  <c:v>726.93</c:v>
                </c:pt>
                <c:pt idx="5">
                  <c:v>828.93</c:v>
                </c:pt>
                <c:pt idx="6">
                  <c:v>675.9</c:v>
                </c:pt>
                <c:pt idx="7">
                  <c:v>667.97</c:v>
                </c:pt>
                <c:pt idx="8">
                  <c:v>492.9</c:v>
                </c:pt>
                <c:pt idx="9">
                  <c:v>306.42</c:v>
                </c:pt>
                <c:pt idx="10">
                  <c:v>181.6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 CBR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mmm\-yy</c:formatCode>
                <c:ptCount val="1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328.19</c:v>
                </c:pt>
                <c:pt idx="1">
                  <c:v>350.6</c:v>
                </c:pt>
                <c:pt idx="2">
                  <c:v>376.93</c:v>
                </c:pt>
                <c:pt idx="3">
                  <c:v>408.9</c:v>
                </c:pt>
                <c:pt idx="4">
                  <c:v>350.23</c:v>
                </c:pt>
                <c:pt idx="5">
                  <c:v>441.22</c:v>
                </c:pt>
                <c:pt idx="6">
                  <c:v>350.59</c:v>
                </c:pt>
                <c:pt idx="7">
                  <c:v>398.55</c:v>
                </c:pt>
                <c:pt idx="8">
                  <c:v>292.57</c:v>
                </c:pt>
                <c:pt idx="9">
                  <c:v>235.84</c:v>
                </c:pt>
                <c:pt idx="10">
                  <c:v>139.47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Canada US CBR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mmm\-yy</c:formatCode>
                <c:ptCount val="1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320.97000000000003</c:v>
                </c:pt>
                <c:pt idx="1">
                  <c:v>322.7</c:v>
                </c:pt>
                <c:pt idx="2">
                  <c:v>324.32</c:v>
                </c:pt>
                <c:pt idx="3">
                  <c:v>278.43</c:v>
                </c:pt>
                <c:pt idx="4">
                  <c:v>376.7</c:v>
                </c:pt>
                <c:pt idx="5">
                  <c:v>387.71</c:v>
                </c:pt>
                <c:pt idx="6">
                  <c:v>325.31</c:v>
                </c:pt>
                <c:pt idx="7">
                  <c:v>269.42</c:v>
                </c:pt>
                <c:pt idx="8">
                  <c:v>201.33</c:v>
                </c:pt>
                <c:pt idx="9">
                  <c:v>70.58</c:v>
                </c:pt>
                <c:pt idx="10">
                  <c:v>42.13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283904"/>
        <c:axId val="162286976"/>
      </c:lineChart>
      <c:dateAx>
        <c:axId val="1622839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2286976"/>
        <c:crosses val="autoZero"/>
        <c:auto val="1"/>
        <c:lblOffset val="100"/>
        <c:baseTimeUnit val="months"/>
      </c:dateAx>
      <c:valAx>
        <c:axId val="162286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2283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dLbls>
            <c:dLbl>
              <c:idx val="5"/>
              <c:layout>
                <c:manualLayout>
                  <c:x val="-2.9051987767584098E-2"/>
                  <c:y val="-3.739565549977989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388</a:t>
                    </a:r>
                    <a:endParaRPr lang="en-US" sz="1200" b="1" dirty="0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200" b="1" dirty="0" smtClean="0">
                        <a:solidFill>
                          <a:srgbClr val="FF0000"/>
                        </a:solidFill>
                      </a:rPr>
                      <a:t>42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Sheet1!$A$2:$A$12</c:f>
              <c:numCache>
                <c:formatCode>mmm\-yy</c:formatCode>
                <c:ptCount val="1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320.97000000000003</c:v>
                </c:pt>
                <c:pt idx="1">
                  <c:v>322.7</c:v>
                </c:pt>
                <c:pt idx="2">
                  <c:v>324.32</c:v>
                </c:pt>
                <c:pt idx="3">
                  <c:v>278.43</c:v>
                </c:pt>
                <c:pt idx="4">
                  <c:v>376.71</c:v>
                </c:pt>
                <c:pt idx="5">
                  <c:v>387.71</c:v>
                </c:pt>
                <c:pt idx="6">
                  <c:v>316.24</c:v>
                </c:pt>
                <c:pt idx="7">
                  <c:v>266.35000000000002</c:v>
                </c:pt>
                <c:pt idx="8">
                  <c:v>201.33</c:v>
                </c:pt>
                <c:pt idx="9">
                  <c:v>70.81</c:v>
                </c:pt>
                <c:pt idx="10">
                  <c:v>42.1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East Coast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mmm\-yy</c:formatCode>
                <c:ptCount val="1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50.71</c:v>
                </c:pt>
                <c:pt idx="1">
                  <c:v>49.03</c:v>
                </c:pt>
                <c:pt idx="2">
                  <c:v>63.9</c:v>
                </c:pt>
                <c:pt idx="3">
                  <c:v>43.5</c:v>
                </c:pt>
                <c:pt idx="4">
                  <c:v>35.71</c:v>
                </c:pt>
                <c:pt idx="5">
                  <c:v>41.68</c:v>
                </c:pt>
                <c:pt idx="6">
                  <c:v>18.239999999999998</c:v>
                </c:pt>
                <c:pt idx="7">
                  <c:v>0.97</c:v>
                </c:pt>
                <c:pt idx="8">
                  <c:v>26.03</c:v>
                </c:pt>
                <c:pt idx="9">
                  <c:v>19.739999999999998</c:v>
                </c:pt>
                <c:pt idx="10">
                  <c:v>8.17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Midwest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mmm\-yy</c:formatCode>
                <c:ptCount val="1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36.19</c:v>
                </c:pt>
                <c:pt idx="1">
                  <c:v>26.9</c:v>
                </c:pt>
                <c:pt idx="2">
                  <c:v>28.1</c:v>
                </c:pt>
                <c:pt idx="3">
                  <c:v>52.87</c:v>
                </c:pt>
                <c:pt idx="4">
                  <c:v>54.1</c:v>
                </c:pt>
                <c:pt idx="5">
                  <c:v>65.19</c:v>
                </c:pt>
                <c:pt idx="6">
                  <c:v>61.45</c:v>
                </c:pt>
                <c:pt idx="7">
                  <c:v>30.97</c:v>
                </c:pt>
                <c:pt idx="8">
                  <c:v>45.9</c:v>
                </c:pt>
                <c:pt idx="9">
                  <c:v>3.9</c:v>
                </c:pt>
                <c:pt idx="10">
                  <c:v>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Gulf Coast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mmm\-yy</c:formatCode>
                <c:ptCount val="1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</c:numCache>
            </c:num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202.06</c:v>
                </c:pt>
                <c:pt idx="1">
                  <c:v>195.2</c:v>
                </c:pt>
                <c:pt idx="2">
                  <c:v>172.74</c:v>
                </c:pt>
                <c:pt idx="3">
                  <c:v>130.77000000000001</c:v>
                </c:pt>
                <c:pt idx="4">
                  <c:v>227.35</c:v>
                </c:pt>
                <c:pt idx="5">
                  <c:v>234.03</c:v>
                </c:pt>
                <c:pt idx="6">
                  <c:v>196.24</c:v>
                </c:pt>
                <c:pt idx="7">
                  <c:v>189.97</c:v>
                </c:pt>
                <c:pt idx="8">
                  <c:v>96.43</c:v>
                </c:pt>
                <c:pt idx="9">
                  <c:v>21.74</c:v>
                </c:pt>
                <c:pt idx="10">
                  <c:v>18.37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West Coast</c:v>
                </c:pt>
              </c:strCache>
            </c:strRef>
          </c:tx>
          <c:marker>
            <c:symbol val="none"/>
          </c:marker>
          <c:cat>
            <c:numRef>
              <c:f>Sheet1!$A$2:$A$12</c:f>
              <c:numCache>
                <c:formatCode>mmm\-yy</c:formatCode>
                <c:ptCount val="11"/>
                <c:pt idx="0">
                  <c:v>43678</c:v>
                </c:pt>
                <c:pt idx="1">
                  <c:v>43709</c:v>
                </c:pt>
                <c:pt idx="2">
                  <c:v>43739</c:v>
                </c:pt>
                <c:pt idx="3">
                  <c:v>43770</c:v>
                </c:pt>
                <c:pt idx="4">
                  <c:v>43800</c:v>
                </c:pt>
                <c:pt idx="5">
                  <c:v>43831</c:v>
                </c:pt>
                <c:pt idx="6">
                  <c:v>43862</c:v>
                </c:pt>
                <c:pt idx="7">
                  <c:v>43891</c:v>
                </c:pt>
                <c:pt idx="8">
                  <c:v>43922</c:v>
                </c:pt>
                <c:pt idx="9">
                  <c:v>43952</c:v>
                </c:pt>
                <c:pt idx="10">
                  <c:v>43983</c:v>
                </c:pt>
              </c:numCache>
            </c:numRef>
          </c:cat>
          <c:val>
            <c:numRef>
              <c:f>Sheet1!$F$2:$F$12</c:f>
              <c:numCache>
                <c:formatCode>General</c:formatCode>
                <c:ptCount val="11"/>
                <c:pt idx="0">
                  <c:v>32</c:v>
                </c:pt>
                <c:pt idx="1">
                  <c:v>51.57</c:v>
                </c:pt>
                <c:pt idx="2">
                  <c:v>59.58</c:v>
                </c:pt>
                <c:pt idx="3">
                  <c:v>51.3</c:v>
                </c:pt>
                <c:pt idx="4">
                  <c:v>59.55</c:v>
                </c:pt>
                <c:pt idx="5">
                  <c:v>46.77</c:v>
                </c:pt>
                <c:pt idx="6">
                  <c:v>40.340000000000003</c:v>
                </c:pt>
                <c:pt idx="7">
                  <c:v>45.32</c:v>
                </c:pt>
                <c:pt idx="8">
                  <c:v>32.97</c:v>
                </c:pt>
                <c:pt idx="9">
                  <c:v>25.19</c:v>
                </c:pt>
                <c:pt idx="10">
                  <c:v>15.57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640640"/>
        <c:axId val="162642176"/>
      </c:lineChart>
      <c:dateAx>
        <c:axId val="1626406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2642176"/>
        <c:crosses val="autoZero"/>
        <c:auto val="1"/>
        <c:lblOffset val="100"/>
        <c:baseTimeUnit val="months"/>
      </c:dateAx>
      <c:valAx>
        <c:axId val="162642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62640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036851" cy="34313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4906" y="0"/>
            <a:ext cx="4036851" cy="343135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20A2C07C-2B5B-4818-8CA6-57FAA6B9E97A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6513698"/>
            <a:ext cx="4036851" cy="34313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4906" y="6513698"/>
            <a:ext cx="4036851" cy="343135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AA191B0C-A55D-491D-BDA3-E5E41D2871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116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36007" cy="342900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5703" y="0"/>
            <a:ext cx="4036007" cy="342900"/>
          </a:xfrm>
          <a:prstGeom prst="rect">
            <a:avLst/>
          </a:prstGeom>
        </p:spPr>
        <p:txBody>
          <a:bodyPr vert="horz" lIns="93157" tIns="46579" rIns="93157" bIns="46579" rtlCol="0"/>
          <a:lstStyle>
            <a:lvl1pPr algn="r">
              <a:defRPr sz="1200"/>
            </a:lvl1pPr>
          </a:lstStyle>
          <a:p>
            <a:fld id="{061C639A-EAF1-493D-A1B7-68F47CF50C55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1638" y="514350"/>
            <a:ext cx="3430587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7" tIns="46579" rIns="93157" bIns="4657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</p:spPr>
        <p:txBody>
          <a:bodyPr vert="horz" lIns="93157" tIns="46579" rIns="93157" bIns="465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513910"/>
            <a:ext cx="4036007" cy="342900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5703" y="6513910"/>
            <a:ext cx="4036007" cy="342900"/>
          </a:xfrm>
          <a:prstGeom prst="rect">
            <a:avLst/>
          </a:prstGeom>
        </p:spPr>
        <p:txBody>
          <a:bodyPr vert="horz" lIns="93157" tIns="46579" rIns="93157" bIns="46579" rtlCol="0" anchor="b"/>
          <a:lstStyle>
            <a:lvl1pPr algn="r">
              <a:defRPr sz="1200"/>
            </a:lvl1pPr>
          </a:lstStyle>
          <a:p>
            <a:fld id="{B4B7F163-237E-4997-A5B7-129D55952B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3978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163-237E-4997-A5B7-129D55952B9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461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163-237E-4997-A5B7-129D55952B9A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708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7F163-237E-4997-A5B7-129D55952B9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79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ss Logo 50506A v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378" y="685800"/>
            <a:ext cx="155162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352801" y="2730500"/>
            <a:ext cx="5641974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3352801" y="4706938"/>
            <a:ext cx="5641974" cy="0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681288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/>
          <a:lstStyle>
            <a:lvl1pPr algn="ctr"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903788"/>
            <a:ext cx="6400800" cy="9064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/>
          <a:lstStyle>
            <a:lvl1pPr marL="0" indent="0" algn="ctr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7" name="Picture 4" descr="North Dakota Fields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5" y="2397666"/>
            <a:ext cx="1444458" cy="96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Tioga Rail Terminal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5" y="175417"/>
            <a:ext cx="1444752" cy="21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75" y="3452239"/>
            <a:ext cx="1444459" cy="95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 descr="Tioga Rail Terminal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76" y="4513903"/>
            <a:ext cx="1444458" cy="110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Tioga Gas Plant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75" y="175416"/>
            <a:ext cx="1448711" cy="95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Drilling in North Dakota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5" y="3450547"/>
            <a:ext cx="1444457" cy="21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Tioga Gas Plant Expansion Site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5" y="5705475"/>
            <a:ext cx="1444456" cy="96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Working at Pumpjacks in North Dakota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75" y="1209675"/>
            <a:ext cx="1444459" cy="21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North Dakota Man Camp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76" y="5705474"/>
            <a:ext cx="1444458" cy="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540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66CEA-3B0F-4021-875C-586C08C52F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41160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6400" y="84138"/>
            <a:ext cx="2124075" cy="6251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84138"/>
            <a:ext cx="6223000" cy="6251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6CD5A-F7D2-4144-AC49-AB2E071ED0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56909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138"/>
            <a:ext cx="7462838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947738"/>
            <a:ext cx="8499475" cy="53879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76B9F-1DD7-421F-85E2-ABE924B8F1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230368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138"/>
            <a:ext cx="7462838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47738"/>
            <a:ext cx="4173538" cy="5387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938" y="947738"/>
            <a:ext cx="4173537" cy="5387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BB972-EDBB-4E71-BFDC-8A375DB3ED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199081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E511E-DD9C-43A8-80B9-23895B800D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35817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138"/>
            <a:ext cx="7462838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947738"/>
            <a:ext cx="8499475" cy="53879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01338-F825-46CE-AFE5-7B1AA7DF65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64263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ss Logo 50506A v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812800"/>
            <a:ext cx="2455862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80975" y="2730500"/>
            <a:ext cx="8813800" cy="0"/>
          </a:xfrm>
          <a:prstGeom prst="line">
            <a:avLst/>
          </a:prstGeom>
          <a:noFill/>
          <a:ln w="38100">
            <a:solidFill>
              <a:srgbClr val="007A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80975" y="4706938"/>
            <a:ext cx="8813800" cy="0"/>
          </a:xfrm>
          <a:prstGeom prst="line">
            <a:avLst/>
          </a:prstGeom>
          <a:noFill/>
          <a:ln w="38100">
            <a:solidFill>
              <a:srgbClr val="007A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681288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/>
          <a:lstStyle>
            <a:lvl1pPr algn="ctr"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903788"/>
            <a:ext cx="6400800" cy="9064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/>
          <a:lstStyle>
            <a:lvl1pPr marL="0" indent="0" algn="ctr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14565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700D8-F5A1-4AED-9F1C-A14EB8D766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19171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E8CA0-76B7-4C71-A4E5-50D23B01D1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950679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47738"/>
            <a:ext cx="4173538" cy="5387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938" y="947738"/>
            <a:ext cx="4173537" cy="5387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1776C-13D1-47A7-BD1E-FE1CC027F5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89535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8B10B-8460-4D65-981D-5EA1B92C30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6432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6400" y="84138"/>
            <a:ext cx="2124075" cy="6251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84138"/>
            <a:ext cx="6223000" cy="6251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27800-F50B-4FFD-B4D4-9742E824D4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79689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E00DB-2486-4886-96B2-C18C34973B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03166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E6AE6-941A-4554-BCE4-793ED4A6CF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06242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057FA-EA7D-4127-AAE4-461B23CF4F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82994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9903A-BF63-4693-9DCC-C2176BA1C0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51872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4F6FD-D0D2-475F-A55B-F2BC6DE404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96849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6400" y="84138"/>
            <a:ext cx="2124075" cy="6251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84138"/>
            <a:ext cx="6223000" cy="6251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66CD5A-F7D2-4144-AC49-AB2E071ED0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96762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138"/>
            <a:ext cx="7462838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947738"/>
            <a:ext cx="8499475" cy="53879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76B9F-1DD7-421F-85E2-ABE924B8F1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647256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138"/>
            <a:ext cx="7462838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47738"/>
            <a:ext cx="4173538" cy="5387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938" y="947738"/>
            <a:ext cx="4173537" cy="5387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4BB972-EDBB-4E71-BFDC-8A375DB3ED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2422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E511E-DD9C-43A8-80B9-23895B800D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447847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138"/>
            <a:ext cx="7462838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947738"/>
            <a:ext cx="8499475" cy="53879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01338-F825-46CE-AFE5-7B1AA7DF65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15947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84138"/>
            <a:ext cx="7462838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47738"/>
            <a:ext cx="4173538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06938" y="947738"/>
            <a:ext cx="4173537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717925"/>
            <a:ext cx="4173538" cy="2617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938" y="3717925"/>
            <a:ext cx="4173537" cy="2617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B551E-05E4-4DD7-BC8F-368EAA124B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544832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ss Logo 50506A v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812800"/>
            <a:ext cx="2455862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80975" y="2730500"/>
            <a:ext cx="8813800" cy="0"/>
          </a:xfrm>
          <a:prstGeom prst="line">
            <a:avLst/>
          </a:prstGeom>
          <a:noFill/>
          <a:ln w="38100">
            <a:solidFill>
              <a:srgbClr val="007A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80975" y="4706938"/>
            <a:ext cx="8813800" cy="0"/>
          </a:xfrm>
          <a:prstGeom prst="line">
            <a:avLst/>
          </a:prstGeom>
          <a:noFill/>
          <a:ln w="38100">
            <a:solidFill>
              <a:srgbClr val="007A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681288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/>
          <a:lstStyle>
            <a:lvl1pPr algn="ctr"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903788"/>
            <a:ext cx="6400800" cy="9064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/>
          <a:lstStyle>
            <a:lvl1pPr marL="0" indent="0" algn="ctr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0519059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FE196-A86D-49DD-A6DB-25A8AFBE201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07991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7B5300-28F5-4567-971F-10C333F541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444619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47738"/>
            <a:ext cx="4173538" cy="5387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938" y="947738"/>
            <a:ext cx="4173537" cy="5387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5737A-5BE0-4935-AF90-43A8BEFD3C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69096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11FB0-C41F-4A6A-9C7C-96B2376A45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825039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8BB047-3122-47E2-B9F3-60BC330504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80200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3075B3-43EA-490B-B24F-2582FD154F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35268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138"/>
            <a:ext cx="7462838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947738"/>
            <a:ext cx="8499475" cy="53879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F2AC0-8339-4B08-B0C3-2CBDC5D86E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81779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138"/>
            <a:ext cx="7462838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47738"/>
            <a:ext cx="4173538" cy="5387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938" y="947738"/>
            <a:ext cx="4173537" cy="5387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19057-9B22-485F-9B10-CE913A9BBC4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99388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7CE54-C059-4E8D-AC48-964888EAC4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14652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138"/>
            <a:ext cx="7462838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47738"/>
            <a:ext cx="4173538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81000" y="3717925"/>
            <a:ext cx="4173538" cy="2617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06938" y="947738"/>
            <a:ext cx="4173537" cy="5387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D0C59-111D-448C-86C5-2271FD9A6F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00990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138"/>
            <a:ext cx="7462838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947738"/>
            <a:ext cx="8499475" cy="53879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76666B-7304-447C-A987-D19488B96E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52462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890E-FAE0-4667-84BF-C53E5D8725CE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A667-68CD-4570-8D98-C834C4A207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4" descr="North Dakota Fields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5" y="2397666"/>
            <a:ext cx="1444458" cy="96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Tioga Rail Terminal"/>
          <p:cNvPicPr preferRelativeResize="0">
            <a:picLocks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5" y="175417"/>
            <a:ext cx="1444752" cy="212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9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75" y="3452239"/>
            <a:ext cx="1444459" cy="95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 descr="Tioga Rail Terminal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76" y="4513903"/>
            <a:ext cx="1444458" cy="110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Tioga Gas Plant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75" y="175416"/>
            <a:ext cx="1448711" cy="95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Drilling in North Dakota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5" y="3450547"/>
            <a:ext cx="1444457" cy="216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Tioga Gas Plant Expansion Site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5" y="5705475"/>
            <a:ext cx="1444456" cy="96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2" descr="Working at Pumpjacks in North Dakota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75" y="1209675"/>
            <a:ext cx="1444459" cy="21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4" descr="North Dakota Man Camp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76" y="5705474"/>
            <a:ext cx="1444458" cy="9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890E-FAE0-4667-84BF-C53E5D8725CE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9BAC9-5C6F-4CF2-AD09-D5CB210BA2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890E-FAE0-4667-84BF-C53E5D8725CE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148CB-098D-45AA-A1F5-A838D2BF71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890E-FAE0-4667-84BF-C53E5D8725CE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E1C34-69FD-4514-A723-DC72157BDFC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890E-FAE0-4667-84BF-C53E5D8725CE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ED7CD-189E-49A8-ADB2-E1DE883A2B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890E-FAE0-4667-84BF-C53E5D8725CE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9D27A-B768-483D-B3BD-5F472B402C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890E-FAE0-4667-84BF-C53E5D8725CE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10F65-D9CE-43D9-8471-26E94D71E1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890E-FAE0-4667-84BF-C53E5D8725CE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57266-007E-4B28-BFF1-2025A7600E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890E-FAE0-4667-84BF-C53E5D8725CE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86A4E-CABE-4475-944F-5CDDE1F28B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138"/>
            <a:ext cx="7462838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47738"/>
            <a:ext cx="8499475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717925"/>
            <a:ext cx="8499475" cy="2617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26A93-3C5C-4424-9590-DEDAAE0E57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142586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890E-FAE0-4667-84BF-C53E5D8725CE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66CEA-3B0F-4021-875C-586C08C52F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890E-FAE0-4667-84BF-C53E5D8725CE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627800-F50B-4FFD-B4D4-9742E824D41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ss Logo 50506A v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812800"/>
            <a:ext cx="2455862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80975" y="2730500"/>
            <a:ext cx="8813800" cy="0"/>
          </a:xfrm>
          <a:prstGeom prst="line">
            <a:avLst/>
          </a:prstGeom>
          <a:noFill/>
          <a:ln w="38100">
            <a:solidFill>
              <a:srgbClr val="007A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80975" y="4706938"/>
            <a:ext cx="8813800" cy="0"/>
          </a:xfrm>
          <a:prstGeom prst="line">
            <a:avLst/>
          </a:prstGeom>
          <a:noFill/>
          <a:ln w="38100">
            <a:solidFill>
              <a:srgbClr val="007A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681288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/>
          <a:lstStyle>
            <a:lvl1pPr algn="ctr"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903788"/>
            <a:ext cx="6400800" cy="9064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/>
          <a:lstStyle>
            <a:lvl1pPr marL="0" indent="0" algn="ctr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243722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DFBA3-B0AE-4FAF-9A80-B983BEDA0E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02981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1B3D9-4791-4624-8969-6C790E8A7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739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47738"/>
            <a:ext cx="4173538" cy="5387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938" y="947738"/>
            <a:ext cx="4173537" cy="5387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96383-2E54-44EF-8CDA-43B341D9C9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48064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FDB9C-3005-4AE5-9228-75318C9B98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4756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9BAC9-5C6F-4CF2-AD09-D5CB210BA2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18539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CE48B-B8A5-4A68-A126-4DEFD66063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85359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2BD83-F091-4F87-B36C-11E6D6B076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93449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C0713-9ECF-4998-9845-2C7F007591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44208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22298-5FED-427A-995C-C6D6C68017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4154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2CAAA-92F4-43F5-B46F-7397693039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06574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6400" y="84138"/>
            <a:ext cx="2124075" cy="6251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84138"/>
            <a:ext cx="6223000" cy="6251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203D0-5CF3-456E-8A99-48616D0BED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7025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84138"/>
            <a:ext cx="7462838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47738"/>
            <a:ext cx="4173538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06938" y="947738"/>
            <a:ext cx="4173537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717925"/>
            <a:ext cx="4173538" cy="2617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938" y="3717925"/>
            <a:ext cx="4173537" cy="2617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FC520-FD75-49F7-A18D-AA03D9D355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76597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138"/>
            <a:ext cx="7462838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47738"/>
            <a:ext cx="4173538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81000" y="3717925"/>
            <a:ext cx="4173538" cy="2617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06938" y="947738"/>
            <a:ext cx="4173537" cy="5387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6F637-3BB2-4FEA-AF63-58E8D30104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0384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138"/>
            <a:ext cx="7462838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47738"/>
            <a:ext cx="8499475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717925"/>
            <a:ext cx="8499475" cy="2617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51EBB-9750-4B62-BF47-37BC15A28B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9422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ss Logo 50506A v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812800"/>
            <a:ext cx="2455862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80975" y="2730500"/>
            <a:ext cx="8813800" cy="0"/>
          </a:xfrm>
          <a:prstGeom prst="line">
            <a:avLst/>
          </a:prstGeom>
          <a:noFill/>
          <a:ln w="38100">
            <a:solidFill>
              <a:srgbClr val="007A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80975" y="4706938"/>
            <a:ext cx="8813800" cy="0"/>
          </a:xfrm>
          <a:prstGeom prst="line">
            <a:avLst/>
          </a:prstGeom>
          <a:noFill/>
          <a:ln w="38100">
            <a:solidFill>
              <a:srgbClr val="007A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681288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/>
          <a:lstStyle>
            <a:lvl1pPr algn="ctr"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903788"/>
            <a:ext cx="6400800" cy="9064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/>
          <a:lstStyle>
            <a:lvl1pPr marL="0" indent="0" algn="ctr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412938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148CB-098D-45AA-A1F5-A838D2BF71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475603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3A3BB-E2C7-4B24-8660-9113338E6A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59861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46855-5E19-4D96-8413-AE1D3A3E03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0983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47738"/>
            <a:ext cx="4173538" cy="5387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938" y="947738"/>
            <a:ext cx="4173537" cy="5387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83D1D-C802-4029-9D4B-BBD4551796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9214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E262B-6E50-45CD-BDEF-B162C0A70C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2660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C6189-A614-4E3A-B6A2-F185C33B3A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9240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89862-BD1E-4290-A131-EE23188D62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72464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27370-EA6A-4E0D-AF81-FC1422CFAA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47692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EED8C-C4AF-4D93-B658-7D74A54BAB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4883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9B358-3009-4F2E-9599-E9287FCC45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39252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6400" y="84138"/>
            <a:ext cx="2124075" cy="6251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84138"/>
            <a:ext cx="6223000" cy="6251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EA89D-561A-41D6-A8DE-DE510CD3DB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3330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47738"/>
            <a:ext cx="4173538" cy="5387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938" y="947738"/>
            <a:ext cx="4173537" cy="5387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E1C34-69FD-4514-A723-DC72157BD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12080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84138"/>
            <a:ext cx="7462838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47738"/>
            <a:ext cx="4173538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06938" y="947738"/>
            <a:ext cx="4173537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717925"/>
            <a:ext cx="4173538" cy="2617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938" y="3717925"/>
            <a:ext cx="4173537" cy="2617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FA06D-7697-4B0E-A7C5-DD2F9D0C2F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3397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138"/>
            <a:ext cx="7462838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947738"/>
            <a:ext cx="4173538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81000" y="3717925"/>
            <a:ext cx="4173538" cy="2617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706938" y="947738"/>
            <a:ext cx="4173537" cy="5387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B5D86-DD3D-4E38-8A5D-658AA5F46F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6132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138"/>
            <a:ext cx="7462838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47738"/>
            <a:ext cx="8499475" cy="2617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717925"/>
            <a:ext cx="8499475" cy="2617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2E5FB-BA80-46C5-A9D4-822DF8DD1C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724141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world_bk 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19213"/>
            <a:ext cx="684053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HessLogo_green_167x10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457200"/>
            <a:ext cx="21907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3537276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A99A69-1DBE-4575-9FEA-8DF2945143F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475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61FE45-A9D0-4B0A-84F1-FECFEF9E02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7025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84238"/>
            <a:ext cx="4229100" cy="5440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84238"/>
            <a:ext cx="4229100" cy="5440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BA61E-DB6F-44DA-85A4-8DF91DBAA6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826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AC3A0E-EB84-4036-86BF-4FAC8B37838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7704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08382B-AE81-4902-8C7E-5E7EA5AFBD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4819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D85C8-3F7D-410E-8E4C-7F20678B690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98632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ED7CD-189E-49A8-ADB2-E1DE883A2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4591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67B7F3-E521-4CE8-9251-344584C132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612486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E5186-D7DF-49B2-BDAE-DD3FC7F9B0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2771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33F72-A76A-4AE4-A184-BED66A858B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689332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9750" y="228600"/>
            <a:ext cx="22479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050" y="228600"/>
            <a:ext cx="65913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44C60-09EE-4BCA-BB5C-9CEDD2AD66A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352763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228600"/>
            <a:ext cx="8991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84238"/>
            <a:ext cx="4229100" cy="5440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84238"/>
            <a:ext cx="4229100" cy="5440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18337B-4258-4F65-98CA-241BC949BA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48917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228600"/>
            <a:ext cx="8991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884238"/>
            <a:ext cx="8610600" cy="54403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8BD2D-B1DD-4989-A1F1-2274B2B1B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1229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96C9E-6247-48FB-9D87-9A0080AB22B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4643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228600"/>
            <a:ext cx="8991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55638"/>
            <a:ext cx="4495800" cy="3024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0" y="3832225"/>
            <a:ext cx="4495800" cy="302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655638"/>
            <a:ext cx="4495800" cy="6202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1516B8-3B4A-4F39-84FC-EE7DCEAA76C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27074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138"/>
            <a:ext cx="7462838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947738"/>
            <a:ext cx="8499475" cy="53879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83413" y="6530975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E65A5943-3599-4EC1-AA9C-ECCF3CD5B3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63223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228600"/>
            <a:ext cx="8991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0" y="655638"/>
            <a:ext cx="9144000" cy="6202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A5AD3A-A1AB-4D5E-AB93-CC7EB3C427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9504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9D27A-B768-483D-B3BD-5F472B402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23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ovworld_bk 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19213"/>
            <a:ext cx="684053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HessLogo_green_167x10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457200"/>
            <a:ext cx="219075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en-US" smtClean="0"/>
              <a:t>Click to edit Master subtitle style</a:t>
            </a:r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625449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3C7A4-1781-4418-BA2A-EBCDDA93B3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2250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ECB88-9556-4379-BCEB-40F84CABFC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58528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84238"/>
            <a:ext cx="4229100" cy="5440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84238"/>
            <a:ext cx="4229100" cy="5440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DF79B-1511-4107-9F12-CD938C4BAF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75190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48EBD-50D2-4C32-B389-EE4EA44B74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97329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C6E4E-EBF5-443F-91FC-180FC5D029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95404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B8CD9-DDEC-4B3B-93B0-8145E1EE6F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81734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6FEAC-39ED-448C-B2D5-60CD739C31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6939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56EB8-6AD4-4747-8B59-35B7130A8F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7050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E45C3-7363-41D9-A781-6D2DF658CB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23738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10F65-D9CE-43D9-8471-26E94D71E1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8941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9750" y="228600"/>
            <a:ext cx="22479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050" y="228600"/>
            <a:ext cx="65913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BFE4F-4805-459B-B2F9-CBAC240638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06181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228600"/>
            <a:ext cx="8991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84238"/>
            <a:ext cx="4229100" cy="5440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84238"/>
            <a:ext cx="4229100" cy="5440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D8AE6-937F-44D0-A9C3-F6484C86FC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6890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228600"/>
            <a:ext cx="8991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884238"/>
            <a:ext cx="8610600" cy="544036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FE189-F031-406D-8103-B410F39481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41581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3DEA1-7E57-46AD-A46F-989441238F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7250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" y="228600"/>
            <a:ext cx="8991600" cy="381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55638"/>
            <a:ext cx="4495800" cy="3024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0" y="3832225"/>
            <a:ext cx="4495800" cy="3025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655638"/>
            <a:ext cx="4495800" cy="6202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B7CF7-224F-4F5C-A0EE-DB65A8B692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19732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ss Logo 50506A v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812800"/>
            <a:ext cx="2455862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80975" y="2730500"/>
            <a:ext cx="8813800" cy="0"/>
          </a:xfrm>
          <a:prstGeom prst="line">
            <a:avLst/>
          </a:prstGeom>
          <a:noFill/>
          <a:ln w="38100">
            <a:solidFill>
              <a:srgbClr val="007A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80975" y="4706938"/>
            <a:ext cx="8813800" cy="0"/>
          </a:xfrm>
          <a:prstGeom prst="line">
            <a:avLst/>
          </a:prstGeom>
          <a:noFill/>
          <a:ln w="38100">
            <a:solidFill>
              <a:srgbClr val="007A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681288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/>
          <a:lstStyle>
            <a:lvl1pPr algn="ctr"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903788"/>
            <a:ext cx="6400800" cy="9064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/>
          <a:lstStyle>
            <a:lvl1pPr marL="0" indent="0" algn="ctr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1874070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72007-6824-469B-96C8-FA4B4D8893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756718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8C17F-284B-4ACD-8FFA-329EF2D1F0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6495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47738"/>
            <a:ext cx="4173538" cy="5387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938" y="947738"/>
            <a:ext cx="4173537" cy="5387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F9CDBA-6E75-4F31-B6E0-1E2CE9783CB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3464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AD94E-FA8C-4469-B228-07210130DA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85765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57266-007E-4B28-BFF1-2025A7600E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15845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31D2B-1374-45D5-8667-9ECFDA20A2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538413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610C3C-57E4-4C06-BF0D-46E3B2960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313349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45E84-D17B-4B39-AE41-3657B0597C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81444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33EF9-6D3B-47A3-8F91-2A26178829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434356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4528E-2EB4-4399-8378-D035AE75E78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12603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6400" y="84138"/>
            <a:ext cx="2124075" cy="6251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84138"/>
            <a:ext cx="6223000" cy="6251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C823F-F419-47C8-8314-32255DC829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65486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138"/>
            <a:ext cx="7462838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947738"/>
            <a:ext cx="8499475" cy="53879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E5AEE-318A-4B01-A0B2-EB6ED80DF5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49382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138"/>
            <a:ext cx="7462838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47738"/>
            <a:ext cx="4173538" cy="5387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938" y="947738"/>
            <a:ext cx="4173537" cy="5387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AB1491-9BDC-4165-8698-2DFC7D29A6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2585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EEF82B-0793-4889-B485-7E017537ED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28439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4138"/>
            <a:ext cx="7462838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947738"/>
            <a:ext cx="8499475" cy="5387975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5D8A06-B11E-4FD8-B898-15DD556B34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245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86A4E-CABE-4475-944F-5CDDE1F28B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39206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ss Logo 50506A v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812800"/>
            <a:ext cx="2455862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180975" y="2730500"/>
            <a:ext cx="8813800" cy="0"/>
          </a:xfrm>
          <a:prstGeom prst="line">
            <a:avLst/>
          </a:prstGeom>
          <a:noFill/>
          <a:ln w="38100">
            <a:solidFill>
              <a:srgbClr val="007A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180975" y="4706938"/>
            <a:ext cx="8813800" cy="0"/>
          </a:xfrm>
          <a:prstGeom prst="line">
            <a:avLst/>
          </a:prstGeom>
          <a:noFill/>
          <a:ln w="38100">
            <a:solidFill>
              <a:srgbClr val="007A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4404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681288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/>
          <a:lstStyle>
            <a:lvl1pPr algn="ctr">
              <a:defRPr sz="3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903788"/>
            <a:ext cx="6400800" cy="90646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/>
          <a:lstStyle>
            <a:lvl1pPr marL="0" indent="0" algn="ctr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30202550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0700D8-F5A1-4AED-9F1C-A14EB8D766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7625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9E8CA0-76B7-4C71-A4E5-50D23B01D1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61489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47738"/>
            <a:ext cx="4173538" cy="5387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938" y="947738"/>
            <a:ext cx="4173537" cy="5387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91776C-13D1-47A7-BD1E-FE1CC027F5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482166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8B10B-8460-4D65-981D-5EA1B92C30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87016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4E00DB-2486-4886-96B2-C18C34973B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284509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E6AE6-941A-4554-BCE4-793ED4A6CFF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613511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057FA-EA7D-4127-AAE4-461B23CF4F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14025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9903A-BF63-4693-9DCC-C2176BA1C0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063364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4F6FD-D0D2-475F-A55B-F2BC6DE404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3546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image" Target="../media/image13.jpeg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7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91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106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8" descr="Refined Hess Logo 5050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195263"/>
            <a:ext cx="8969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4138"/>
            <a:ext cx="746283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47738"/>
            <a:ext cx="8499475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2469" name="Line 4"/>
          <p:cNvSpPr>
            <a:spLocks noChangeShapeType="1"/>
          </p:cNvSpPr>
          <p:nvPr/>
        </p:nvSpPr>
        <p:spPr bwMode="auto">
          <a:xfrm>
            <a:off x="352425" y="866775"/>
            <a:ext cx="8534400" cy="0"/>
          </a:xfrm>
          <a:prstGeom prst="line">
            <a:avLst/>
          </a:prstGeom>
          <a:noFill/>
          <a:ln w="38100">
            <a:solidFill>
              <a:srgbClr val="007A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3413" y="6530975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rgbClr val="000000"/>
                </a:solidFill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 Page No.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4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2563" indent="-182563" algn="l" rtl="0" eaLnBrk="0" fontAlgn="base" hangingPunct="0"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41338" indent="-179388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98525" indent="-1778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257300" indent="-179388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E890E-FAE0-4667-84BF-C53E5D8725CE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/>
              <a:t> Page No.   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8" descr="Refined Hess Logo 5050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195263"/>
            <a:ext cx="8969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4138"/>
            <a:ext cx="746283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47738"/>
            <a:ext cx="8499475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7045" name="Line 4"/>
          <p:cNvSpPr>
            <a:spLocks noChangeShapeType="1"/>
          </p:cNvSpPr>
          <p:nvPr/>
        </p:nvSpPr>
        <p:spPr bwMode="auto">
          <a:xfrm>
            <a:off x="352425" y="866775"/>
            <a:ext cx="8534400" cy="0"/>
          </a:xfrm>
          <a:prstGeom prst="line">
            <a:avLst/>
          </a:prstGeom>
          <a:noFill/>
          <a:ln w="38100">
            <a:solidFill>
              <a:srgbClr val="007A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3413" y="6530975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807E41-A263-4E5D-967D-63F814E65D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1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2563" indent="-182563" algn="l" rtl="0" eaLnBrk="0" fontAlgn="base" hangingPunct="0"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41338" indent="-179388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98525" indent="-1778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257300" indent="-179388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8" descr="Refined Hess Logo 5050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195263"/>
            <a:ext cx="8969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4138"/>
            <a:ext cx="746283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47738"/>
            <a:ext cx="8499475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5477" name="Line 4"/>
          <p:cNvSpPr>
            <a:spLocks noChangeShapeType="1"/>
          </p:cNvSpPr>
          <p:nvPr/>
        </p:nvSpPr>
        <p:spPr bwMode="auto">
          <a:xfrm>
            <a:off x="352425" y="866775"/>
            <a:ext cx="8534400" cy="0"/>
          </a:xfrm>
          <a:prstGeom prst="line">
            <a:avLst/>
          </a:prstGeom>
          <a:noFill/>
          <a:ln w="38100">
            <a:solidFill>
              <a:srgbClr val="007A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3413" y="6530975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51A976-EAE1-4D31-BCC6-4A2AD7AC43E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833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ea typeface="MS PGothic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2563" indent="-182563" algn="l" rtl="0" eaLnBrk="0" fontAlgn="base" hangingPunct="0"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541338" indent="-179388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898525" indent="-1778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257300" indent="-179388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55638"/>
            <a:ext cx="9144000" cy="620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6050" y="228600"/>
            <a:ext cx="899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Line 8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1029" name="Picture 13" descr="HessLogo_green_167x100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38100"/>
            <a:ext cx="84613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5D4FED-2D61-473A-81BC-BC25BEA1D476}" type="slidenum">
              <a:rPr lang="en-US" b="1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b="1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261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SzPct val="130000"/>
        <a:buFont typeface="Arial" pitchFamily="34" charset="0"/>
        <a:buChar char="•"/>
        <a:defRPr sz="16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SzPct val="50000"/>
        <a:buFont typeface="Franklin Gothic Medium" pitchFamily="34" charset="0"/>
        <a:buChar char="▬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55638"/>
            <a:ext cx="9144000" cy="620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6050" y="228600"/>
            <a:ext cx="8991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Line 8"/>
          <p:cNvSpPr>
            <a:spLocks noChangeShapeType="1"/>
          </p:cNvSpPr>
          <p:nvPr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1029" name="Picture 13" descr="HessLogo_green_167x10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25" y="38100"/>
            <a:ext cx="84613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0E9BFA4-3934-485B-BA78-DD1195AF11D6}" type="slidenum">
              <a:rPr lang="en-US" b="1">
                <a:solidFill>
                  <a:srgbClr val="000000"/>
                </a:solidFill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636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SzPct val="130000"/>
        <a:buFont typeface="Arial" pitchFamily="34" charset="0"/>
        <a:buChar char="•"/>
        <a:defRPr sz="1600" b="1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SzPct val="50000"/>
        <a:buFont typeface="Franklin Gothic Medium" pitchFamily="34" charset="0"/>
        <a:buChar char="▬"/>
        <a:defRPr sz="1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Refined Hess Logo 5050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195263"/>
            <a:ext cx="8969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4138"/>
            <a:ext cx="746283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47738"/>
            <a:ext cx="8499475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352425" y="866775"/>
            <a:ext cx="8534400" cy="0"/>
          </a:xfrm>
          <a:prstGeom prst="line">
            <a:avLst/>
          </a:prstGeom>
          <a:noFill/>
          <a:ln w="38100">
            <a:solidFill>
              <a:srgbClr val="007A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3413" y="6530975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D55962-C3B6-4C35-A57D-19B215874BD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60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2563" indent="-182563" algn="l" rtl="0" eaLnBrk="0" fontAlgn="base" hangingPunct="0"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79388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898525" indent="-1778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257300" indent="-179388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Refined Hess Logo 5050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195263"/>
            <a:ext cx="8969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4138"/>
            <a:ext cx="746283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47738"/>
            <a:ext cx="8499475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352425" y="866775"/>
            <a:ext cx="8534400" cy="0"/>
          </a:xfrm>
          <a:prstGeom prst="line">
            <a:avLst/>
          </a:prstGeom>
          <a:noFill/>
          <a:ln w="38100">
            <a:solidFill>
              <a:srgbClr val="007A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3413" y="6530975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B8C90F-E054-4AE9-A48A-D6A7B05995A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9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2563" indent="-182563" algn="l" rtl="0" eaLnBrk="0" fontAlgn="base" hangingPunct="0"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79388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898525" indent="-1778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257300" indent="-179388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Refined Hess Logo 5050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195263"/>
            <a:ext cx="8969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4138"/>
            <a:ext cx="746283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47738"/>
            <a:ext cx="8499475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352425" y="866775"/>
            <a:ext cx="8534400" cy="0"/>
          </a:xfrm>
          <a:prstGeom prst="line">
            <a:avLst/>
          </a:prstGeom>
          <a:noFill/>
          <a:ln w="38100">
            <a:solidFill>
              <a:srgbClr val="007A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83413" y="6530975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AB8C90F-E054-4AE9-A48A-D6A7B05995A3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0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2563" indent="-182563" algn="l" rtl="0" eaLnBrk="0" fontAlgn="base" hangingPunct="0"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79388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898525" indent="-1778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257300" indent="-179388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Refined Hess Logo 5050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195263"/>
            <a:ext cx="8969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4138"/>
            <a:ext cx="7462838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47738"/>
            <a:ext cx="8499475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9" name="Line 4"/>
          <p:cNvSpPr>
            <a:spLocks noChangeShapeType="1"/>
          </p:cNvSpPr>
          <p:nvPr/>
        </p:nvSpPr>
        <p:spPr bwMode="auto">
          <a:xfrm>
            <a:off x="352425" y="866775"/>
            <a:ext cx="8534400" cy="0"/>
          </a:xfrm>
          <a:prstGeom prst="line">
            <a:avLst/>
          </a:prstGeom>
          <a:noFill/>
          <a:ln w="38100">
            <a:solidFill>
              <a:srgbClr val="007A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 b="1" dirty="0" smtClean="0">
              <a:solidFill>
                <a:srgbClr val="000000"/>
              </a:solidFill>
            </a:endParaRPr>
          </a:p>
        </p:txBody>
      </p:sp>
      <p:sp>
        <p:nvSpPr>
          <p:cNvPr id="1771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96100" y="6500812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Page | </a:t>
            </a:r>
            <a:fld id="{48D6FE4B-0CF7-40D8-918C-2C5511393BC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1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9" r:id="rId7"/>
    <p:sldLayoutId id="2147483801" r:id="rId8"/>
    <p:sldLayoutId id="2147483802" r:id="rId9"/>
    <p:sldLayoutId id="2147483803" r:id="rId10"/>
    <p:sldLayoutId id="2147483804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2563" indent="-182563" algn="l" rtl="0" eaLnBrk="0" fontAlgn="base" hangingPunct="0">
        <a:spcBef>
          <a:spcPct val="5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179388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898525" indent="-177800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3pPr>
      <a:lvl4pPr marL="1257300" indent="-179388" algn="l" rtl="0" eaLnBrk="0" fontAlgn="base" hangingPunct="0">
        <a:spcBef>
          <a:spcPct val="50000"/>
        </a:spcBef>
        <a:spcAft>
          <a:spcPct val="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2590800"/>
            <a:ext cx="5715000" cy="22098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6632"/>
                </a:solidFill>
              </a:rPr>
              <a:t>Oil Industry Segment Update</a:t>
            </a:r>
            <a:r>
              <a:rPr lang="en-US" dirty="0" smtClean="0">
                <a:solidFill>
                  <a:srgbClr val="006632"/>
                </a:solidFill>
              </a:rPr>
              <a:t/>
            </a:r>
            <a:br>
              <a:rPr lang="en-US" dirty="0" smtClean="0">
                <a:solidFill>
                  <a:srgbClr val="006632"/>
                </a:solidFill>
              </a:rPr>
            </a:br>
            <a:r>
              <a:rPr lang="en-US" dirty="0" smtClean="0">
                <a:solidFill>
                  <a:srgbClr val="006632"/>
                </a:solidFill>
              </a:rPr>
              <a:t/>
            </a:r>
            <a:br>
              <a:rPr lang="en-US" dirty="0" smtClean="0">
                <a:solidFill>
                  <a:srgbClr val="006632"/>
                </a:solidFill>
              </a:rPr>
            </a:br>
            <a:r>
              <a:rPr lang="en-US" sz="2200" b="1" dirty="0" smtClean="0">
                <a:solidFill>
                  <a:srgbClr val="006632"/>
                </a:solidFill>
              </a:rPr>
              <a:t>Lee K. Johnson</a:t>
            </a:r>
            <a:r>
              <a:rPr lang="en-US" sz="2200" dirty="0" smtClean="0">
                <a:solidFill>
                  <a:srgbClr val="006632"/>
                </a:solidFill>
              </a:rPr>
              <a:t/>
            </a:r>
            <a:br>
              <a:rPr lang="en-US" sz="2200" dirty="0" smtClean="0">
                <a:solidFill>
                  <a:srgbClr val="006632"/>
                </a:solidFill>
              </a:rPr>
            </a:br>
            <a:r>
              <a:rPr lang="en-US" sz="1300" b="1" dirty="0" smtClean="0">
                <a:solidFill>
                  <a:srgbClr val="006632"/>
                </a:solidFill>
              </a:rPr>
              <a:t>Hess Corporation</a:t>
            </a:r>
            <a:r>
              <a:rPr lang="en-US" sz="2700" b="1" dirty="0" smtClean="0">
                <a:solidFill>
                  <a:srgbClr val="006632"/>
                </a:solidFill>
              </a:rPr>
              <a:t/>
            </a:r>
            <a:br>
              <a:rPr lang="en-US" sz="2700" b="1" dirty="0" smtClean="0">
                <a:solidFill>
                  <a:srgbClr val="006632"/>
                </a:solidFill>
              </a:rPr>
            </a:br>
            <a:r>
              <a:rPr lang="en-US" sz="2700" dirty="0" smtClean="0">
                <a:solidFill>
                  <a:srgbClr val="006632"/>
                </a:solidFill>
              </a:rPr>
              <a:t/>
            </a:r>
            <a:br>
              <a:rPr lang="en-US" sz="2700" dirty="0" smtClean="0">
                <a:solidFill>
                  <a:srgbClr val="006632"/>
                </a:solidFill>
              </a:rPr>
            </a:br>
            <a:endParaRPr lang="en-US" sz="2700" dirty="0">
              <a:solidFill>
                <a:srgbClr val="00663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257800"/>
            <a:ext cx="5943600" cy="1447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rgbClr val="006632"/>
                </a:solidFill>
                <a:latin typeface="+mj-lt"/>
              </a:rPr>
              <a:t>Rail Energy Transportation Advisory Committee</a:t>
            </a:r>
          </a:p>
          <a:p>
            <a:pPr>
              <a:spcBef>
                <a:spcPct val="0"/>
              </a:spcBef>
            </a:pPr>
            <a:r>
              <a:rPr lang="en-US" sz="2000" b="1" dirty="0" smtClean="0">
                <a:solidFill>
                  <a:srgbClr val="006632"/>
                </a:solidFill>
                <a:latin typeface="+mj-lt"/>
              </a:rPr>
              <a:t>Surface Transportation Board</a:t>
            </a:r>
          </a:p>
          <a:p>
            <a:pPr>
              <a:spcBef>
                <a:spcPct val="0"/>
              </a:spcBef>
            </a:pPr>
            <a:endParaRPr lang="en-US" sz="1600" b="1" dirty="0" smtClean="0">
              <a:solidFill>
                <a:srgbClr val="006632"/>
              </a:solidFill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1600" b="1" dirty="0" smtClean="0">
                <a:solidFill>
                  <a:srgbClr val="006632"/>
                </a:solidFill>
                <a:latin typeface="+mj-lt"/>
              </a:rPr>
              <a:t>October 7, 2020</a:t>
            </a:r>
            <a:endParaRPr lang="en-US" sz="1600" b="1" dirty="0">
              <a:solidFill>
                <a:srgbClr val="00663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048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cs typeface="Arial" panose="020B0604020202020204" pitchFamily="34" charset="0"/>
              </a:rPr>
              <a:t>Canada CBR to Destinations in US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cs typeface="Arial" panose="020B0604020202020204" pitchFamily="34" charset="0"/>
              </a:rPr>
              <a:t>KBPD</a:t>
            </a: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9BAC9-5C6F-4CF2-AD09-D5CB210BA2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2622766"/>
              </p:ext>
            </p:extLst>
          </p:nvPr>
        </p:nvGraphicFramePr>
        <p:xfrm>
          <a:off x="457200" y="1371600"/>
          <a:ext cx="8305800" cy="475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6096000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EIA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70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2800" dirty="0" smtClean="0"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838200"/>
            <a:ext cx="8610600" cy="5791200"/>
          </a:xfrm>
        </p:spPr>
        <p:txBody>
          <a:bodyPr rtlCol="0">
            <a:no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crude oil consumption fell faster than production in Q1 and Q2 2020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WTI and Brent pricing fell as the inventory surplus grew; pricing still volatile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 production reduction was mostly land-based; rig count down dramatically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US Southwestern production fell; primarily in Texas; recovery started in June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Southwest CBR dropped dramatically and remains a minor export factor 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Williston Basin production fell dramatically; pipeline largest export loser initially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ND shut-in well count situation improved in May and June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Total CBR in the US and Canada down 78% from January to June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CBR volumes from Canada to US are down 89%; biggest reduction to the Gulf</a:t>
            </a:r>
          </a:p>
          <a:p>
            <a:pPr fontAlgn="auto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PHMSA ruled in May that federal law preempts Washington State’s SB 5579</a:t>
            </a:r>
          </a:p>
          <a:p>
            <a:pPr fontAlgn="auto"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DAPL’s future remains unresolved as the shutdown/empty court order has been stayed pending an additional environmental impact study</a:t>
            </a:r>
          </a:p>
          <a:p>
            <a:pPr marL="0" indent="0" fontAlgn="auto"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57188"/>
          </a:xfrm>
        </p:spPr>
        <p:txBody>
          <a:bodyPr/>
          <a:lstStyle/>
          <a:p>
            <a:pPr>
              <a:defRPr/>
            </a:pPr>
            <a:fld id="{CB69BAC9-5C6F-4CF2-AD09-D5CB210BA2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Global Production and Consumption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WTI and Brent Price Reaction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9D27A-B768-483D-B3BD-5F472B402C4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 descr="World liquid fuels production and consumption bal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51" y="984957"/>
            <a:ext cx="6784216" cy="296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igure 1: Crude oil front-month futures pr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420" y="4157209"/>
            <a:ext cx="3679579" cy="234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63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 Crude Oil Production</a:t>
            </a:r>
            <a:br>
              <a:rPr lang="en-US" sz="2800" dirty="0" smtClean="0"/>
            </a:br>
            <a:r>
              <a:rPr lang="en-US" sz="2000" dirty="0" smtClean="0"/>
              <a:t>MBPD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9BAC9-5C6F-4CF2-AD09-D5CB210BA2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51730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6248400"/>
            <a:ext cx="76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EIA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329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Arial" panose="020B0604020202020204" pitchFamily="34" charset="0"/>
              </a:rPr>
              <a:t>US Land Rig Count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9BAC9-5C6F-4CF2-AD09-D5CB210BA2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574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6172200"/>
            <a:ext cx="129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Source: Baker Hughes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237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cs typeface="Arial" panose="020B0604020202020204" pitchFamily="34" charset="0"/>
              </a:rPr>
              <a:t>Texas, New Mexico and Oklahoma Production</a:t>
            </a:r>
            <a:r>
              <a:rPr lang="en-US" sz="2400" dirty="0" smtClean="0">
                <a:cs typeface="Arial" panose="020B0604020202020204" pitchFamily="34" charset="0"/>
              </a:rPr>
              <a:t/>
            </a:r>
            <a:br>
              <a:rPr lang="en-US" sz="2400" dirty="0" smtClean="0">
                <a:cs typeface="Arial" panose="020B0604020202020204" pitchFamily="34" charset="0"/>
              </a:rPr>
            </a:br>
            <a:r>
              <a:rPr lang="en-US" sz="2200" dirty="0" smtClean="0">
                <a:cs typeface="Arial" panose="020B0604020202020204" pitchFamily="34" charset="0"/>
              </a:rPr>
              <a:t>MBPD</a:t>
            </a:r>
            <a:endParaRPr lang="en-US" sz="22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9BAC9-5C6F-4CF2-AD09-D5CB210BA2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6248400"/>
            <a:ext cx="144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Sources: TRRC and EIA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656255"/>
              </p:ext>
            </p:extLst>
          </p:nvPr>
        </p:nvGraphicFramePr>
        <p:xfrm>
          <a:off x="578978" y="1600201"/>
          <a:ext cx="8184022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26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Arial" panose="020B0604020202020204" pitchFamily="34" charset="0"/>
              </a:rPr>
              <a:t>CBR Within PADD 3 and to West Coast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 smtClean="0">
                <a:cs typeface="Arial" panose="020B0604020202020204" pitchFamily="34" charset="0"/>
              </a:rPr>
              <a:t>1,000’s</a:t>
            </a:r>
            <a:endParaRPr lang="en-US" sz="20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9BAC9-5C6F-4CF2-AD09-D5CB210BA2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92323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6248400"/>
            <a:ext cx="1066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Source; EIA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37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cs typeface="Arial" panose="020B0604020202020204" pitchFamily="34" charset="0"/>
              </a:rPr>
              <a:t>Williston Basin Crude Oil Production and Modal Share</a:t>
            </a:r>
            <a:br>
              <a:rPr lang="en-US" sz="2800" dirty="0" smtClean="0">
                <a:cs typeface="Arial" panose="020B0604020202020204" pitchFamily="34" charset="0"/>
              </a:rPr>
            </a:br>
            <a:r>
              <a:rPr lang="en-US" sz="2000" dirty="0" smtClean="0">
                <a:cs typeface="Arial" panose="020B0604020202020204" pitchFamily="34" charset="0"/>
              </a:rPr>
              <a:t>MBPD</a:t>
            </a:r>
            <a:endParaRPr lang="en-US" sz="2800" dirty="0" smtClean="0">
              <a:cs typeface="Arial" panose="020B060402020202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77000" y="6400800"/>
            <a:ext cx="2133600" cy="357188"/>
          </a:xfrm>
        </p:spPr>
        <p:txBody>
          <a:bodyPr/>
          <a:lstStyle/>
          <a:p>
            <a:pPr>
              <a:defRPr/>
            </a:pPr>
            <a:fld id="{CB69BAC9-5C6F-4CF2-AD09-D5CB210BA2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folHlink"/>
                </a:solidFill>
                <a:latin typeface="Franklin Gothic Medium" pitchFamily="34" charset="0"/>
              </a:defRPr>
            </a:lvl1pPr>
            <a:lvl2pPr marL="742950" indent="-285750">
              <a:defRPr sz="1000">
                <a:solidFill>
                  <a:schemeClr val="folHlink"/>
                </a:solidFill>
                <a:latin typeface="Franklin Gothic Medium" pitchFamily="34" charset="0"/>
              </a:defRPr>
            </a:lvl2pPr>
            <a:lvl3pPr marL="1143000" indent="-228600">
              <a:defRPr sz="1000">
                <a:solidFill>
                  <a:schemeClr val="folHlink"/>
                </a:solidFill>
                <a:latin typeface="Franklin Gothic Medium" pitchFamily="34" charset="0"/>
              </a:defRPr>
            </a:lvl3pPr>
            <a:lvl4pPr marL="1600200" indent="-228600">
              <a:defRPr sz="1000">
                <a:solidFill>
                  <a:schemeClr val="folHlink"/>
                </a:solidFill>
                <a:latin typeface="Franklin Gothic Medium" pitchFamily="34" charset="0"/>
              </a:defRPr>
            </a:lvl4pPr>
            <a:lvl5pPr marL="2057400" indent="-228600">
              <a:defRPr sz="1000">
                <a:solidFill>
                  <a:schemeClr val="folHlink"/>
                </a:solidFill>
                <a:latin typeface="Franklin Gothic Medium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folHlink"/>
                </a:solidFill>
                <a:latin typeface="Franklin Gothic Medium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folHlink"/>
                </a:solidFill>
                <a:latin typeface="Franklin Gothic Medium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folHlink"/>
                </a:solidFill>
                <a:latin typeface="Franklin Gothic Medium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folHlink"/>
                </a:solidFill>
                <a:latin typeface="Franklin Gothic Medium" pitchFamily="34" charset="0"/>
              </a:defRPr>
            </a:lvl9pPr>
          </a:lstStyle>
          <a:p>
            <a:fld id="{C3D8BDA2-8CAC-4C73-A0C9-1B53B777F1C0}" type="slidenum">
              <a:rPr lang="en-US" sz="1200">
                <a:solidFill>
                  <a:schemeClr val="bg1"/>
                </a:solidFill>
                <a:latin typeface="Arial" charset="0"/>
              </a:rPr>
              <a:pPr/>
              <a:t>7</a:t>
            </a:fld>
            <a:endParaRPr lang="en-US" sz="1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452251" y="6324600"/>
            <a:ext cx="25957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eaLnBrk="1" hangingPunct="1"/>
            <a:r>
              <a:rPr lang="en-US" sz="1000" dirty="0" smtClean="0">
                <a:solidFill>
                  <a:schemeClr val="tx1"/>
                </a:solidFill>
                <a:latin typeface="Arial" charset="0"/>
              </a:rPr>
              <a:t>Sources: ND Pipeline Authority and EIA</a:t>
            </a:r>
            <a:endParaRPr lang="en-US" sz="1000" dirty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483792"/>
              </p:ext>
            </p:extLst>
          </p:nvPr>
        </p:nvGraphicFramePr>
        <p:xfrm>
          <a:off x="609600" y="1066800"/>
          <a:ext cx="7924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6399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9BAC9-5C6F-4CF2-AD09-D5CB210BA2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59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8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cs typeface="Arial" panose="020B0604020202020204" pitchFamily="34" charset="0"/>
              </a:rPr>
              <a:t>Total US and Canada CBR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cs typeface="Arial" panose="020B0604020202020204" pitchFamily="34" charset="0"/>
              </a:rPr>
              <a:t>KBPD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69BAC9-5C6F-4CF2-AD09-D5CB210BA2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9547409"/>
              </p:ext>
            </p:extLst>
          </p:nvPr>
        </p:nvGraphicFramePr>
        <p:xfrm>
          <a:off x="457200" y="1295400"/>
          <a:ext cx="83058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624840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EIA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7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6_master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000"/>
      </a:accent1>
      <a:accent2>
        <a:srgbClr val="0000FF"/>
      </a:accent2>
      <a:accent3>
        <a:srgbClr val="FFFFFF"/>
      </a:accent3>
      <a:accent4>
        <a:srgbClr val="000000"/>
      </a:accent4>
      <a:accent5>
        <a:srgbClr val="AAC0AA"/>
      </a:accent5>
      <a:accent6>
        <a:srgbClr val="0000E7"/>
      </a:accent6>
      <a:hlink>
        <a:srgbClr val="FF0000"/>
      </a:hlink>
      <a:folHlink>
        <a:srgbClr val="FFFF00"/>
      </a:folHlink>
    </a:clrScheme>
    <a:fontScheme name="master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>
            <a:alpha val="40000"/>
          </a:schemeClr>
        </a:solidFill>
        <a:ln w="9525" algn="ctr">
          <a:solidFill>
            <a:schemeClr val="tx1"/>
          </a:solidFill>
          <a:round/>
          <a:headEnd/>
          <a:tailEnd/>
        </a:ln>
      </a:spPr>
      <a:bodyPr anchor="ctr"/>
      <a:lstStyle>
        <a:defPPr algn="ctr">
          <a:defRPr sz="1200" b="0" dirty="0" err="1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2D2D8A"/>
        </a:accent6>
        <a:hlink>
          <a:srgbClr val="0066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2D2D8A"/>
        </a:accent6>
        <a:hlink>
          <a:srgbClr val="FFFFFF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2D2D8A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88454"/>
        </a:accent1>
        <a:accent2>
          <a:srgbClr val="2B5681"/>
        </a:accent2>
        <a:accent3>
          <a:srgbClr val="FFFFFF"/>
        </a:accent3>
        <a:accent4>
          <a:srgbClr val="000000"/>
        </a:accent4>
        <a:accent5>
          <a:srgbClr val="ACC2B3"/>
        </a:accent5>
        <a:accent6>
          <a:srgbClr val="264D74"/>
        </a:accent6>
        <a:hlink>
          <a:srgbClr val="E57B11"/>
        </a:hlink>
        <a:folHlink>
          <a:srgbClr val="B426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9_master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000"/>
      </a:accent1>
      <a:accent2>
        <a:srgbClr val="0000FF"/>
      </a:accent2>
      <a:accent3>
        <a:srgbClr val="FFFFFF"/>
      </a:accent3>
      <a:accent4>
        <a:srgbClr val="000000"/>
      </a:accent4>
      <a:accent5>
        <a:srgbClr val="AAC0AA"/>
      </a:accent5>
      <a:accent6>
        <a:srgbClr val="0000E7"/>
      </a:accent6>
      <a:hlink>
        <a:srgbClr val="FF0000"/>
      </a:hlink>
      <a:folHlink>
        <a:srgbClr val="FFFF00"/>
      </a:folHlink>
    </a:clrScheme>
    <a:fontScheme name="master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2D2D8A"/>
        </a:accent6>
        <a:hlink>
          <a:srgbClr val="0066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2D2D8A"/>
        </a:accent6>
        <a:hlink>
          <a:srgbClr val="FFFFFF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2D2D8A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88454"/>
        </a:accent1>
        <a:accent2>
          <a:srgbClr val="2B5681"/>
        </a:accent2>
        <a:accent3>
          <a:srgbClr val="FFFFFF"/>
        </a:accent3>
        <a:accent4>
          <a:srgbClr val="000000"/>
        </a:accent4>
        <a:accent5>
          <a:srgbClr val="ACC2B3"/>
        </a:accent5>
        <a:accent6>
          <a:srgbClr val="264D74"/>
        </a:accent6>
        <a:hlink>
          <a:srgbClr val="E57B11"/>
        </a:hlink>
        <a:folHlink>
          <a:srgbClr val="B426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5_master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000"/>
      </a:accent1>
      <a:accent2>
        <a:srgbClr val="0000FF"/>
      </a:accent2>
      <a:accent3>
        <a:srgbClr val="FFFFFF"/>
      </a:accent3>
      <a:accent4>
        <a:srgbClr val="000000"/>
      </a:accent4>
      <a:accent5>
        <a:srgbClr val="AAC0AA"/>
      </a:accent5>
      <a:accent6>
        <a:srgbClr val="0000E7"/>
      </a:accent6>
      <a:hlink>
        <a:srgbClr val="FF0000"/>
      </a:hlink>
      <a:folHlink>
        <a:srgbClr val="FFFF00"/>
      </a:folHlink>
    </a:clrScheme>
    <a:fontScheme name="master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2D2D8A"/>
        </a:accent6>
        <a:hlink>
          <a:srgbClr val="0066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2D2D8A"/>
        </a:accent6>
        <a:hlink>
          <a:srgbClr val="FFFFFF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2D2D8A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88454"/>
        </a:accent1>
        <a:accent2>
          <a:srgbClr val="2B5681"/>
        </a:accent2>
        <a:accent3>
          <a:srgbClr val="FFFFFF"/>
        </a:accent3>
        <a:accent4>
          <a:srgbClr val="000000"/>
        </a:accent4>
        <a:accent5>
          <a:srgbClr val="ACC2B3"/>
        </a:accent5>
        <a:accent6>
          <a:srgbClr val="264D74"/>
        </a:accent6>
        <a:hlink>
          <a:srgbClr val="E57B11"/>
        </a:hlink>
        <a:folHlink>
          <a:srgbClr val="B426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aster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000"/>
      </a:accent1>
      <a:accent2>
        <a:srgbClr val="0000FF"/>
      </a:accent2>
      <a:accent3>
        <a:srgbClr val="FFFFFF"/>
      </a:accent3>
      <a:accent4>
        <a:srgbClr val="000000"/>
      </a:accent4>
      <a:accent5>
        <a:srgbClr val="AAC0AA"/>
      </a:accent5>
      <a:accent6>
        <a:srgbClr val="0000E7"/>
      </a:accent6>
      <a:hlink>
        <a:srgbClr val="FF0000"/>
      </a:hlink>
      <a:folHlink>
        <a:srgbClr val="FFFF00"/>
      </a:folHlink>
    </a:clrScheme>
    <a:fontScheme name="master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2D2D8A"/>
        </a:accent6>
        <a:hlink>
          <a:srgbClr val="0066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2D2D8A"/>
        </a:accent6>
        <a:hlink>
          <a:srgbClr val="FFFFFF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2D2D8A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88454"/>
        </a:accent1>
        <a:accent2>
          <a:srgbClr val="2B5681"/>
        </a:accent2>
        <a:accent3>
          <a:srgbClr val="FFFFFF"/>
        </a:accent3>
        <a:accent4>
          <a:srgbClr val="000000"/>
        </a:accent4>
        <a:accent5>
          <a:srgbClr val="ACC2B3"/>
        </a:accent5>
        <a:accent6>
          <a:srgbClr val="264D74"/>
        </a:accent6>
        <a:hlink>
          <a:srgbClr val="E57B11"/>
        </a:hlink>
        <a:folHlink>
          <a:srgbClr val="B426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master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000"/>
      </a:accent1>
      <a:accent2>
        <a:srgbClr val="0000FF"/>
      </a:accent2>
      <a:accent3>
        <a:srgbClr val="FFFFFF"/>
      </a:accent3>
      <a:accent4>
        <a:srgbClr val="000000"/>
      </a:accent4>
      <a:accent5>
        <a:srgbClr val="AAC0AA"/>
      </a:accent5>
      <a:accent6>
        <a:srgbClr val="0000E7"/>
      </a:accent6>
      <a:hlink>
        <a:srgbClr val="FF0000"/>
      </a:hlink>
      <a:folHlink>
        <a:srgbClr val="FFFF00"/>
      </a:folHlink>
    </a:clrScheme>
    <a:fontScheme name="master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2D2D8A"/>
        </a:accent6>
        <a:hlink>
          <a:srgbClr val="0066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2D2D8A"/>
        </a:accent6>
        <a:hlink>
          <a:srgbClr val="FFFFFF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2D2D8A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88454"/>
        </a:accent1>
        <a:accent2>
          <a:srgbClr val="2B5681"/>
        </a:accent2>
        <a:accent3>
          <a:srgbClr val="FFFFFF"/>
        </a:accent3>
        <a:accent4>
          <a:srgbClr val="000000"/>
        </a:accent4>
        <a:accent5>
          <a:srgbClr val="ACC2B3"/>
        </a:accent5>
        <a:accent6>
          <a:srgbClr val="264D74"/>
        </a:accent6>
        <a:hlink>
          <a:srgbClr val="E57B11"/>
        </a:hlink>
        <a:folHlink>
          <a:srgbClr val="B426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master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000"/>
      </a:accent1>
      <a:accent2>
        <a:srgbClr val="0000FF"/>
      </a:accent2>
      <a:accent3>
        <a:srgbClr val="FFFFFF"/>
      </a:accent3>
      <a:accent4>
        <a:srgbClr val="000000"/>
      </a:accent4>
      <a:accent5>
        <a:srgbClr val="AAC0AA"/>
      </a:accent5>
      <a:accent6>
        <a:srgbClr val="0000E7"/>
      </a:accent6>
      <a:hlink>
        <a:srgbClr val="FF0000"/>
      </a:hlink>
      <a:folHlink>
        <a:srgbClr val="FFFF00"/>
      </a:folHlink>
    </a:clrScheme>
    <a:fontScheme name="master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2D2D8A"/>
        </a:accent6>
        <a:hlink>
          <a:srgbClr val="0066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2D2D8A"/>
        </a:accent6>
        <a:hlink>
          <a:srgbClr val="FFFFFF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2D2D8A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88454"/>
        </a:accent1>
        <a:accent2>
          <a:srgbClr val="2B5681"/>
        </a:accent2>
        <a:accent3>
          <a:srgbClr val="FFFFFF"/>
        </a:accent3>
        <a:accent4>
          <a:srgbClr val="000000"/>
        </a:accent4>
        <a:accent5>
          <a:srgbClr val="ACC2B3"/>
        </a:accent5>
        <a:accent6>
          <a:srgbClr val="264D74"/>
        </a:accent6>
        <a:hlink>
          <a:srgbClr val="E57B11"/>
        </a:hlink>
        <a:folHlink>
          <a:srgbClr val="B426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master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000"/>
      </a:accent1>
      <a:accent2>
        <a:srgbClr val="0000FF"/>
      </a:accent2>
      <a:accent3>
        <a:srgbClr val="FFFFFF"/>
      </a:accent3>
      <a:accent4>
        <a:srgbClr val="000000"/>
      </a:accent4>
      <a:accent5>
        <a:srgbClr val="AAC0AA"/>
      </a:accent5>
      <a:accent6>
        <a:srgbClr val="0000E7"/>
      </a:accent6>
      <a:hlink>
        <a:srgbClr val="FF0000"/>
      </a:hlink>
      <a:folHlink>
        <a:srgbClr val="FFFF00"/>
      </a:folHlink>
    </a:clrScheme>
    <a:fontScheme name="master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2D2D8A"/>
        </a:accent6>
        <a:hlink>
          <a:srgbClr val="0066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2D2D8A"/>
        </a:accent6>
        <a:hlink>
          <a:srgbClr val="FFFFFF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00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FF"/>
        </a:accent5>
        <a:accent6>
          <a:srgbClr val="2D2D8A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templat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88454"/>
        </a:accent1>
        <a:accent2>
          <a:srgbClr val="2B5681"/>
        </a:accent2>
        <a:accent3>
          <a:srgbClr val="FFFFFF"/>
        </a:accent3>
        <a:accent4>
          <a:srgbClr val="000000"/>
        </a:accent4>
        <a:accent5>
          <a:srgbClr val="ACC2B3"/>
        </a:accent5>
        <a:accent6>
          <a:srgbClr val="264D74"/>
        </a:accent6>
        <a:hlink>
          <a:srgbClr val="E57B11"/>
        </a:hlink>
        <a:folHlink>
          <a:srgbClr val="B426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8DD69A1B085B45B3DD74A6EC38685F" ma:contentTypeVersion="1" ma:contentTypeDescription="Create a new document." ma:contentTypeScope="" ma:versionID="2f1644168827dda242f7eb77aca1a41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e96cd673890ad8defac2addd4e3fc0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/>
    <Type>10001</Type>
    <SequenceNumber>10000</SequenceNumber>
    <Assembly>Hess.SharePoint.HessConnect.Groups.Provisioning, Version=1.0.0.0, Culture=neutral, PublicKeyToken=3bbf667502b72835</Assembly>
    <Class>Hess.SharePoint.EventReceivers.GroupUpdatesEventReceiver</Class>
    <Data/>
    <Filter/>
  </Receiver>
  <Receiver>
    <Name/>
    <Type>10002</Type>
    <SequenceNumber>10001</SequenceNumber>
    <Assembly>Hess.SharePoint.HessConnect.Groups.Provisioning, Version=1.0.0.0, Culture=neutral, PublicKeyToken=3bbf667502b72835</Assembly>
    <Class>Hess.SharePoint.EventReceivers.GroupUpdatesEventReceiver</Class>
    <Data/>
    <Filter/>
  </Receiver>
  <Receiver>
    <Name/>
    <Type>3</Type>
    <SequenceNumber>10002</SequenceNumber>
    <Assembly>Hess.SharePoint.HessConnect.Groups.Provisioning, Version=1.0.0.0, Culture=neutral, PublicKeyToken=3bbf667502b72835</Assembly>
    <Class>Hess.SharePoint.EventReceivers.GroupUpdatesEventReceiver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616662-F53B-4643-9581-F0F2EA105B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CC2A31-2263-42FB-881C-42BAA21CBA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78588C4-97B9-40FD-B13F-EF431D71E97D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8DE8173-46A2-4833-BD07-445A27C66DC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57125</TotalTime>
  <Words>262</Words>
  <Application>Microsoft Office PowerPoint</Application>
  <PresentationFormat>On-screen Show (4:3)</PresentationFormat>
  <Paragraphs>62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56_master template</vt:lpstr>
      <vt:lpstr>79_master template</vt:lpstr>
      <vt:lpstr>95_master template</vt:lpstr>
      <vt:lpstr>1_Default Design</vt:lpstr>
      <vt:lpstr>2_Default Design</vt:lpstr>
      <vt:lpstr>master template</vt:lpstr>
      <vt:lpstr>1_master template</vt:lpstr>
      <vt:lpstr>2_master template</vt:lpstr>
      <vt:lpstr>3_master template</vt:lpstr>
      <vt:lpstr>Office Theme</vt:lpstr>
      <vt:lpstr>Oil Industry Segment Update  Lee K. Johnson Hess Corporation  </vt:lpstr>
      <vt:lpstr>Global Production and Consumption WTI and Brent Price Reaction</vt:lpstr>
      <vt:lpstr>US Crude Oil Production MBPD</vt:lpstr>
      <vt:lpstr>US Land Rig Count</vt:lpstr>
      <vt:lpstr>Texas, New Mexico and Oklahoma Production MBPD</vt:lpstr>
      <vt:lpstr>CBR Within PADD 3 and to West Coast 1,000’s</vt:lpstr>
      <vt:lpstr>Williston Basin Crude Oil Production and Modal Share MBPD</vt:lpstr>
      <vt:lpstr>PowerPoint Presentation</vt:lpstr>
      <vt:lpstr>Total US and Canada CBR KBPD</vt:lpstr>
      <vt:lpstr>Canada CBR to Destinations in US KBPD</vt:lpstr>
      <vt:lpstr>Summary</vt:lpstr>
    </vt:vector>
  </TitlesOfParts>
  <Company>Hess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thomas.dransfield@hess.com</dc:creator>
  <cp:lastModifiedBy>Lee</cp:lastModifiedBy>
  <cp:revision>1893</cp:revision>
  <cp:lastPrinted>2019-10-30T00:35:26Z</cp:lastPrinted>
  <dcterms:created xsi:type="dcterms:W3CDTF">2012-11-07T18:31:18Z</dcterms:created>
  <dcterms:modified xsi:type="dcterms:W3CDTF">2020-10-01T22:25:49Z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0x010100E48DD69A1B085B45B3DD74A6EC38685F</vt:lpwstr>
  </property>
</Properties>
</file>