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6"/>
  </p:notesMasterIdLst>
  <p:sldIdLst>
    <p:sldId id="256" r:id="rId2"/>
    <p:sldId id="258" r:id="rId3"/>
    <p:sldId id="259" r:id="rId4"/>
    <p:sldId id="277" r:id="rId5"/>
    <p:sldId id="276" r:id="rId6"/>
    <p:sldId id="268" r:id="rId7"/>
    <p:sldId id="275" r:id="rId8"/>
    <p:sldId id="279" r:id="rId9"/>
    <p:sldId id="280" r:id="rId10"/>
    <p:sldId id="273" r:id="rId11"/>
    <p:sldId id="281" r:id="rId12"/>
    <p:sldId id="282" r:id="rId13"/>
    <p:sldId id="261" r:id="rId14"/>
    <p:sldId id="274" r:id="rId15"/>
  </p:sldIdLst>
  <p:sldSz cx="12188825" cy="6858000"/>
  <p:notesSz cx="6858000" cy="9144000"/>
  <p:defaultTextStyle>
    <a:defPPr>
      <a:defRPr lang="en-US"/>
    </a:defPPr>
    <a:lvl1pPr marL="0" algn="l" defTabSz="10241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2053" algn="l" defTabSz="10241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24104" algn="l" defTabSz="10241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36157" algn="l" defTabSz="10241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48209" algn="l" defTabSz="10241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60262" algn="l" defTabSz="10241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072313" algn="l" defTabSz="10241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584366" algn="l" defTabSz="10241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096418" algn="l" defTabSz="102410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816" userDrawn="1">
          <p15:clr>
            <a:srgbClr val="A4A3A4"/>
          </p15:clr>
        </p15:guide>
        <p15:guide id="3" pos="3839" userDrawn="1">
          <p15:clr>
            <a:srgbClr val="A4A3A4"/>
          </p15:clr>
        </p15:guide>
        <p15:guide id="4" pos="7535" userDrawn="1">
          <p15:clr>
            <a:srgbClr val="A4A3A4"/>
          </p15:clr>
        </p15:guide>
        <p15:guide id="5" pos="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40" autoAdjust="0"/>
    <p:restoredTop sz="94660"/>
  </p:normalViewPr>
  <p:slideViewPr>
    <p:cSldViewPr snapToObjects="1" showGuides="1">
      <p:cViewPr varScale="1">
        <p:scale>
          <a:sx n="66" d="100"/>
          <a:sy n="66" d="100"/>
        </p:scale>
        <p:origin x="-216" y="-114"/>
      </p:cViewPr>
      <p:guideLst>
        <p:guide orient="horz" pos="2160"/>
        <p:guide orient="horz" pos="816"/>
        <p:guide pos="3839"/>
        <p:guide pos="7535"/>
        <p:guide pos="1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fpcorp3\FP3Work\TPG\Railcar\Share\Portfolio\DRW%20Working%20Folder\Freight_Tank_ARCI_Graphs_2020091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Chart%202%20in%20Microsoft%20PowerPoint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fpcorp3\FP3Work\TPG\Railcar\Share\Portfolio\DRW%20Working%20Folder\Freight_Tank_ARCI_Graphs_202009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windled\Downloads\Age_Distribution_crosstab%20(1).csv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fpcorp3\FP3Work\TPG\Railcar\Share\Portfolio\DRW%20Working%20Folder\Freight_Tank_ARCI_Graphs_20200916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\\fpcorp3\FP3Work\TPG\Railcar\Share\Portfolio\DRW%20Working%20Folder\Freight_Tank_ARCI_Graphs_20200916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fpcorp3\FP3Work\TPG\Railcar\Share\Portfolio\DRW%20Working%20Folder\Freight_Tank_ARCI_Graphs_2020091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PowerPoint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Tank Car Activity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Tank!$A$2</c:f>
              <c:strCache>
                <c:ptCount val="1"/>
                <c:pt idx="0">
                  <c:v>Orders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Tank!$B$1:$W$1</c:f>
              <c:strCache>
                <c:ptCount val="22"/>
                <c:pt idx="0">
                  <c:v>Q1 2015</c:v>
                </c:pt>
                <c:pt idx="1">
                  <c:v>Q2 2015</c:v>
                </c:pt>
                <c:pt idx="2">
                  <c:v>Q3 2015</c:v>
                </c:pt>
                <c:pt idx="3">
                  <c:v>Q4 2015</c:v>
                </c:pt>
                <c:pt idx="4">
                  <c:v>Q1 2016</c:v>
                </c:pt>
                <c:pt idx="5">
                  <c:v>Q2 2016</c:v>
                </c:pt>
                <c:pt idx="6">
                  <c:v>Q3 2016</c:v>
                </c:pt>
                <c:pt idx="7">
                  <c:v>Q4 2016</c:v>
                </c:pt>
                <c:pt idx="8">
                  <c:v>Q1 2017</c:v>
                </c:pt>
                <c:pt idx="9">
                  <c:v>Q2 2017</c:v>
                </c:pt>
                <c:pt idx="10">
                  <c:v>Q3 2017</c:v>
                </c:pt>
                <c:pt idx="11">
                  <c:v>Q4 2017</c:v>
                </c:pt>
                <c:pt idx="12">
                  <c:v>Q1 2018</c:v>
                </c:pt>
                <c:pt idx="13">
                  <c:v>Q2 2018</c:v>
                </c:pt>
                <c:pt idx="14">
                  <c:v>Q3 2018</c:v>
                </c:pt>
                <c:pt idx="15">
                  <c:v>Q4 2018</c:v>
                </c:pt>
                <c:pt idx="16">
                  <c:v>Q1 2019</c:v>
                </c:pt>
                <c:pt idx="17">
                  <c:v>Q2 2019</c:v>
                </c:pt>
                <c:pt idx="18">
                  <c:v>Q3 2019</c:v>
                </c:pt>
                <c:pt idx="19">
                  <c:v>Q4 2019</c:v>
                </c:pt>
                <c:pt idx="20">
                  <c:v>Q1 2020</c:v>
                </c:pt>
                <c:pt idx="21">
                  <c:v>Q2 2020</c:v>
                </c:pt>
              </c:strCache>
            </c:strRef>
          </c:cat>
          <c:val>
            <c:numRef>
              <c:f>Tank!$B$2:$W$2</c:f>
              <c:numCache>
                <c:formatCode>General</c:formatCode>
                <c:ptCount val="22"/>
                <c:pt idx="0">
                  <c:v>4470</c:v>
                </c:pt>
                <c:pt idx="1">
                  <c:v>3155</c:v>
                </c:pt>
                <c:pt idx="2">
                  <c:v>1463</c:v>
                </c:pt>
                <c:pt idx="3">
                  <c:v>1176</c:v>
                </c:pt>
                <c:pt idx="4">
                  <c:v>917</c:v>
                </c:pt>
                <c:pt idx="5">
                  <c:v>3192</c:v>
                </c:pt>
                <c:pt idx="6">
                  <c:v>881</c:v>
                </c:pt>
                <c:pt idx="7">
                  <c:v>889</c:v>
                </c:pt>
                <c:pt idx="8">
                  <c:v>1589</c:v>
                </c:pt>
                <c:pt idx="9">
                  <c:v>4458</c:v>
                </c:pt>
                <c:pt idx="10">
                  <c:v>1496</c:v>
                </c:pt>
                <c:pt idx="11">
                  <c:v>1158</c:v>
                </c:pt>
                <c:pt idx="12">
                  <c:v>2229</c:v>
                </c:pt>
                <c:pt idx="13">
                  <c:v>10162</c:v>
                </c:pt>
                <c:pt idx="14">
                  <c:v>11316</c:v>
                </c:pt>
                <c:pt idx="15">
                  <c:v>6013</c:v>
                </c:pt>
                <c:pt idx="16">
                  <c:v>4847</c:v>
                </c:pt>
                <c:pt idx="17">
                  <c:v>4668</c:v>
                </c:pt>
                <c:pt idx="18">
                  <c:v>1660</c:v>
                </c:pt>
                <c:pt idx="19">
                  <c:v>3058</c:v>
                </c:pt>
                <c:pt idx="20">
                  <c:v>3883</c:v>
                </c:pt>
                <c:pt idx="21">
                  <c:v>859</c:v>
                </c:pt>
              </c:numCache>
            </c:numRef>
          </c:val>
        </c:ser>
        <c:ser>
          <c:idx val="1"/>
          <c:order val="1"/>
          <c:tx>
            <c:strRef>
              <c:f>Tank!$A$3</c:f>
              <c:strCache>
                <c:ptCount val="1"/>
                <c:pt idx="0">
                  <c:v>Deliveries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Tank!$B$1:$W$1</c:f>
              <c:strCache>
                <c:ptCount val="22"/>
                <c:pt idx="0">
                  <c:v>Q1 2015</c:v>
                </c:pt>
                <c:pt idx="1">
                  <c:v>Q2 2015</c:v>
                </c:pt>
                <c:pt idx="2">
                  <c:v>Q3 2015</c:v>
                </c:pt>
                <c:pt idx="3">
                  <c:v>Q4 2015</c:v>
                </c:pt>
                <c:pt idx="4">
                  <c:v>Q1 2016</c:v>
                </c:pt>
                <c:pt idx="5">
                  <c:v>Q2 2016</c:v>
                </c:pt>
                <c:pt idx="6">
                  <c:v>Q3 2016</c:v>
                </c:pt>
                <c:pt idx="7">
                  <c:v>Q4 2016</c:v>
                </c:pt>
                <c:pt idx="8">
                  <c:v>Q1 2017</c:v>
                </c:pt>
                <c:pt idx="9">
                  <c:v>Q2 2017</c:v>
                </c:pt>
                <c:pt idx="10">
                  <c:v>Q3 2017</c:v>
                </c:pt>
                <c:pt idx="11">
                  <c:v>Q4 2017</c:v>
                </c:pt>
                <c:pt idx="12">
                  <c:v>Q1 2018</c:v>
                </c:pt>
                <c:pt idx="13">
                  <c:v>Q2 2018</c:v>
                </c:pt>
                <c:pt idx="14">
                  <c:v>Q3 2018</c:v>
                </c:pt>
                <c:pt idx="15">
                  <c:v>Q4 2018</c:v>
                </c:pt>
                <c:pt idx="16">
                  <c:v>Q1 2019</c:v>
                </c:pt>
                <c:pt idx="17">
                  <c:v>Q2 2019</c:v>
                </c:pt>
                <c:pt idx="18">
                  <c:v>Q3 2019</c:v>
                </c:pt>
                <c:pt idx="19">
                  <c:v>Q4 2019</c:v>
                </c:pt>
                <c:pt idx="20">
                  <c:v>Q1 2020</c:v>
                </c:pt>
                <c:pt idx="21">
                  <c:v>Q2 2020</c:v>
                </c:pt>
              </c:strCache>
            </c:strRef>
          </c:cat>
          <c:val>
            <c:numRef>
              <c:f>Tank!$B$3:$W$3</c:f>
              <c:numCache>
                <c:formatCode>General</c:formatCode>
                <c:ptCount val="22"/>
                <c:pt idx="0">
                  <c:v>9714</c:v>
                </c:pt>
                <c:pt idx="1">
                  <c:v>9161</c:v>
                </c:pt>
                <c:pt idx="2">
                  <c:v>8849</c:v>
                </c:pt>
                <c:pt idx="3">
                  <c:v>8341</c:v>
                </c:pt>
                <c:pt idx="4">
                  <c:v>5885</c:v>
                </c:pt>
                <c:pt idx="5">
                  <c:v>4318</c:v>
                </c:pt>
                <c:pt idx="6">
                  <c:v>3766</c:v>
                </c:pt>
                <c:pt idx="7">
                  <c:v>3872</c:v>
                </c:pt>
                <c:pt idx="8">
                  <c:v>2389</c:v>
                </c:pt>
                <c:pt idx="9">
                  <c:v>2209</c:v>
                </c:pt>
                <c:pt idx="10">
                  <c:v>2119</c:v>
                </c:pt>
                <c:pt idx="11">
                  <c:v>2231</c:v>
                </c:pt>
                <c:pt idx="12">
                  <c:v>1955</c:v>
                </c:pt>
                <c:pt idx="13">
                  <c:v>2242</c:v>
                </c:pt>
                <c:pt idx="14">
                  <c:v>2697</c:v>
                </c:pt>
                <c:pt idx="15">
                  <c:v>3529</c:v>
                </c:pt>
                <c:pt idx="16">
                  <c:v>3807</c:v>
                </c:pt>
                <c:pt idx="17">
                  <c:v>5226</c:v>
                </c:pt>
                <c:pt idx="18">
                  <c:v>5798</c:v>
                </c:pt>
                <c:pt idx="19">
                  <c:v>6358</c:v>
                </c:pt>
                <c:pt idx="20">
                  <c:v>5203</c:v>
                </c:pt>
                <c:pt idx="21">
                  <c:v>4258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5572992"/>
        <c:axId val="98374016"/>
      </c:barChart>
      <c:lineChart>
        <c:grouping val="standard"/>
        <c:varyColors val="0"/>
        <c:ser>
          <c:idx val="2"/>
          <c:order val="2"/>
          <c:tx>
            <c:strRef>
              <c:f>Tank!$A$4</c:f>
              <c:strCache>
                <c:ptCount val="1"/>
                <c:pt idx="0">
                  <c:v>Backlog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Tank!$B$1:$W$1</c:f>
              <c:strCache>
                <c:ptCount val="22"/>
                <c:pt idx="0">
                  <c:v>Q1 2015</c:v>
                </c:pt>
                <c:pt idx="1">
                  <c:v>Q2 2015</c:v>
                </c:pt>
                <c:pt idx="2">
                  <c:v>Q3 2015</c:v>
                </c:pt>
                <c:pt idx="3">
                  <c:v>Q4 2015</c:v>
                </c:pt>
                <c:pt idx="4">
                  <c:v>Q1 2016</c:v>
                </c:pt>
                <c:pt idx="5">
                  <c:v>Q2 2016</c:v>
                </c:pt>
                <c:pt idx="6">
                  <c:v>Q3 2016</c:v>
                </c:pt>
                <c:pt idx="7">
                  <c:v>Q4 2016</c:v>
                </c:pt>
                <c:pt idx="8">
                  <c:v>Q1 2017</c:v>
                </c:pt>
                <c:pt idx="9">
                  <c:v>Q2 2017</c:v>
                </c:pt>
                <c:pt idx="10">
                  <c:v>Q3 2017</c:v>
                </c:pt>
                <c:pt idx="11">
                  <c:v>Q4 2017</c:v>
                </c:pt>
                <c:pt idx="12">
                  <c:v>Q1 2018</c:v>
                </c:pt>
                <c:pt idx="13">
                  <c:v>Q2 2018</c:v>
                </c:pt>
                <c:pt idx="14">
                  <c:v>Q3 2018</c:v>
                </c:pt>
                <c:pt idx="15">
                  <c:v>Q4 2018</c:v>
                </c:pt>
                <c:pt idx="16">
                  <c:v>Q1 2019</c:v>
                </c:pt>
                <c:pt idx="17">
                  <c:v>Q2 2019</c:v>
                </c:pt>
                <c:pt idx="18">
                  <c:v>Q3 2019</c:v>
                </c:pt>
                <c:pt idx="19">
                  <c:v>Q4 2019</c:v>
                </c:pt>
                <c:pt idx="20">
                  <c:v>Q1 2020</c:v>
                </c:pt>
                <c:pt idx="21">
                  <c:v>Q2 2020</c:v>
                </c:pt>
              </c:strCache>
            </c:strRef>
          </c:cat>
          <c:val>
            <c:numRef>
              <c:f>Tank!$B$4:$W$4</c:f>
              <c:numCache>
                <c:formatCode>General</c:formatCode>
                <c:ptCount val="22"/>
                <c:pt idx="0">
                  <c:v>52381</c:v>
                </c:pt>
                <c:pt idx="1">
                  <c:v>46375</c:v>
                </c:pt>
                <c:pt idx="2">
                  <c:v>38454</c:v>
                </c:pt>
                <c:pt idx="3">
                  <c:v>30789</c:v>
                </c:pt>
                <c:pt idx="4">
                  <c:v>25550</c:v>
                </c:pt>
                <c:pt idx="5">
                  <c:v>24424</c:v>
                </c:pt>
                <c:pt idx="6">
                  <c:v>21317</c:v>
                </c:pt>
                <c:pt idx="7">
                  <c:v>18344</c:v>
                </c:pt>
                <c:pt idx="8">
                  <c:v>16999</c:v>
                </c:pt>
                <c:pt idx="9">
                  <c:v>18958</c:v>
                </c:pt>
                <c:pt idx="10">
                  <c:v>17685</c:v>
                </c:pt>
                <c:pt idx="11">
                  <c:v>16612</c:v>
                </c:pt>
                <c:pt idx="12">
                  <c:v>16506</c:v>
                </c:pt>
                <c:pt idx="13">
                  <c:v>24154</c:v>
                </c:pt>
                <c:pt idx="14">
                  <c:v>31473</c:v>
                </c:pt>
                <c:pt idx="15">
                  <c:v>34512</c:v>
                </c:pt>
                <c:pt idx="16">
                  <c:v>35452</c:v>
                </c:pt>
                <c:pt idx="17">
                  <c:v>34915</c:v>
                </c:pt>
                <c:pt idx="18">
                  <c:v>30053</c:v>
                </c:pt>
                <c:pt idx="19">
                  <c:v>26318</c:v>
                </c:pt>
                <c:pt idx="20">
                  <c:v>24262</c:v>
                </c:pt>
                <c:pt idx="21">
                  <c:v>20405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382208"/>
        <c:axId val="98375936"/>
      </c:lineChart>
      <c:catAx>
        <c:axId val="10557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374016"/>
        <c:crosses val="autoZero"/>
        <c:auto val="1"/>
        <c:lblAlgn val="ctr"/>
        <c:lblOffset val="100"/>
        <c:noMultiLvlLbl val="0"/>
      </c:catAx>
      <c:valAx>
        <c:axId val="9837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Orders/Deliveries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572992"/>
        <c:crosses val="autoZero"/>
        <c:crossBetween val="between"/>
        <c:majorUnit val="3000"/>
      </c:valAx>
      <c:valAx>
        <c:axId val="9837593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Backlog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382208"/>
        <c:crosses val="max"/>
        <c:crossBetween val="between"/>
        <c:majorUnit val="15000"/>
      </c:valAx>
      <c:catAx>
        <c:axId val="98382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3759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13648293963254"/>
          <c:y val="3.9317220764071154E-2"/>
          <c:w val="0.86486351706036746"/>
          <c:h val="0.86771633038057738"/>
        </c:manualLayout>
      </c:layout>
      <c:lineChart>
        <c:grouping val="standard"/>
        <c:varyColors val="0"/>
        <c:ser>
          <c:idx val="0"/>
          <c:order val="0"/>
          <c:tx>
            <c:strRef>
              <c:f>'[Chart 2 in Microsoft PowerPoint]Ethanol Fleet'!$B$9</c:f>
              <c:strCache>
                <c:ptCount val="1"/>
                <c:pt idx="0">
                  <c:v>Fleet Size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6.3593004769475362E-3"/>
                  <c:y val="2.564102564102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2395336512983575E-3"/>
                  <c:y val="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2395336512983575E-3"/>
                  <c:y val="-2.3076923076923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1.7948717948717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2395336512983575E-3"/>
                  <c:y val="-1.0582010582010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8205128205128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2 in Microsoft PowerPoint]Ethanol Fleet'!$C$10:$J$10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2 in Microsoft PowerPoint]Ethanol Fleet'!$C$9:$J$9</c:f>
              <c:numCache>
                <c:formatCode>General</c:formatCode>
                <c:ptCount val="8"/>
                <c:pt idx="0">
                  <c:v>27109</c:v>
                </c:pt>
                <c:pt idx="1">
                  <c:v>30734</c:v>
                </c:pt>
                <c:pt idx="2">
                  <c:v>34910</c:v>
                </c:pt>
                <c:pt idx="3">
                  <c:v>36069</c:v>
                </c:pt>
                <c:pt idx="4">
                  <c:v>38885</c:v>
                </c:pt>
                <c:pt idx="5">
                  <c:v>37676</c:v>
                </c:pt>
                <c:pt idx="6">
                  <c:v>36970</c:v>
                </c:pt>
                <c:pt idx="7">
                  <c:v>34392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A53-4DAA-BF4B-174BA9366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782784"/>
        <c:axId val="113784320"/>
      </c:lineChart>
      <c:catAx>
        <c:axId val="11378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3784320"/>
        <c:crosses val="autoZero"/>
        <c:auto val="1"/>
        <c:lblAlgn val="ctr"/>
        <c:lblOffset val="100"/>
        <c:noMultiLvlLbl val="0"/>
      </c:catAx>
      <c:valAx>
        <c:axId val="11378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378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'[Chart in Microsoft PowerPoint]Ethanol Fleet'!$K$6</c:f>
              <c:strCache>
                <c:ptCount val="1"/>
                <c:pt idx="0">
                  <c:v>DOT 111</c:v>
                </c:pt>
              </c:strCache>
            </c:strRef>
          </c:tx>
          <c:invertIfNegative val="0"/>
          <c:dLbls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PowerPoint]Ethanol Fleet'!$L$9:$S$9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PowerPoint]Ethanol Fleet'!$L$6:$S$6</c:f>
              <c:numCache>
                <c:formatCode>0%</c:formatCode>
                <c:ptCount val="8"/>
                <c:pt idx="0">
                  <c:v>0.98317901803828989</c:v>
                </c:pt>
                <c:pt idx="1">
                  <c:v>0.93242012103858918</c:v>
                </c:pt>
                <c:pt idx="2">
                  <c:v>0.88224004583213977</c:v>
                </c:pt>
                <c:pt idx="3">
                  <c:v>0.80589980315506393</c:v>
                </c:pt>
                <c:pt idx="4">
                  <c:v>0.66028031374566032</c:v>
                </c:pt>
                <c:pt idx="5">
                  <c:v>0.49689457479562588</c:v>
                </c:pt>
                <c:pt idx="6">
                  <c:v>0.33505545036516093</c:v>
                </c:pt>
                <c:pt idx="7">
                  <c:v>0.28015236101418933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AA-4ACD-A8BC-127C6D4DDA0A}"/>
            </c:ext>
          </c:extLst>
        </c:ser>
        <c:ser>
          <c:idx val="1"/>
          <c:order val="1"/>
          <c:tx>
            <c:strRef>
              <c:f>'[Chart in Microsoft PowerPoint]Ethanol Fleet'!$K$7</c:f>
              <c:strCache>
                <c:ptCount val="1"/>
                <c:pt idx="0">
                  <c:v>CPC-1232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PowerPoint]Ethanol Fleet'!$L$9:$S$9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PowerPoint]Ethanol Fleet'!$L$7:$S$7</c:f>
              <c:numCache>
                <c:formatCode>0%</c:formatCode>
                <c:ptCount val="8"/>
                <c:pt idx="0">
                  <c:v>1.6820981961710134E-2</c:v>
                </c:pt>
                <c:pt idx="1">
                  <c:v>6.7579878961410822E-2</c:v>
                </c:pt>
                <c:pt idx="2">
                  <c:v>0.10779146376396448</c:v>
                </c:pt>
                <c:pt idx="3">
                  <c:v>9.6620366519726081E-2</c:v>
                </c:pt>
                <c:pt idx="4">
                  <c:v>9.448373408769449E-2</c:v>
                </c:pt>
                <c:pt idx="5">
                  <c:v>8.1033018367130269E-2</c:v>
                </c:pt>
                <c:pt idx="6">
                  <c:v>4.7362726535028404E-2</c:v>
                </c:pt>
                <c:pt idx="7">
                  <c:v>3.5705978134449874E-2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AA-4ACD-A8BC-127C6D4DDA0A}"/>
            </c:ext>
          </c:extLst>
        </c:ser>
        <c:ser>
          <c:idx val="2"/>
          <c:order val="2"/>
          <c:tx>
            <c:strRef>
              <c:f>'[Chart in Microsoft PowerPoint]Ethanol Fleet'!$B$8</c:f>
              <c:strCache>
                <c:ptCount val="1"/>
                <c:pt idx="0">
                  <c:v>117/120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PowerPoint]Ethanol Fleet'!$L$9:$S$9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PowerPoint]Ethanol Fleet'!$L$8:$S$8</c:f>
              <c:numCache>
                <c:formatCode>0%</c:formatCode>
                <c:ptCount val="8"/>
                <c:pt idx="0" formatCode="General">
                  <c:v>0</c:v>
                </c:pt>
                <c:pt idx="1">
                  <c:v>0</c:v>
                </c:pt>
                <c:pt idx="2">
                  <c:v>9.9684904038957311E-3</c:v>
                </c:pt>
                <c:pt idx="3">
                  <c:v>9.7479830325210015E-2</c:v>
                </c:pt>
                <c:pt idx="4">
                  <c:v>0.24523595216664523</c:v>
                </c:pt>
                <c:pt idx="5">
                  <c:v>0.4220724068372439</c:v>
                </c:pt>
                <c:pt idx="6">
                  <c:v>0.61758182309981069</c:v>
                </c:pt>
                <c:pt idx="7">
                  <c:v>0.68414166085136074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AA-4ACD-A8BC-127C6D4DDA0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13832704"/>
        <c:axId val="113834240"/>
      </c:barChart>
      <c:catAx>
        <c:axId val="11383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13834240"/>
        <c:crossesAt val="0"/>
        <c:auto val="0"/>
        <c:lblAlgn val="ctr"/>
        <c:lblOffset val="100"/>
        <c:noMultiLvlLbl val="0"/>
      </c:catAx>
      <c:valAx>
        <c:axId val="113834240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chemeClr val="accent3"/>
              </a:solidFill>
            </a:ln>
          </c:spPr>
        </c:majorGridlines>
        <c:numFmt formatCode="0%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13832704"/>
        <c:crosses val="autoZero"/>
        <c:crossBetween val="between"/>
      </c:valAx>
    </c:plotArea>
    <c:legend>
      <c:legendPos val="t"/>
      <c:layout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PowerPoint]Other Flammable Liquids'!$B$10</c:f>
              <c:strCache>
                <c:ptCount val="1"/>
                <c:pt idx="0">
                  <c:v>Fleet Size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7.3767266797105893E-2"/>
                  <c:y val="-4.99994376515997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PowerPoint]Other Flammable Liquids'!$C$11:$J$11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PowerPoint]Other Flammable Liquids'!$C$10:$J$10</c:f>
              <c:numCache>
                <c:formatCode>General</c:formatCode>
                <c:ptCount val="8"/>
                <c:pt idx="0">
                  <c:v>40205</c:v>
                </c:pt>
                <c:pt idx="1">
                  <c:v>40934</c:v>
                </c:pt>
                <c:pt idx="2">
                  <c:v>41893</c:v>
                </c:pt>
                <c:pt idx="3">
                  <c:v>42549</c:v>
                </c:pt>
                <c:pt idx="4">
                  <c:v>42844</c:v>
                </c:pt>
                <c:pt idx="5">
                  <c:v>43321</c:v>
                </c:pt>
                <c:pt idx="6">
                  <c:v>52870</c:v>
                </c:pt>
                <c:pt idx="7">
                  <c:v>48659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C75-4803-BC3D-39DDA3A8B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894912"/>
        <c:axId val="113896448"/>
      </c:lineChart>
      <c:catAx>
        <c:axId val="11389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3896448"/>
        <c:crosses val="autoZero"/>
        <c:auto val="1"/>
        <c:lblAlgn val="ctr"/>
        <c:lblOffset val="100"/>
        <c:noMultiLvlLbl val="0"/>
      </c:catAx>
      <c:valAx>
        <c:axId val="1138964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3894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'[Chart in Microsoft PowerPoint]Other Flammable Liquids'!$B$5</c:f>
              <c:strCache>
                <c:ptCount val="1"/>
                <c:pt idx="0">
                  <c:v>111</c:v>
                </c:pt>
              </c:strCache>
            </c:strRef>
          </c:tx>
          <c:invertIfNegative val="0"/>
          <c:dLbls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PowerPoint]Other Flammable Liquids'!$L$10:$S$10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PowerPoint]Other Flammable Liquids'!$L$5:$S$5</c:f>
              <c:numCache>
                <c:formatCode>0%</c:formatCode>
                <c:ptCount val="8"/>
                <c:pt idx="0">
                  <c:v>0.71197612237283925</c:v>
                </c:pt>
                <c:pt idx="1">
                  <c:v>0.66392241168710608</c:v>
                </c:pt>
                <c:pt idx="2">
                  <c:v>0.66056381734418634</c:v>
                </c:pt>
                <c:pt idx="3">
                  <c:v>0.61428000658064819</c:v>
                </c:pt>
                <c:pt idx="4">
                  <c:v>0.54105592381663714</c:v>
                </c:pt>
                <c:pt idx="5">
                  <c:v>0.4698414164031301</c:v>
                </c:pt>
                <c:pt idx="6">
                  <c:v>0.42275392472101381</c:v>
                </c:pt>
                <c:pt idx="7">
                  <c:v>0.39546640909184322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AA-4ACD-A8BC-127C6D4DDA0A}"/>
            </c:ext>
          </c:extLst>
        </c:ser>
        <c:ser>
          <c:idx val="1"/>
          <c:order val="1"/>
          <c:tx>
            <c:strRef>
              <c:f>'[Chart in Microsoft PowerPoint]Other Flammable Liquids'!$B$6</c:f>
              <c:strCache>
                <c:ptCount val="1"/>
                <c:pt idx="0">
                  <c:v>1232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PowerPoint]Other Flammable Liquids'!$L$10:$S$10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PowerPoint]Other Flammable Liquids'!$L$6:$S$6</c:f>
              <c:numCache>
                <c:formatCode>0%</c:formatCode>
                <c:ptCount val="8"/>
                <c:pt idx="0">
                  <c:v>8.0711354309165526E-2</c:v>
                </c:pt>
                <c:pt idx="1">
                  <c:v>0.12503053696193872</c:v>
                </c:pt>
                <c:pt idx="2">
                  <c:v>0.14763803021984578</c:v>
                </c:pt>
                <c:pt idx="3">
                  <c:v>0.17861759383299255</c:v>
                </c:pt>
                <c:pt idx="4">
                  <c:v>0.22367192605732425</c:v>
                </c:pt>
                <c:pt idx="5">
                  <c:v>0.24466194224510052</c:v>
                </c:pt>
                <c:pt idx="6">
                  <c:v>0.26241724985814263</c:v>
                </c:pt>
                <c:pt idx="7">
                  <c:v>0.25588277605376192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AA-4ACD-A8BC-127C6D4DDA0A}"/>
            </c:ext>
          </c:extLst>
        </c:ser>
        <c:ser>
          <c:idx val="2"/>
          <c:order val="2"/>
          <c:tx>
            <c:strRef>
              <c:f>'[Chart in Microsoft PowerPoint]Other Flammable Liquids'!$B$7</c:f>
              <c:strCache>
                <c:ptCount val="1"/>
                <c:pt idx="0">
                  <c:v>Pressure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PowerPoint]Other Flammable Liquids'!$L$10:$S$10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PowerPoint]Other Flammable Liquids'!$L$7:$S$7</c:f>
              <c:numCache>
                <c:formatCode>0%</c:formatCode>
                <c:ptCount val="8"/>
                <c:pt idx="0">
                  <c:v>0.20731252331799527</c:v>
                </c:pt>
                <c:pt idx="1">
                  <c:v>0.21104705135095519</c:v>
                </c:pt>
                <c:pt idx="2">
                  <c:v>0.18867113837633973</c:v>
                </c:pt>
                <c:pt idx="3">
                  <c:v>0.17307104749817856</c:v>
                </c:pt>
                <c:pt idx="4">
                  <c:v>0.16338343758752685</c:v>
                </c:pt>
                <c:pt idx="5">
                  <c:v>0.14150181205420004</c:v>
                </c:pt>
                <c:pt idx="6">
                  <c:v>0.1242670701721203</c:v>
                </c:pt>
                <c:pt idx="7">
                  <c:v>0.10643457530980908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AA-4ACD-A8BC-127C6D4DDA0A}"/>
            </c:ext>
          </c:extLst>
        </c:ser>
        <c:ser>
          <c:idx val="3"/>
          <c:order val="3"/>
          <c:tx>
            <c:strRef>
              <c:f>'[Chart in Microsoft PowerPoint]Other Flammable Liquids'!$B$8</c:f>
              <c:strCache>
                <c:ptCount val="1"/>
                <c:pt idx="0">
                  <c:v>117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PowerPoint]Other Flammable Liquids'!$L$10:$S$10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PowerPoint]Other Flammable Liquids'!$L$8:$S$8</c:f>
              <c:numCache>
                <c:formatCode>0%</c:formatCode>
                <c:ptCount val="8"/>
                <c:pt idx="0" formatCode="General">
                  <c:v>0</c:v>
                </c:pt>
                <c:pt idx="1">
                  <c:v>0</c:v>
                </c:pt>
                <c:pt idx="2">
                  <c:v>3.1270140596281002E-3</c:v>
                </c:pt>
                <c:pt idx="3">
                  <c:v>3.4031352088180686E-2</c:v>
                </c:pt>
                <c:pt idx="4">
                  <c:v>7.1888712538511812E-2</c:v>
                </c:pt>
                <c:pt idx="5">
                  <c:v>0.14399482929756932</c:v>
                </c:pt>
                <c:pt idx="6">
                  <c:v>0.19056175524872329</c:v>
                </c:pt>
                <c:pt idx="7">
                  <c:v>0.24221623954458579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889-4BAC-B3DF-3A6540EFB6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3668096"/>
        <c:axId val="113669632"/>
      </c:barChart>
      <c:catAx>
        <c:axId val="11366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13669632"/>
        <c:crossesAt val="0"/>
        <c:auto val="0"/>
        <c:lblAlgn val="ctr"/>
        <c:lblOffset val="100"/>
        <c:noMultiLvlLbl val="0"/>
      </c:catAx>
      <c:valAx>
        <c:axId val="113669632"/>
        <c:scaling>
          <c:orientation val="minMax"/>
        </c:scaling>
        <c:delete val="0"/>
        <c:axPos val="l"/>
        <c:majorGridlines>
          <c:spPr>
            <a:ln>
              <a:gradFill>
                <a:gsLst>
                  <a:gs pos="50000">
                    <a:schemeClr val="accent3"/>
                  </a:gs>
                  <a:gs pos="100000">
                    <a:schemeClr val="accent3"/>
                  </a:gs>
                </a:gsLst>
                <a:lin ang="5400000" scaled="0"/>
              </a:gradFill>
            </a:ln>
          </c:spPr>
        </c:majorGridlines>
        <c:numFmt formatCode="0%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13668096"/>
        <c:crosses val="autoZero"/>
        <c:crossBetween val="between"/>
      </c:valAx>
      <c:spPr>
        <a:noFill/>
        <a:ln>
          <a:noFill/>
        </a:ln>
      </c:spPr>
    </c:plotArea>
    <c:legend>
      <c:legendPos val="t"/>
      <c:layout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'[chart-12683c3f-2e7c-4800-bf6d-d66d619ae9dc.xls]ZingChart'!$D$1</c:f>
              <c:strCache>
                <c:ptCount val="1"/>
              </c:strCache>
            </c:strRef>
          </c:tx>
          <c:spPr>
            <a:ln w="5715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'[chart-12683c3f-2e7c-4800-bf6d-d66d619ae9dc.xls]ZingChart'!$B$2:$B$73</c:f>
              <c:numCache>
                <c:formatCode>mmm\-yy</c:formatCode>
                <c:ptCount val="72"/>
                <c:pt idx="0">
                  <c:v>41852</c:v>
                </c:pt>
                <c:pt idx="1">
                  <c:v>41883</c:v>
                </c:pt>
                <c:pt idx="2">
                  <c:v>41913</c:v>
                </c:pt>
                <c:pt idx="3">
                  <c:v>41944</c:v>
                </c:pt>
                <c:pt idx="4">
                  <c:v>41974</c:v>
                </c:pt>
                <c:pt idx="5">
                  <c:v>42005</c:v>
                </c:pt>
                <c:pt idx="6">
                  <c:v>42036</c:v>
                </c:pt>
                <c:pt idx="7">
                  <c:v>42064</c:v>
                </c:pt>
                <c:pt idx="8">
                  <c:v>42095</c:v>
                </c:pt>
                <c:pt idx="9">
                  <c:v>42125</c:v>
                </c:pt>
                <c:pt idx="10">
                  <c:v>42156</c:v>
                </c:pt>
                <c:pt idx="11">
                  <c:v>42186</c:v>
                </c:pt>
                <c:pt idx="12">
                  <c:v>42217</c:v>
                </c:pt>
                <c:pt idx="13">
                  <c:v>42248</c:v>
                </c:pt>
                <c:pt idx="14">
                  <c:v>42278</c:v>
                </c:pt>
                <c:pt idx="15">
                  <c:v>42309</c:v>
                </c:pt>
                <c:pt idx="16">
                  <c:v>42339</c:v>
                </c:pt>
                <c:pt idx="17">
                  <c:v>42370</c:v>
                </c:pt>
                <c:pt idx="18">
                  <c:v>42401</c:v>
                </c:pt>
                <c:pt idx="19">
                  <c:v>42430</c:v>
                </c:pt>
                <c:pt idx="20">
                  <c:v>42461</c:v>
                </c:pt>
                <c:pt idx="21">
                  <c:v>42491</c:v>
                </c:pt>
                <c:pt idx="22">
                  <c:v>42522</c:v>
                </c:pt>
                <c:pt idx="23">
                  <c:v>42552</c:v>
                </c:pt>
                <c:pt idx="24">
                  <c:v>42583</c:v>
                </c:pt>
                <c:pt idx="25">
                  <c:v>42614</c:v>
                </c:pt>
                <c:pt idx="26">
                  <c:v>42644</c:v>
                </c:pt>
                <c:pt idx="27">
                  <c:v>42675</c:v>
                </c:pt>
                <c:pt idx="28">
                  <c:v>42705</c:v>
                </c:pt>
                <c:pt idx="29">
                  <c:v>42736</c:v>
                </c:pt>
                <c:pt idx="30">
                  <c:v>42767</c:v>
                </c:pt>
                <c:pt idx="31">
                  <c:v>42795</c:v>
                </c:pt>
                <c:pt idx="32">
                  <c:v>42826</c:v>
                </c:pt>
                <c:pt idx="33">
                  <c:v>42856</c:v>
                </c:pt>
                <c:pt idx="34">
                  <c:v>42887</c:v>
                </c:pt>
                <c:pt idx="35">
                  <c:v>42917</c:v>
                </c:pt>
                <c:pt idx="36">
                  <c:v>42948</c:v>
                </c:pt>
                <c:pt idx="37">
                  <c:v>42979</c:v>
                </c:pt>
                <c:pt idx="38">
                  <c:v>43009</c:v>
                </c:pt>
                <c:pt idx="39">
                  <c:v>43040</c:v>
                </c:pt>
                <c:pt idx="40">
                  <c:v>43070</c:v>
                </c:pt>
                <c:pt idx="41">
                  <c:v>43101</c:v>
                </c:pt>
                <c:pt idx="42">
                  <c:v>43132</c:v>
                </c:pt>
                <c:pt idx="43">
                  <c:v>43160</c:v>
                </c:pt>
                <c:pt idx="44">
                  <c:v>43191</c:v>
                </c:pt>
                <c:pt idx="45">
                  <c:v>43221</c:v>
                </c:pt>
                <c:pt idx="46">
                  <c:v>43252</c:v>
                </c:pt>
                <c:pt idx="47">
                  <c:v>43282</c:v>
                </c:pt>
                <c:pt idx="48">
                  <c:v>43313</c:v>
                </c:pt>
                <c:pt idx="49">
                  <c:v>43344</c:v>
                </c:pt>
                <c:pt idx="50">
                  <c:v>43374</c:v>
                </c:pt>
                <c:pt idx="51">
                  <c:v>43405</c:v>
                </c:pt>
                <c:pt idx="52">
                  <c:v>43435</c:v>
                </c:pt>
                <c:pt idx="53">
                  <c:v>43466</c:v>
                </c:pt>
                <c:pt idx="54">
                  <c:v>43497</c:v>
                </c:pt>
                <c:pt idx="55">
                  <c:v>43525</c:v>
                </c:pt>
                <c:pt idx="56">
                  <c:v>43556</c:v>
                </c:pt>
                <c:pt idx="57">
                  <c:v>43586</c:v>
                </c:pt>
                <c:pt idx="58">
                  <c:v>43617</c:v>
                </c:pt>
                <c:pt idx="59">
                  <c:v>43647</c:v>
                </c:pt>
                <c:pt idx="60">
                  <c:v>43678</c:v>
                </c:pt>
                <c:pt idx="61">
                  <c:v>43709</c:v>
                </c:pt>
                <c:pt idx="62">
                  <c:v>43739</c:v>
                </c:pt>
                <c:pt idx="63">
                  <c:v>43770</c:v>
                </c:pt>
                <c:pt idx="64">
                  <c:v>43800</c:v>
                </c:pt>
                <c:pt idx="65">
                  <c:v>43831</c:v>
                </c:pt>
                <c:pt idx="66">
                  <c:v>43862</c:v>
                </c:pt>
                <c:pt idx="67">
                  <c:v>43891</c:v>
                </c:pt>
                <c:pt idx="68">
                  <c:v>43922</c:v>
                </c:pt>
                <c:pt idx="69">
                  <c:v>43952</c:v>
                </c:pt>
                <c:pt idx="70">
                  <c:v>43983</c:v>
                </c:pt>
                <c:pt idx="71">
                  <c:v>44013</c:v>
                </c:pt>
              </c:numCache>
            </c:numRef>
          </c:cat>
          <c:val>
            <c:numRef>
              <c:f>'[chart-12683c3f-2e7c-4800-bf6d-d66d619ae9dc.xls]ZingChart'!$D$2:$D$72</c:f>
              <c:numCache>
                <c:formatCode>General</c:formatCode>
                <c:ptCount val="71"/>
                <c:pt idx="0">
                  <c:v>110</c:v>
                </c:pt>
                <c:pt idx="1">
                  <c:v>149</c:v>
                </c:pt>
                <c:pt idx="2">
                  <c:v>213</c:v>
                </c:pt>
                <c:pt idx="3">
                  <c:v>422</c:v>
                </c:pt>
                <c:pt idx="4">
                  <c:v>982</c:v>
                </c:pt>
                <c:pt idx="5">
                  <c:v>1439</c:v>
                </c:pt>
                <c:pt idx="6">
                  <c:v>2160</c:v>
                </c:pt>
                <c:pt idx="7">
                  <c:v>2783</c:v>
                </c:pt>
                <c:pt idx="8">
                  <c:v>3541</c:v>
                </c:pt>
                <c:pt idx="9">
                  <c:v>4417</c:v>
                </c:pt>
                <c:pt idx="10">
                  <c:v>5190</c:v>
                </c:pt>
                <c:pt idx="11">
                  <c:v>6099</c:v>
                </c:pt>
                <c:pt idx="12">
                  <c:v>8005</c:v>
                </c:pt>
                <c:pt idx="13">
                  <c:v>9178</c:v>
                </c:pt>
                <c:pt idx="14">
                  <c:v>10497</c:v>
                </c:pt>
                <c:pt idx="15">
                  <c:v>11644</c:v>
                </c:pt>
                <c:pt idx="16">
                  <c:v>12485</c:v>
                </c:pt>
                <c:pt idx="17">
                  <c:v>13129</c:v>
                </c:pt>
                <c:pt idx="18">
                  <c:v>13784</c:v>
                </c:pt>
                <c:pt idx="19">
                  <c:v>14140</c:v>
                </c:pt>
                <c:pt idx="20">
                  <c:v>14418</c:v>
                </c:pt>
                <c:pt idx="21">
                  <c:v>15036</c:v>
                </c:pt>
                <c:pt idx="22">
                  <c:v>15566</c:v>
                </c:pt>
                <c:pt idx="23">
                  <c:v>15771</c:v>
                </c:pt>
                <c:pt idx="24">
                  <c:v>16002</c:v>
                </c:pt>
                <c:pt idx="25">
                  <c:v>16240</c:v>
                </c:pt>
                <c:pt idx="26">
                  <c:v>16492</c:v>
                </c:pt>
                <c:pt idx="27">
                  <c:v>16632</c:v>
                </c:pt>
                <c:pt idx="28">
                  <c:v>17040</c:v>
                </c:pt>
                <c:pt idx="29">
                  <c:v>17322</c:v>
                </c:pt>
                <c:pt idx="30">
                  <c:v>17540</c:v>
                </c:pt>
                <c:pt idx="31">
                  <c:v>17690</c:v>
                </c:pt>
                <c:pt idx="32">
                  <c:v>17927</c:v>
                </c:pt>
                <c:pt idx="33">
                  <c:v>18124</c:v>
                </c:pt>
                <c:pt idx="34">
                  <c:v>18467</c:v>
                </c:pt>
                <c:pt idx="35">
                  <c:v>18696</c:v>
                </c:pt>
                <c:pt idx="36">
                  <c:v>18895</c:v>
                </c:pt>
                <c:pt idx="37">
                  <c:v>18990</c:v>
                </c:pt>
                <c:pt idx="38">
                  <c:v>19162</c:v>
                </c:pt>
                <c:pt idx="39">
                  <c:v>19450</c:v>
                </c:pt>
                <c:pt idx="40">
                  <c:v>19638</c:v>
                </c:pt>
                <c:pt idx="41">
                  <c:v>19913</c:v>
                </c:pt>
                <c:pt idx="42">
                  <c:v>20109</c:v>
                </c:pt>
                <c:pt idx="43">
                  <c:v>20267</c:v>
                </c:pt>
                <c:pt idx="44">
                  <c:v>20590</c:v>
                </c:pt>
                <c:pt idx="45">
                  <c:v>21007</c:v>
                </c:pt>
                <c:pt idx="46">
                  <c:v>21218</c:v>
                </c:pt>
                <c:pt idx="47">
                  <c:v>21397</c:v>
                </c:pt>
                <c:pt idx="48">
                  <c:v>21695</c:v>
                </c:pt>
                <c:pt idx="49">
                  <c:v>21880</c:v>
                </c:pt>
                <c:pt idx="50">
                  <c:v>22346</c:v>
                </c:pt>
                <c:pt idx="51">
                  <c:v>22824</c:v>
                </c:pt>
                <c:pt idx="52">
                  <c:v>23542</c:v>
                </c:pt>
                <c:pt idx="53">
                  <c:v>24154</c:v>
                </c:pt>
                <c:pt idx="54">
                  <c:v>25153</c:v>
                </c:pt>
                <c:pt idx="55">
                  <c:v>26102</c:v>
                </c:pt>
                <c:pt idx="56">
                  <c:v>27204</c:v>
                </c:pt>
                <c:pt idx="57">
                  <c:v>28390</c:v>
                </c:pt>
                <c:pt idx="58">
                  <c:v>29640</c:v>
                </c:pt>
                <c:pt idx="59">
                  <c:v>31053</c:v>
                </c:pt>
                <c:pt idx="60">
                  <c:v>32227</c:v>
                </c:pt>
                <c:pt idx="61">
                  <c:v>33258</c:v>
                </c:pt>
                <c:pt idx="62">
                  <c:v>34433</c:v>
                </c:pt>
                <c:pt idx="63">
                  <c:v>35589</c:v>
                </c:pt>
                <c:pt idx="64">
                  <c:v>36552</c:v>
                </c:pt>
                <c:pt idx="65">
                  <c:v>37643</c:v>
                </c:pt>
                <c:pt idx="66">
                  <c:v>38739</c:v>
                </c:pt>
                <c:pt idx="67">
                  <c:v>39680</c:v>
                </c:pt>
                <c:pt idx="68">
                  <c:v>40505</c:v>
                </c:pt>
                <c:pt idx="69">
                  <c:v>41109</c:v>
                </c:pt>
                <c:pt idx="70">
                  <c:v>41521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13856"/>
        <c:axId val="113915392"/>
      </c:lineChart>
      <c:dateAx>
        <c:axId val="11391385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ln>
            <a:solidFill>
              <a:schemeClr val="accent3"/>
            </a:solidFill>
          </a:ln>
        </c:spPr>
        <c:crossAx val="113915392"/>
        <c:crosses val="autoZero"/>
        <c:auto val="1"/>
        <c:lblOffset val="100"/>
        <c:baseTimeUnit val="months"/>
      </c:dateAx>
      <c:valAx>
        <c:axId val="113915392"/>
        <c:scaling>
          <c:orientation val="minMax"/>
        </c:scaling>
        <c:delete val="0"/>
        <c:axPos val="l"/>
        <c:majorGridlines>
          <c:spPr>
            <a:ln>
              <a:solidFill>
                <a:schemeClr val="accent3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solidFill>
              <a:schemeClr val="accent3"/>
            </a:solidFill>
          </a:ln>
        </c:spPr>
        <c:crossAx val="11391385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7150"/>
          </c:spPr>
          <c:marker>
            <c:symbol val="none"/>
          </c:marker>
          <c:cat>
            <c:numRef>
              <c:f>'[chart-fd7c764b-07ff-4d70-9b61-274126c57496.xls]ZingChart'!$A$2:$A$44</c:f>
              <c:numCache>
                <c:formatCode>mmm\-yy</c:formatCode>
                <c:ptCount val="43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  <c:pt idx="9">
                  <c:v>43009</c:v>
                </c:pt>
                <c:pt idx="10">
                  <c:v>43040</c:v>
                </c:pt>
                <c:pt idx="11">
                  <c:v>43070</c:v>
                </c:pt>
                <c:pt idx="12">
                  <c:v>43101</c:v>
                </c:pt>
                <c:pt idx="13">
                  <c:v>43132</c:v>
                </c:pt>
                <c:pt idx="14">
                  <c:v>43160</c:v>
                </c:pt>
                <c:pt idx="15">
                  <c:v>43191</c:v>
                </c:pt>
                <c:pt idx="16">
                  <c:v>43221</c:v>
                </c:pt>
                <c:pt idx="17">
                  <c:v>43252</c:v>
                </c:pt>
                <c:pt idx="18">
                  <c:v>43282</c:v>
                </c:pt>
                <c:pt idx="19">
                  <c:v>43313</c:v>
                </c:pt>
                <c:pt idx="20">
                  <c:v>43344</c:v>
                </c:pt>
                <c:pt idx="21">
                  <c:v>43374</c:v>
                </c:pt>
                <c:pt idx="22">
                  <c:v>43405</c:v>
                </c:pt>
                <c:pt idx="23">
                  <c:v>43435</c:v>
                </c:pt>
                <c:pt idx="24">
                  <c:v>43466</c:v>
                </c:pt>
                <c:pt idx="25">
                  <c:v>43497</c:v>
                </c:pt>
                <c:pt idx="26">
                  <c:v>43525</c:v>
                </c:pt>
                <c:pt idx="27">
                  <c:v>43556</c:v>
                </c:pt>
                <c:pt idx="28">
                  <c:v>43586</c:v>
                </c:pt>
                <c:pt idx="29">
                  <c:v>43617</c:v>
                </c:pt>
                <c:pt idx="30">
                  <c:v>43647</c:v>
                </c:pt>
                <c:pt idx="31">
                  <c:v>43678</c:v>
                </c:pt>
                <c:pt idx="32">
                  <c:v>43709</c:v>
                </c:pt>
                <c:pt idx="33">
                  <c:v>43739</c:v>
                </c:pt>
                <c:pt idx="34">
                  <c:v>43770</c:v>
                </c:pt>
                <c:pt idx="35">
                  <c:v>43800</c:v>
                </c:pt>
                <c:pt idx="36">
                  <c:v>43831</c:v>
                </c:pt>
                <c:pt idx="37">
                  <c:v>43862</c:v>
                </c:pt>
                <c:pt idx="38">
                  <c:v>43891</c:v>
                </c:pt>
                <c:pt idx="39">
                  <c:v>43922</c:v>
                </c:pt>
                <c:pt idx="40">
                  <c:v>43952</c:v>
                </c:pt>
                <c:pt idx="41">
                  <c:v>43983</c:v>
                </c:pt>
                <c:pt idx="42">
                  <c:v>44013</c:v>
                </c:pt>
              </c:numCache>
            </c:numRef>
          </c:cat>
          <c:val>
            <c:numRef>
              <c:f>'[chart-fd7c764b-07ff-4d70-9b61-274126c57496.xls]ZingChart'!$E$2:$E$44</c:f>
              <c:numCache>
                <c:formatCode>_(* #,##0_);_(* \(#,##0\);_(* "-"??_);_(@_)</c:formatCode>
                <c:ptCount val="43"/>
                <c:pt idx="0">
                  <c:v>174</c:v>
                </c:pt>
                <c:pt idx="1">
                  <c:v>637</c:v>
                </c:pt>
                <c:pt idx="2">
                  <c:v>1024</c:v>
                </c:pt>
                <c:pt idx="3">
                  <c:v>1336</c:v>
                </c:pt>
                <c:pt idx="4">
                  <c:v>1800</c:v>
                </c:pt>
                <c:pt idx="5">
                  <c:v>2226</c:v>
                </c:pt>
                <c:pt idx="6">
                  <c:v>2479</c:v>
                </c:pt>
                <c:pt idx="7">
                  <c:v>2695</c:v>
                </c:pt>
                <c:pt idx="8">
                  <c:v>2956</c:v>
                </c:pt>
                <c:pt idx="9">
                  <c:v>3627</c:v>
                </c:pt>
                <c:pt idx="10">
                  <c:v>4002</c:v>
                </c:pt>
                <c:pt idx="11">
                  <c:v>4350</c:v>
                </c:pt>
                <c:pt idx="12">
                  <c:v>4924</c:v>
                </c:pt>
                <c:pt idx="13">
                  <c:v>5458</c:v>
                </c:pt>
                <c:pt idx="14">
                  <c:v>6241</c:v>
                </c:pt>
                <c:pt idx="15">
                  <c:v>7008</c:v>
                </c:pt>
                <c:pt idx="16">
                  <c:v>7958</c:v>
                </c:pt>
                <c:pt idx="17">
                  <c:v>9333</c:v>
                </c:pt>
                <c:pt idx="18">
                  <c:v>10602</c:v>
                </c:pt>
                <c:pt idx="19">
                  <c:v>11806</c:v>
                </c:pt>
                <c:pt idx="20">
                  <c:v>12785</c:v>
                </c:pt>
                <c:pt idx="21">
                  <c:v>14351</c:v>
                </c:pt>
                <c:pt idx="22">
                  <c:v>15379</c:v>
                </c:pt>
                <c:pt idx="23">
                  <c:v>16332</c:v>
                </c:pt>
                <c:pt idx="24">
                  <c:v>17169</c:v>
                </c:pt>
                <c:pt idx="25">
                  <c:v>17973</c:v>
                </c:pt>
                <c:pt idx="26">
                  <c:v>18825</c:v>
                </c:pt>
                <c:pt idx="27">
                  <c:v>20016</c:v>
                </c:pt>
                <c:pt idx="28">
                  <c:v>21203</c:v>
                </c:pt>
                <c:pt idx="29">
                  <c:v>22211</c:v>
                </c:pt>
                <c:pt idx="30">
                  <c:v>23283</c:v>
                </c:pt>
                <c:pt idx="31">
                  <c:v>24319</c:v>
                </c:pt>
                <c:pt idx="32">
                  <c:v>25302</c:v>
                </c:pt>
                <c:pt idx="33">
                  <c:v>26218</c:v>
                </c:pt>
                <c:pt idx="34">
                  <c:v>27056</c:v>
                </c:pt>
                <c:pt idx="35">
                  <c:v>27654</c:v>
                </c:pt>
                <c:pt idx="36">
                  <c:v>28552</c:v>
                </c:pt>
                <c:pt idx="37">
                  <c:v>29344</c:v>
                </c:pt>
                <c:pt idx="38">
                  <c:v>29888</c:v>
                </c:pt>
                <c:pt idx="39">
                  <c:v>30495</c:v>
                </c:pt>
                <c:pt idx="40">
                  <c:v>31101</c:v>
                </c:pt>
                <c:pt idx="41">
                  <c:v>31494</c:v>
                </c:pt>
                <c:pt idx="42">
                  <c:v>32379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705344"/>
        <c:axId val="113706880"/>
      </c:lineChart>
      <c:dateAx>
        <c:axId val="11370534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ln>
            <a:solidFill>
              <a:schemeClr val="accent3"/>
            </a:solidFill>
          </a:ln>
        </c:spPr>
        <c:crossAx val="113706880"/>
        <c:crosses val="autoZero"/>
        <c:auto val="1"/>
        <c:lblOffset val="100"/>
        <c:baseTimeUnit val="months"/>
      </c:dateAx>
      <c:valAx>
        <c:axId val="113706880"/>
        <c:scaling>
          <c:orientation val="minMax"/>
        </c:scaling>
        <c:delete val="0"/>
        <c:axPos val="l"/>
        <c:majorGridlines>
          <c:spPr>
            <a:ln>
              <a:solidFill>
                <a:schemeClr val="accent3"/>
              </a:solidFill>
            </a:ln>
          </c:spPr>
        </c:majorGridlines>
        <c:numFmt formatCode="_(* #,##0_);_(* \(#,##0\);_(* &quot;-&quot;??_);_(@_)" sourceLinked="1"/>
        <c:majorTickMark val="out"/>
        <c:minorTickMark val="none"/>
        <c:tickLblPos val="nextTo"/>
        <c:spPr>
          <a:ln>
            <a:solidFill>
              <a:schemeClr val="accent3"/>
            </a:solidFill>
          </a:ln>
        </c:spPr>
        <c:crossAx val="113705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aseline="0"/>
              <a:t>Freight Car Activity</a:t>
            </a:r>
            <a:endParaRPr lang="en-US" sz="18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Freight!$A$2</c:f>
              <c:strCache>
                <c:ptCount val="1"/>
                <c:pt idx="0">
                  <c:v>Orders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Freight!$B$1:$W$1</c:f>
              <c:strCache>
                <c:ptCount val="22"/>
                <c:pt idx="0">
                  <c:v>Q1 2015</c:v>
                </c:pt>
                <c:pt idx="1">
                  <c:v>Q2 2015</c:v>
                </c:pt>
                <c:pt idx="2">
                  <c:v>Q3 2015</c:v>
                </c:pt>
                <c:pt idx="3">
                  <c:v>Q4 2015</c:v>
                </c:pt>
                <c:pt idx="4">
                  <c:v>Q1 2016</c:v>
                </c:pt>
                <c:pt idx="5">
                  <c:v>Q2 2016</c:v>
                </c:pt>
                <c:pt idx="6">
                  <c:v>Q3 2016</c:v>
                </c:pt>
                <c:pt idx="7">
                  <c:v>Q4 2016</c:v>
                </c:pt>
                <c:pt idx="8">
                  <c:v>Q1 2017</c:v>
                </c:pt>
                <c:pt idx="9">
                  <c:v>Q2 2017</c:v>
                </c:pt>
                <c:pt idx="10">
                  <c:v>Q3 2017</c:v>
                </c:pt>
                <c:pt idx="11">
                  <c:v>Q4 2017</c:v>
                </c:pt>
                <c:pt idx="12">
                  <c:v>Q1 2018</c:v>
                </c:pt>
                <c:pt idx="13">
                  <c:v>Q2 2018</c:v>
                </c:pt>
                <c:pt idx="14">
                  <c:v>Q3 2018</c:v>
                </c:pt>
                <c:pt idx="15">
                  <c:v>Q4 2018</c:v>
                </c:pt>
                <c:pt idx="16">
                  <c:v>Q1 2019</c:v>
                </c:pt>
                <c:pt idx="17">
                  <c:v>Q2 2019</c:v>
                </c:pt>
                <c:pt idx="18">
                  <c:v>Q3 2019</c:v>
                </c:pt>
                <c:pt idx="19">
                  <c:v>Q4 2019</c:v>
                </c:pt>
                <c:pt idx="20">
                  <c:v>Q1 2020</c:v>
                </c:pt>
                <c:pt idx="21">
                  <c:v>Q2 2020</c:v>
                </c:pt>
              </c:strCache>
            </c:strRef>
          </c:cat>
          <c:val>
            <c:numRef>
              <c:f>Freight!$B$2:$W$2</c:f>
              <c:numCache>
                <c:formatCode>General</c:formatCode>
                <c:ptCount val="22"/>
                <c:pt idx="0">
                  <c:v>11482</c:v>
                </c:pt>
                <c:pt idx="1">
                  <c:v>16631</c:v>
                </c:pt>
                <c:pt idx="2">
                  <c:v>5911</c:v>
                </c:pt>
                <c:pt idx="3">
                  <c:v>7993</c:v>
                </c:pt>
                <c:pt idx="4">
                  <c:v>5729</c:v>
                </c:pt>
                <c:pt idx="5">
                  <c:v>4363</c:v>
                </c:pt>
                <c:pt idx="6">
                  <c:v>4645</c:v>
                </c:pt>
                <c:pt idx="7">
                  <c:v>3977</c:v>
                </c:pt>
                <c:pt idx="8">
                  <c:v>3225</c:v>
                </c:pt>
                <c:pt idx="9">
                  <c:v>13207</c:v>
                </c:pt>
                <c:pt idx="10">
                  <c:v>7175</c:v>
                </c:pt>
                <c:pt idx="11">
                  <c:v>7343</c:v>
                </c:pt>
                <c:pt idx="12">
                  <c:v>8119</c:v>
                </c:pt>
                <c:pt idx="13">
                  <c:v>13626</c:v>
                </c:pt>
                <c:pt idx="14">
                  <c:v>13656</c:v>
                </c:pt>
                <c:pt idx="15">
                  <c:v>13942</c:v>
                </c:pt>
                <c:pt idx="16">
                  <c:v>4816</c:v>
                </c:pt>
                <c:pt idx="17">
                  <c:v>7086</c:v>
                </c:pt>
                <c:pt idx="18">
                  <c:v>5655</c:v>
                </c:pt>
                <c:pt idx="19">
                  <c:v>5406</c:v>
                </c:pt>
                <c:pt idx="20">
                  <c:v>2289</c:v>
                </c:pt>
                <c:pt idx="21">
                  <c:v>1064</c:v>
                </c:pt>
              </c:numCache>
            </c:numRef>
          </c:val>
        </c:ser>
        <c:ser>
          <c:idx val="1"/>
          <c:order val="1"/>
          <c:tx>
            <c:strRef>
              <c:f>Freight!$A$3</c:f>
              <c:strCache>
                <c:ptCount val="1"/>
                <c:pt idx="0">
                  <c:v>Deliveries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Freight!$B$1:$W$1</c:f>
              <c:strCache>
                <c:ptCount val="22"/>
                <c:pt idx="0">
                  <c:v>Q1 2015</c:v>
                </c:pt>
                <c:pt idx="1">
                  <c:v>Q2 2015</c:v>
                </c:pt>
                <c:pt idx="2">
                  <c:v>Q3 2015</c:v>
                </c:pt>
                <c:pt idx="3">
                  <c:v>Q4 2015</c:v>
                </c:pt>
                <c:pt idx="4">
                  <c:v>Q1 2016</c:v>
                </c:pt>
                <c:pt idx="5">
                  <c:v>Q2 2016</c:v>
                </c:pt>
                <c:pt idx="6">
                  <c:v>Q3 2016</c:v>
                </c:pt>
                <c:pt idx="7">
                  <c:v>Q4 2016</c:v>
                </c:pt>
                <c:pt idx="8">
                  <c:v>Q1 2017</c:v>
                </c:pt>
                <c:pt idx="9">
                  <c:v>Q2 2017</c:v>
                </c:pt>
                <c:pt idx="10">
                  <c:v>Q3 2017</c:v>
                </c:pt>
                <c:pt idx="11">
                  <c:v>Q4 2017</c:v>
                </c:pt>
                <c:pt idx="12">
                  <c:v>Q1 2018</c:v>
                </c:pt>
                <c:pt idx="13">
                  <c:v>Q2 2018</c:v>
                </c:pt>
                <c:pt idx="14">
                  <c:v>Q3 2018</c:v>
                </c:pt>
                <c:pt idx="15">
                  <c:v>Q4 2018</c:v>
                </c:pt>
                <c:pt idx="16">
                  <c:v>Q1 2019</c:v>
                </c:pt>
                <c:pt idx="17">
                  <c:v>Q2 2019</c:v>
                </c:pt>
                <c:pt idx="18">
                  <c:v>Q3 2019</c:v>
                </c:pt>
                <c:pt idx="19">
                  <c:v>Q4 2019</c:v>
                </c:pt>
                <c:pt idx="20">
                  <c:v>Q1 2020</c:v>
                </c:pt>
                <c:pt idx="21">
                  <c:v>Q2 2020</c:v>
                </c:pt>
              </c:strCache>
            </c:strRef>
          </c:cat>
          <c:val>
            <c:numRef>
              <c:f>Freight!$B$3:$W$3</c:f>
              <c:numCache>
                <c:formatCode>General</c:formatCode>
                <c:ptCount val="22"/>
                <c:pt idx="0">
                  <c:v>10282</c:v>
                </c:pt>
                <c:pt idx="1">
                  <c:v>12406</c:v>
                </c:pt>
                <c:pt idx="2">
                  <c:v>11627</c:v>
                </c:pt>
                <c:pt idx="3">
                  <c:v>11955</c:v>
                </c:pt>
                <c:pt idx="4">
                  <c:v>10949</c:v>
                </c:pt>
                <c:pt idx="5">
                  <c:v>11337</c:v>
                </c:pt>
                <c:pt idx="6">
                  <c:v>11609</c:v>
                </c:pt>
                <c:pt idx="7">
                  <c:v>11042</c:v>
                </c:pt>
                <c:pt idx="8">
                  <c:v>7653</c:v>
                </c:pt>
                <c:pt idx="9">
                  <c:v>8416</c:v>
                </c:pt>
                <c:pt idx="10">
                  <c:v>8896</c:v>
                </c:pt>
                <c:pt idx="11">
                  <c:v>11173</c:v>
                </c:pt>
                <c:pt idx="12">
                  <c:v>11143</c:v>
                </c:pt>
                <c:pt idx="13">
                  <c:v>10829</c:v>
                </c:pt>
                <c:pt idx="14">
                  <c:v>8524</c:v>
                </c:pt>
                <c:pt idx="15">
                  <c:v>9933</c:v>
                </c:pt>
                <c:pt idx="16">
                  <c:v>9364</c:v>
                </c:pt>
                <c:pt idx="17">
                  <c:v>10397</c:v>
                </c:pt>
                <c:pt idx="18">
                  <c:v>8773</c:v>
                </c:pt>
                <c:pt idx="19">
                  <c:v>8369</c:v>
                </c:pt>
                <c:pt idx="20">
                  <c:v>5621</c:v>
                </c:pt>
                <c:pt idx="21">
                  <c:v>4183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0183168"/>
        <c:axId val="98411264"/>
      </c:barChart>
      <c:lineChart>
        <c:grouping val="standard"/>
        <c:varyColors val="0"/>
        <c:ser>
          <c:idx val="2"/>
          <c:order val="2"/>
          <c:tx>
            <c:strRef>
              <c:f>Freight!$A$4</c:f>
              <c:strCache>
                <c:ptCount val="1"/>
                <c:pt idx="0">
                  <c:v>Backlog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Freight!$B$1:$W$1</c:f>
              <c:strCache>
                <c:ptCount val="22"/>
                <c:pt idx="0">
                  <c:v>Q1 2015</c:v>
                </c:pt>
                <c:pt idx="1">
                  <c:v>Q2 2015</c:v>
                </c:pt>
                <c:pt idx="2">
                  <c:v>Q3 2015</c:v>
                </c:pt>
                <c:pt idx="3">
                  <c:v>Q4 2015</c:v>
                </c:pt>
                <c:pt idx="4">
                  <c:v>Q1 2016</c:v>
                </c:pt>
                <c:pt idx="5">
                  <c:v>Q2 2016</c:v>
                </c:pt>
                <c:pt idx="6">
                  <c:v>Q3 2016</c:v>
                </c:pt>
                <c:pt idx="7">
                  <c:v>Q4 2016</c:v>
                </c:pt>
                <c:pt idx="8">
                  <c:v>Q1 2017</c:v>
                </c:pt>
                <c:pt idx="9">
                  <c:v>Q2 2017</c:v>
                </c:pt>
                <c:pt idx="10">
                  <c:v>Q3 2017</c:v>
                </c:pt>
                <c:pt idx="11">
                  <c:v>Q4 2017</c:v>
                </c:pt>
                <c:pt idx="12">
                  <c:v>Q1 2018</c:v>
                </c:pt>
                <c:pt idx="13">
                  <c:v>Q2 2018</c:v>
                </c:pt>
                <c:pt idx="14">
                  <c:v>Q3 2018</c:v>
                </c:pt>
                <c:pt idx="15">
                  <c:v>Q4 2018</c:v>
                </c:pt>
                <c:pt idx="16">
                  <c:v>Q1 2019</c:v>
                </c:pt>
                <c:pt idx="17">
                  <c:v>Q2 2019</c:v>
                </c:pt>
                <c:pt idx="18">
                  <c:v>Q3 2019</c:v>
                </c:pt>
                <c:pt idx="19">
                  <c:v>Q4 2019</c:v>
                </c:pt>
                <c:pt idx="20">
                  <c:v>Q1 2020</c:v>
                </c:pt>
                <c:pt idx="21">
                  <c:v>Q2 2020</c:v>
                </c:pt>
              </c:strCache>
            </c:strRef>
          </c:cat>
          <c:val>
            <c:numRef>
              <c:f>Freight!$B$4:$W$4</c:f>
              <c:numCache>
                <c:formatCode>General</c:formatCode>
                <c:ptCount val="22"/>
                <c:pt idx="0">
                  <c:v>86475</c:v>
                </c:pt>
                <c:pt idx="1">
                  <c:v>89430</c:v>
                </c:pt>
                <c:pt idx="2">
                  <c:v>84137</c:v>
                </c:pt>
                <c:pt idx="3">
                  <c:v>80230</c:v>
                </c:pt>
                <c:pt idx="4">
                  <c:v>69488</c:v>
                </c:pt>
                <c:pt idx="5">
                  <c:v>64731</c:v>
                </c:pt>
                <c:pt idx="6">
                  <c:v>56323</c:v>
                </c:pt>
                <c:pt idx="7">
                  <c:v>48337</c:v>
                </c:pt>
                <c:pt idx="8">
                  <c:v>43472</c:v>
                </c:pt>
                <c:pt idx="9">
                  <c:v>47603</c:v>
                </c:pt>
                <c:pt idx="10">
                  <c:v>46568</c:v>
                </c:pt>
                <c:pt idx="11">
                  <c:v>41663</c:v>
                </c:pt>
                <c:pt idx="12">
                  <c:v>38710</c:v>
                </c:pt>
                <c:pt idx="13">
                  <c:v>41007</c:v>
                </c:pt>
                <c:pt idx="14">
                  <c:v>42339</c:v>
                </c:pt>
                <c:pt idx="15">
                  <c:v>45711</c:v>
                </c:pt>
                <c:pt idx="16">
                  <c:v>37624</c:v>
                </c:pt>
                <c:pt idx="17">
                  <c:v>34312</c:v>
                </c:pt>
                <c:pt idx="18">
                  <c:v>28074</c:v>
                </c:pt>
                <c:pt idx="19">
                  <c:v>24977</c:v>
                </c:pt>
                <c:pt idx="20">
                  <c:v>22068</c:v>
                </c:pt>
                <c:pt idx="21">
                  <c:v>19207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19456"/>
        <c:axId val="98413184"/>
      </c:lineChart>
      <c:catAx>
        <c:axId val="5018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411264"/>
        <c:crosses val="autoZero"/>
        <c:auto val="1"/>
        <c:lblAlgn val="ctr"/>
        <c:lblOffset val="100"/>
        <c:noMultiLvlLbl val="0"/>
      </c:catAx>
      <c:valAx>
        <c:axId val="9841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Orders/Deliveries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83168"/>
        <c:crosses val="autoZero"/>
        <c:crossBetween val="between"/>
      </c:valAx>
      <c:valAx>
        <c:axId val="9841318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Backlog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419456"/>
        <c:crosses val="max"/>
        <c:crossBetween val="between"/>
      </c:valAx>
      <c:catAx>
        <c:axId val="98419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4131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smtClean="0"/>
              <a:t>Railcar</a:t>
            </a:r>
            <a:r>
              <a:rPr lang="en-US" sz="1800" baseline="0" dirty="0" smtClean="0"/>
              <a:t> Delivery Forecast</a:t>
            </a:r>
          </a:p>
          <a:p>
            <a:pPr>
              <a:defRPr/>
            </a:pPr>
            <a:r>
              <a:rPr lang="en-US" sz="1400" b="0" i="1" baseline="0" dirty="0" smtClean="0"/>
              <a:t>Source: ARCI; FTR</a:t>
            </a:r>
            <a:endParaRPr lang="en-US" sz="1400" b="0" i="1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Freight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3"/>
            <c:invertIfNegative val="0"/>
            <c:bubble3D val="0"/>
            <c:spPr>
              <a:pattFill prst="dkUpDiag">
                <a:fgClr>
                  <a:schemeClr val="bg1">
                    <a:lumMod val="65000"/>
                  </a:schemeClr>
                </a:fgClr>
                <a:bgClr>
                  <a:schemeClr val="bg1"/>
                </a:bgClr>
              </a:pattFill>
            </c:spPr>
          </c:dPt>
          <c:dPt>
            <c:idx val="4"/>
            <c:invertIfNegative val="0"/>
            <c:bubble3D val="0"/>
            <c:spPr>
              <a:pattFill prst="dkUpDiag">
                <a:fgClr>
                  <a:schemeClr val="bg1">
                    <a:lumMod val="65000"/>
                  </a:schemeClr>
                </a:fgClr>
                <a:bgClr>
                  <a:schemeClr val="bg1"/>
                </a:bgClr>
              </a:pattFill>
            </c:spPr>
          </c:dPt>
          <c:dPt>
            <c:idx val="5"/>
            <c:invertIfNegative val="0"/>
            <c:bubble3D val="0"/>
            <c:spPr>
              <a:pattFill prst="dkUpDiag">
                <a:fgClr>
                  <a:schemeClr val="bg1">
                    <a:lumMod val="65000"/>
                  </a:schemeClr>
                </a:fgClr>
                <a:bgClr>
                  <a:schemeClr val="bg1"/>
                </a:bgClr>
              </a:pattFill>
            </c:spPr>
          </c:dPt>
          <c:cat>
            <c:numRef>
              <c:f>Sheet1!$B$1:$G$1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35814</c:v>
                </c:pt>
                <c:pt idx="1">
                  <c:v>40348</c:v>
                </c:pt>
                <c:pt idx="2">
                  <c:v>36904</c:v>
                </c:pt>
                <c:pt idx="3">
                  <c:v>14950</c:v>
                </c:pt>
                <c:pt idx="4">
                  <c:v>12300</c:v>
                </c:pt>
                <c:pt idx="5">
                  <c:v>29300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Tank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pattFill prst="dkUp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4"/>
            <c:invertIfNegative val="0"/>
            <c:bubble3D val="0"/>
            <c:spPr>
              <a:pattFill prst="dkUp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5"/>
            <c:invertIfNegative val="0"/>
            <c:bubble3D val="0"/>
            <c:spPr>
              <a:pattFill prst="dkUp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cat>
            <c:numRef>
              <c:f>Sheet1!$B$1:$G$1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Sheet1!$B$3:$G$3</c:f>
              <c:numCache>
                <c:formatCode>General</c:formatCode>
                <c:ptCount val="6"/>
                <c:pt idx="0">
                  <c:v>8948</c:v>
                </c:pt>
                <c:pt idx="1">
                  <c:v>10455</c:v>
                </c:pt>
                <c:pt idx="2">
                  <c:v>21122</c:v>
                </c:pt>
                <c:pt idx="3">
                  <c:v>16332</c:v>
                </c:pt>
                <c:pt idx="4">
                  <c:v>8975</c:v>
                </c:pt>
                <c:pt idx="5">
                  <c:v>14650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095424"/>
        <c:axId val="113096960"/>
      </c:barChart>
      <c:catAx>
        <c:axId val="11309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3096960"/>
        <c:crosses val="autoZero"/>
        <c:auto val="1"/>
        <c:lblAlgn val="ctr"/>
        <c:lblOffset val="100"/>
        <c:noMultiLvlLbl val="0"/>
      </c:catAx>
      <c:valAx>
        <c:axId val="1130969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Railcars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4925373134328358E-2"/>
              <c:y val="0.4625241238227574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30954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Estimated Coal Car Age</a:t>
            </a:r>
            <a:r>
              <a:rPr lang="en-US" sz="1800" baseline="0"/>
              <a:t> Distribution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i="1" baseline="0"/>
              <a:t>Source: UMLER Analysis</a:t>
            </a:r>
            <a:endParaRPr lang="en-US" i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'Age_Distribution_crosstab (1)'!$A$2</c:f>
              <c:strCache>
                <c:ptCount val="1"/>
                <c:pt idx="0">
                  <c:v>Number of Records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'Age_Distribution_crosstab (1)'!$B$1:$L$1</c:f>
              <c:strCache>
                <c:ptCount val="11"/>
                <c:pt idx="0">
                  <c:v>0 - 5</c:v>
                </c:pt>
                <c:pt idx="1">
                  <c:v>6-10</c:v>
                </c:pt>
                <c:pt idx="2">
                  <c:v>11-15</c:v>
                </c:pt>
                <c:pt idx="3">
                  <c:v>16 - 20</c:v>
                </c:pt>
                <c:pt idx="4">
                  <c:v>21 - 25</c:v>
                </c:pt>
                <c:pt idx="5">
                  <c:v>26 - 30</c:v>
                </c:pt>
                <c:pt idx="6">
                  <c:v>31 - 35</c:v>
                </c:pt>
                <c:pt idx="7">
                  <c:v>36 - 40</c:v>
                </c:pt>
                <c:pt idx="8">
                  <c:v>41 - 45</c:v>
                </c:pt>
                <c:pt idx="9">
                  <c:v>46 - 50</c:v>
                </c:pt>
                <c:pt idx="10">
                  <c:v>51 +</c:v>
                </c:pt>
              </c:strCache>
            </c:strRef>
          </c:cat>
          <c:val>
            <c:numRef>
              <c:f>'Age_Distribution_crosstab (1)'!$B$2:$L$2</c:f>
              <c:numCache>
                <c:formatCode>#,##0</c:formatCode>
                <c:ptCount val="11"/>
                <c:pt idx="0">
                  <c:v>1359</c:v>
                </c:pt>
                <c:pt idx="1">
                  <c:v>13524</c:v>
                </c:pt>
                <c:pt idx="2">
                  <c:v>61496</c:v>
                </c:pt>
                <c:pt idx="3">
                  <c:v>22253</c:v>
                </c:pt>
                <c:pt idx="4">
                  <c:v>38434</c:v>
                </c:pt>
                <c:pt idx="5">
                  <c:v>22699</c:v>
                </c:pt>
                <c:pt idx="6">
                  <c:v>4362</c:v>
                </c:pt>
                <c:pt idx="7">
                  <c:v>10490</c:v>
                </c:pt>
                <c:pt idx="8">
                  <c:v>19495</c:v>
                </c:pt>
                <c:pt idx="9">
                  <c:v>2996</c:v>
                </c:pt>
                <c:pt idx="10">
                  <c:v>1610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13035520"/>
        <c:axId val="113037696"/>
      </c:barChart>
      <c:catAx>
        <c:axId val="1130355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037696"/>
        <c:crosses val="autoZero"/>
        <c:auto val="1"/>
        <c:lblAlgn val="ctr"/>
        <c:lblOffset val="100"/>
        <c:noMultiLvlLbl val="0"/>
      </c:catAx>
      <c:valAx>
        <c:axId val="11303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03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Open Hopper and Gondola Idle Rates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Hopp_Gon_IdleRate!$A$2</c:f>
              <c:strCache>
                <c:ptCount val="1"/>
                <c:pt idx="0">
                  <c:v>Gondolas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Hopp_Gon_IdleRate!$B$1:$BE$1</c:f>
              <c:numCache>
                <c:formatCode>m/d/yyyy</c:formatCode>
                <c:ptCount val="56"/>
                <c:pt idx="0">
                  <c:v>42401</c:v>
                </c:pt>
                <c:pt idx="1">
                  <c:v>42430</c:v>
                </c:pt>
                <c:pt idx="2">
                  <c:v>42461</c:v>
                </c:pt>
                <c:pt idx="3">
                  <c:v>42491</c:v>
                </c:pt>
                <c:pt idx="4">
                  <c:v>42522</c:v>
                </c:pt>
                <c:pt idx="5">
                  <c:v>42552</c:v>
                </c:pt>
                <c:pt idx="6">
                  <c:v>42583</c:v>
                </c:pt>
                <c:pt idx="7">
                  <c:v>42614</c:v>
                </c:pt>
                <c:pt idx="8">
                  <c:v>42644</c:v>
                </c:pt>
                <c:pt idx="9">
                  <c:v>42675</c:v>
                </c:pt>
                <c:pt idx="10">
                  <c:v>42705</c:v>
                </c:pt>
                <c:pt idx="11">
                  <c:v>42736</c:v>
                </c:pt>
                <c:pt idx="12">
                  <c:v>42767</c:v>
                </c:pt>
                <c:pt idx="13">
                  <c:v>42795</c:v>
                </c:pt>
                <c:pt idx="14">
                  <c:v>42826</c:v>
                </c:pt>
                <c:pt idx="15">
                  <c:v>42856</c:v>
                </c:pt>
                <c:pt idx="16">
                  <c:v>42887</c:v>
                </c:pt>
                <c:pt idx="17">
                  <c:v>42917</c:v>
                </c:pt>
                <c:pt idx="18">
                  <c:v>42948</c:v>
                </c:pt>
                <c:pt idx="19">
                  <c:v>42979</c:v>
                </c:pt>
                <c:pt idx="20">
                  <c:v>43009</c:v>
                </c:pt>
                <c:pt idx="21">
                  <c:v>43040</c:v>
                </c:pt>
                <c:pt idx="22">
                  <c:v>43070</c:v>
                </c:pt>
                <c:pt idx="23">
                  <c:v>43101</c:v>
                </c:pt>
                <c:pt idx="24">
                  <c:v>43132</c:v>
                </c:pt>
                <c:pt idx="25">
                  <c:v>43160</c:v>
                </c:pt>
                <c:pt idx="26">
                  <c:v>43191</c:v>
                </c:pt>
                <c:pt idx="27">
                  <c:v>43221</c:v>
                </c:pt>
                <c:pt idx="28">
                  <c:v>43252</c:v>
                </c:pt>
                <c:pt idx="29">
                  <c:v>43282</c:v>
                </c:pt>
                <c:pt idx="30">
                  <c:v>43313</c:v>
                </c:pt>
                <c:pt idx="31">
                  <c:v>43344</c:v>
                </c:pt>
                <c:pt idx="32">
                  <c:v>43374</c:v>
                </c:pt>
                <c:pt idx="33">
                  <c:v>43405</c:v>
                </c:pt>
                <c:pt idx="34">
                  <c:v>43435</c:v>
                </c:pt>
                <c:pt idx="35">
                  <c:v>43466</c:v>
                </c:pt>
                <c:pt idx="36">
                  <c:v>43497</c:v>
                </c:pt>
                <c:pt idx="37">
                  <c:v>43525</c:v>
                </c:pt>
                <c:pt idx="38">
                  <c:v>43556</c:v>
                </c:pt>
                <c:pt idx="39">
                  <c:v>43586</c:v>
                </c:pt>
                <c:pt idx="40">
                  <c:v>43617</c:v>
                </c:pt>
                <c:pt idx="41">
                  <c:v>43647</c:v>
                </c:pt>
                <c:pt idx="42">
                  <c:v>43678</c:v>
                </c:pt>
                <c:pt idx="43">
                  <c:v>43709</c:v>
                </c:pt>
                <c:pt idx="44">
                  <c:v>43739</c:v>
                </c:pt>
                <c:pt idx="45">
                  <c:v>43770</c:v>
                </c:pt>
                <c:pt idx="46">
                  <c:v>43800</c:v>
                </c:pt>
                <c:pt idx="47">
                  <c:v>43831</c:v>
                </c:pt>
                <c:pt idx="48">
                  <c:v>43862</c:v>
                </c:pt>
                <c:pt idx="49">
                  <c:v>43891</c:v>
                </c:pt>
                <c:pt idx="50">
                  <c:v>43922</c:v>
                </c:pt>
                <c:pt idx="51">
                  <c:v>43952</c:v>
                </c:pt>
                <c:pt idx="52">
                  <c:v>43983</c:v>
                </c:pt>
                <c:pt idx="53">
                  <c:v>44013</c:v>
                </c:pt>
                <c:pt idx="54">
                  <c:v>44044</c:v>
                </c:pt>
                <c:pt idx="55">
                  <c:v>44075</c:v>
                </c:pt>
              </c:numCache>
            </c:numRef>
          </c:cat>
          <c:val>
            <c:numRef>
              <c:f>Hopp_Gon_IdleRate!$B$2:$BE$2</c:f>
              <c:numCache>
                <c:formatCode>0.0%</c:formatCode>
                <c:ptCount val="56"/>
                <c:pt idx="0">
                  <c:v>0.26300000000000001</c:v>
                </c:pt>
                <c:pt idx="1">
                  <c:v>0.29299999999999998</c:v>
                </c:pt>
                <c:pt idx="2">
                  <c:v>0.30299999999999999</c:v>
                </c:pt>
                <c:pt idx="3">
                  <c:v>0.313</c:v>
                </c:pt>
                <c:pt idx="4">
                  <c:v>0.313</c:v>
                </c:pt>
                <c:pt idx="5">
                  <c:v>0.28699999999999998</c:v>
                </c:pt>
                <c:pt idx="6">
                  <c:v>0.26700000000000002</c:v>
                </c:pt>
                <c:pt idx="7">
                  <c:v>0.25900000000000001</c:v>
                </c:pt>
                <c:pt idx="8">
                  <c:v>0.249</c:v>
                </c:pt>
                <c:pt idx="9">
                  <c:v>0.24399999999999999</c:v>
                </c:pt>
                <c:pt idx="10">
                  <c:v>0.246</c:v>
                </c:pt>
                <c:pt idx="11">
                  <c:v>0.248</c:v>
                </c:pt>
                <c:pt idx="12">
                  <c:v>0.24099999999999999</c:v>
                </c:pt>
                <c:pt idx="13">
                  <c:v>0.22800000000000001</c:v>
                </c:pt>
                <c:pt idx="14">
                  <c:v>0.221</c:v>
                </c:pt>
                <c:pt idx="15">
                  <c:v>0.22600000000000001</c:v>
                </c:pt>
                <c:pt idx="16">
                  <c:v>0.23300000000000001</c:v>
                </c:pt>
                <c:pt idx="17">
                  <c:v>0.23300000000000001</c:v>
                </c:pt>
                <c:pt idx="18">
                  <c:v>0.219</c:v>
                </c:pt>
                <c:pt idx="19">
                  <c:v>0.21099999999999999</c:v>
                </c:pt>
                <c:pt idx="20">
                  <c:v>0.20699999999999999</c:v>
                </c:pt>
                <c:pt idx="21">
                  <c:v>0.20100000000000001</c:v>
                </c:pt>
                <c:pt idx="22">
                  <c:v>0.20399999999999999</c:v>
                </c:pt>
                <c:pt idx="23">
                  <c:v>0.20399999999999999</c:v>
                </c:pt>
                <c:pt idx="24">
                  <c:v>0.2</c:v>
                </c:pt>
                <c:pt idx="25">
                  <c:v>0.186</c:v>
                </c:pt>
                <c:pt idx="26">
                  <c:v>0.17399999999999999</c:v>
                </c:pt>
                <c:pt idx="27">
                  <c:v>0.17100000000000001</c:v>
                </c:pt>
                <c:pt idx="28">
                  <c:v>0.17499999999999999</c:v>
                </c:pt>
                <c:pt idx="29">
                  <c:v>0.16200000000000001</c:v>
                </c:pt>
                <c:pt idx="30">
                  <c:v>0.14699999999999999</c:v>
                </c:pt>
                <c:pt idx="31">
                  <c:v>0.13800000000000001</c:v>
                </c:pt>
                <c:pt idx="32">
                  <c:v>0.13300000000000001</c:v>
                </c:pt>
                <c:pt idx="33">
                  <c:v>0.13300000000000001</c:v>
                </c:pt>
                <c:pt idx="34">
                  <c:v>0.13700000000000001</c:v>
                </c:pt>
                <c:pt idx="35">
                  <c:v>0.14099999999999999</c:v>
                </c:pt>
                <c:pt idx="36">
                  <c:v>0.15</c:v>
                </c:pt>
                <c:pt idx="37">
                  <c:v>0.161</c:v>
                </c:pt>
                <c:pt idx="38">
                  <c:v>0.17399999999999999</c:v>
                </c:pt>
                <c:pt idx="39">
                  <c:v>0.17899999999999999</c:v>
                </c:pt>
                <c:pt idx="40">
                  <c:v>0.18099999999999999</c:v>
                </c:pt>
                <c:pt idx="41">
                  <c:v>0.18099999999999999</c:v>
                </c:pt>
                <c:pt idx="42">
                  <c:v>0.191</c:v>
                </c:pt>
                <c:pt idx="43">
                  <c:v>0.187</c:v>
                </c:pt>
                <c:pt idx="44">
                  <c:v>0.191</c:v>
                </c:pt>
                <c:pt idx="45">
                  <c:v>0.20799999999999999</c:v>
                </c:pt>
                <c:pt idx="46">
                  <c:v>0.22800000000000001</c:v>
                </c:pt>
                <c:pt idx="47">
                  <c:v>0.24</c:v>
                </c:pt>
                <c:pt idx="48">
                  <c:v>0.23200000000000001</c:v>
                </c:pt>
                <c:pt idx="49">
                  <c:v>0.24399999999999999</c:v>
                </c:pt>
                <c:pt idx="50">
                  <c:v>0.23799999999999999</c:v>
                </c:pt>
                <c:pt idx="51">
                  <c:v>0.25600000000000001</c:v>
                </c:pt>
                <c:pt idx="52">
                  <c:v>0.30399999999999999</c:v>
                </c:pt>
                <c:pt idx="53">
                  <c:v>0.32900000000000001</c:v>
                </c:pt>
                <c:pt idx="54">
                  <c:v>0.309</c:v>
                </c:pt>
                <c:pt idx="55">
                  <c:v>0.30199999999999999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Hopp_Gon_IdleRate!$A$3</c:f>
              <c:strCache>
                <c:ptCount val="1"/>
                <c:pt idx="0">
                  <c:v>Hopper Cars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Hopp_Gon_IdleRate!$B$1:$BE$1</c:f>
              <c:numCache>
                <c:formatCode>m/d/yyyy</c:formatCode>
                <c:ptCount val="56"/>
                <c:pt idx="0">
                  <c:v>42401</c:v>
                </c:pt>
                <c:pt idx="1">
                  <c:v>42430</c:v>
                </c:pt>
                <c:pt idx="2">
                  <c:v>42461</c:v>
                </c:pt>
                <c:pt idx="3">
                  <c:v>42491</c:v>
                </c:pt>
                <c:pt idx="4">
                  <c:v>42522</c:v>
                </c:pt>
                <c:pt idx="5">
                  <c:v>42552</c:v>
                </c:pt>
                <c:pt idx="6">
                  <c:v>42583</c:v>
                </c:pt>
                <c:pt idx="7">
                  <c:v>42614</c:v>
                </c:pt>
                <c:pt idx="8">
                  <c:v>42644</c:v>
                </c:pt>
                <c:pt idx="9">
                  <c:v>42675</c:v>
                </c:pt>
                <c:pt idx="10">
                  <c:v>42705</c:v>
                </c:pt>
                <c:pt idx="11">
                  <c:v>42736</c:v>
                </c:pt>
                <c:pt idx="12">
                  <c:v>42767</c:v>
                </c:pt>
                <c:pt idx="13">
                  <c:v>42795</c:v>
                </c:pt>
                <c:pt idx="14">
                  <c:v>42826</c:v>
                </c:pt>
                <c:pt idx="15">
                  <c:v>42856</c:v>
                </c:pt>
                <c:pt idx="16">
                  <c:v>42887</c:v>
                </c:pt>
                <c:pt idx="17">
                  <c:v>42917</c:v>
                </c:pt>
                <c:pt idx="18">
                  <c:v>42948</c:v>
                </c:pt>
                <c:pt idx="19">
                  <c:v>42979</c:v>
                </c:pt>
                <c:pt idx="20">
                  <c:v>43009</c:v>
                </c:pt>
                <c:pt idx="21">
                  <c:v>43040</c:v>
                </c:pt>
                <c:pt idx="22">
                  <c:v>43070</c:v>
                </c:pt>
                <c:pt idx="23">
                  <c:v>43101</c:v>
                </c:pt>
                <c:pt idx="24">
                  <c:v>43132</c:v>
                </c:pt>
                <c:pt idx="25">
                  <c:v>43160</c:v>
                </c:pt>
                <c:pt idx="26">
                  <c:v>43191</c:v>
                </c:pt>
                <c:pt idx="27">
                  <c:v>43221</c:v>
                </c:pt>
                <c:pt idx="28">
                  <c:v>43252</c:v>
                </c:pt>
                <c:pt idx="29">
                  <c:v>43282</c:v>
                </c:pt>
                <c:pt idx="30">
                  <c:v>43313</c:v>
                </c:pt>
                <c:pt idx="31">
                  <c:v>43344</c:v>
                </c:pt>
                <c:pt idx="32">
                  <c:v>43374</c:v>
                </c:pt>
                <c:pt idx="33">
                  <c:v>43405</c:v>
                </c:pt>
                <c:pt idx="34">
                  <c:v>43435</c:v>
                </c:pt>
                <c:pt idx="35">
                  <c:v>43466</c:v>
                </c:pt>
                <c:pt idx="36">
                  <c:v>43497</c:v>
                </c:pt>
                <c:pt idx="37">
                  <c:v>43525</c:v>
                </c:pt>
                <c:pt idx="38">
                  <c:v>43556</c:v>
                </c:pt>
                <c:pt idx="39">
                  <c:v>43586</c:v>
                </c:pt>
                <c:pt idx="40">
                  <c:v>43617</c:v>
                </c:pt>
                <c:pt idx="41">
                  <c:v>43647</c:v>
                </c:pt>
                <c:pt idx="42">
                  <c:v>43678</c:v>
                </c:pt>
                <c:pt idx="43">
                  <c:v>43709</c:v>
                </c:pt>
                <c:pt idx="44">
                  <c:v>43739</c:v>
                </c:pt>
                <c:pt idx="45">
                  <c:v>43770</c:v>
                </c:pt>
                <c:pt idx="46">
                  <c:v>43800</c:v>
                </c:pt>
                <c:pt idx="47">
                  <c:v>43831</c:v>
                </c:pt>
                <c:pt idx="48">
                  <c:v>43862</c:v>
                </c:pt>
                <c:pt idx="49">
                  <c:v>43891</c:v>
                </c:pt>
                <c:pt idx="50">
                  <c:v>43922</c:v>
                </c:pt>
                <c:pt idx="51">
                  <c:v>43952</c:v>
                </c:pt>
                <c:pt idx="52">
                  <c:v>43983</c:v>
                </c:pt>
                <c:pt idx="53">
                  <c:v>44013</c:v>
                </c:pt>
                <c:pt idx="54">
                  <c:v>44044</c:v>
                </c:pt>
                <c:pt idx="55">
                  <c:v>44075</c:v>
                </c:pt>
              </c:numCache>
            </c:numRef>
          </c:cat>
          <c:val>
            <c:numRef>
              <c:f>Hopp_Gon_IdleRate!$B$3:$BE$3</c:f>
              <c:numCache>
                <c:formatCode>0.0%</c:formatCode>
                <c:ptCount val="56"/>
                <c:pt idx="0">
                  <c:v>0.308</c:v>
                </c:pt>
                <c:pt idx="1">
                  <c:v>0.35499999999999998</c:v>
                </c:pt>
                <c:pt idx="2">
                  <c:v>0.34799999999999998</c:v>
                </c:pt>
                <c:pt idx="3">
                  <c:v>0.35699999999999998</c:v>
                </c:pt>
                <c:pt idx="4">
                  <c:v>0.35799999999999998</c:v>
                </c:pt>
                <c:pt idx="5">
                  <c:v>0.317</c:v>
                </c:pt>
                <c:pt idx="6">
                  <c:v>0.28699999999999998</c:v>
                </c:pt>
                <c:pt idx="7">
                  <c:v>0.26</c:v>
                </c:pt>
                <c:pt idx="8">
                  <c:v>0.247</c:v>
                </c:pt>
                <c:pt idx="9">
                  <c:v>0.24299999999999999</c:v>
                </c:pt>
                <c:pt idx="10">
                  <c:v>0.24399999999999999</c:v>
                </c:pt>
                <c:pt idx="11">
                  <c:v>0.26600000000000001</c:v>
                </c:pt>
                <c:pt idx="12">
                  <c:v>0.28299999999999997</c:v>
                </c:pt>
                <c:pt idx="13">
                  <c:v>0.27700000000000002</c:v>
                </c:pt>
                <c:pt idx="14">
                  <c:v>0.27400000000000002</c:v>
                </c:pt>
                <c:pt idx="15">
                  <c:v>0.27400000000000002</c:v>
                </c:pt>
                <c:pt idx="16">
                  <c:v>0.27100000000000002</c:v>
                </c:pt>
                <c:pt idx="17">
                  <c:v>0.255</c:v>
                </c:pt>
                <c:pt idx="18">
                  <c:v>0.24199999999999999</c:v>
                </c:pt>
                <c:pt idx="19">
                  <c:v>0.21299999999999999</c:v>
                </c:pt>
                <c:pt idx="20">
                  <c:v>0.218</c:v>
                </c:pt>
                <c:pt idx="21">
                  <c:v>0.221</c:v>
                </c:pt>
                <c:pt idx="22">
                  <c:v>0.23499999999999999</c:v>
                </c:pt>
                <c:pt idx="23">
                  <c:v>0.26400000000000001</c:v>
                </c:pt>
                <c:pt idx="24">
                  <c:v>0.29099999999999998</c:v>
                </c:pt>
                <c:pt idx="25">
                  <c:v>0.29099999999999998</c:v>
                </c:pt>
                <c:pt idx="26">
                  <c:v>0.26900000000000002</c:v>
                </c:pt>
                <c:pt idx="27">
                  <c:v>0.248</c:v>
                </c:pt>
                <c:pt idx="28">
                  <c:v>0.25</c:v>
                </c:pt>
                <c:pt idx="29">
                  <c:v>0.248</c:v>
                </c:pt>
                <c:pt idx="30">
                  <c:v>0.24</c:v>
                </c:pt>
                <c:pt idx="31">
                  <c:v>0.23200000000000001</c:v>
                </c:pt>
                <c:pt idx="32">
                  <c:v>0.22</c:v>
                </c:pt>
                <c:pt idx="33">
                  <c:v>0.21299999999999999</c:v>
                </c:pt>
                <c:pt idx="34">
                  <c:v>0.215</c:v>
                </c:pt>
                <c:pt idx="35">
                  <c:v>0.23699999999999999</c:v>
                </c:pt>
                <c:pt idx="36">
                  <c:v>0.23899999999999999</c:v>
                </c:pt>
                <c:pt idx="37">
                  <c:v>0.246</c:v>
                </c:pt>
                <c:pt idx="38">
                  <c:v>0.24</c:v>
                </c:pt>
                <c:pt idx="39">
                  <c:v>0.224</c:v>
                </c:pt>
                <c:pt idx="40">
                  <c:v>0.219</c:v>
                </c:pt>
                <c:pt idx="41">
                  <c:v>0.22</c:v>
                </c:pt>
                <c:pt idx="42">
                  <c:v>0.222</c:v>
                </c:pt>
                <c:pt idx="43">
                  <c:v>0.219</c:v>
                </c:pt>
                <c:pt idx="44">
                  <c:v>0.224</c:v>
                </c:pt>
                <c:pt idx="45">
                  <c:v>0.22700000000000001</c:v>
                </c:pt>
                <c:pt idx="46">
                  <c:v>0.23799999999999999</c:v>
                </c:pt>
                <c:pt idx="47">
                  <c:v>0.26300000000000001</c:v>
                </c:pt>
                <c:pt idx="48">
                  <c:v>0.29199999999999998</c:v>
                </c:pt>
                <c:pt idx="49">
                  <c:v>0.317</c:v>
                </c:pt>
                <c:pt idx="50">
                  <c:v>0.34499999999999997</c:v>
                </c:pt>
                <c:pt idx="51">
                  <c:v>0.36299999999999999</c:v>
                </c:pt>
                <c:pt idx="52">
                  <c:v>0.39</c:v>
                </c:pt>
                <c:pt idx="53">
                  <c:v>0.39200000000000002</c:v>
                </c:pt>
                <c:pt idx="54">
                  <c:v>0.376</c:v>
                </c:pt>
                <c:pt idx="55">
                  <c:v>0.33800000000000002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222528"/>
        <c:axId val="105224064"/>
      </c:lineChart>
      <c:dateAx>
        <c:axId val="10522252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224064"/>
        <c:crosses val="autoZero"/>
        <c:auto val="1"/>
        <c:lblOffset val="100"/>
        <c:baseTimeUnit val="months"/>
      </c:dateAx>
      <c:valAx>
        <c:axId val="105224064"/>
        <c:scaling>
          <c:orientation val="minMax"/>
          <c:max val="0.4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22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Covered Hoppers - Total</a:t>
            </a:r>
            <a:r>
              <a:rPr lang="en-US" sz="1800" baseline="0" dirty="0"/>
              <a:t> </a:t>
            </a:r>
            <a:r>
              <a:rPr lang="en-US" sz="1800" baseline="0" dirty="0" smtClean="0"/>
              <a:t>in Storage</a:t>
            </a:r>
            <a:endParaRPr lang="en-US" sz="18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'CH Idle Total'!$A$2</c:f>
              <c:strCache>
                <c:ptCount val="1"/>
                <c:pt idx="0">
                  <c:v>Covered Hoppers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'CH Idle Total'!$B$1:$BE$1</c:f>
              <c:numCache>
                <c:formatCode>m/d/yyyy</c:formatCode>
                <c:ptCount val="56"/>
                <c:pt idx="0">
                  <c:v>42401</c:v>
                </c:pt>
                <c:pt idx="1">
                  <c:v>42430</c:v>
                </c:pt>
                <c:pt idx="2">
                  <c:v>42461</c:v>
                </c:pt>
                <c:pt idx="3">
                  <c:v>42491</c:v>
                </c:pt>
                <c:pt idx="4">
                  <c:v>42522</c:v>
                </c:pt>
                <c:pt idx="5">
                  <c:v>42552</c:v>
                </c:pt>
                <c:pt idx="6">
                  <c:v>42583</c:v>
                </c:pt>
                <c:pt idx="7">
                  <c:v>42614</c:v>
                </c:pt>
                <c:pt idx="8">
                  <c:v>42644</c:v>
                </c:pt>
                <c:pt idx="9">
                  <c:v>42675</c:v>
                </c:pt>
                <c:pt idx="10">
                  <c:v>42705</c:v>
                </c:pt>
                <c:pt idx="11">
                  <c:v>42736</c:v>
                </c:pt>
                <c:pt idx="12">
                  <c:v>42767</c:v>
                </c:pt>
                <c:pt idx="13">
                  <c:v>42795</c:v>
                </c:pt>
                <c:pt idx="14">
                  <c:v>42826</c:v>
                </c:pt>
                <c:pt idx="15">
                  <c:v>42856</c:v>
                </c:pt>
                <c:pt idx="16">
                  <c:v>42887</c:v>
                </c:pt>
                <c:pt idx="17">
                  <c:v>42917</c:v>
                </c:pt>
                <c:pt idx="18">
                  <c:v>42948</c:v>
                </c:pt>
                <c:pt idx="19">
                  <c:v>42979</c:v>
                </c:pt>
                <c:pt idx="20">
                  <c:v>43009</c:v>
                </c:pt>
                <c:pt idx="21">
                  <c:v>43040</c:v>
                </c:pt>
                <c:pt idx="22">
                  <c:v>43070</c:v>
                </c:pt>
                <c:pt idx="23">
                  <c:v>43101</c:v>
                </c:pt>
                <c:pt idx="24">
                  <c:v>43132</c:v>
                </c:pt>
                <c:pt idx="25">
                  <c:v>43160</c:v>
                </c:pt>
                <c:pt idx="26">
                  <c:v>43191</c:v>
                </c:pt>
                <c:pt idx="27">
                  <c:v>43221</c:v>
                </c:pt>
                <c:pt idx="28">
                  <c:v>43252</c:v>
                </c:pt>
                <c:pt idx="29">
                  <c:v>43282</c:v>
                </c:pt>
                <c:pt idx="30">
                  <c:v>43313</c:v>
                </c:pt>
                <c:pt idx="31">
                  <c:v>43344</c:v>
                </c:pt>
                <c:pt idx="32">
                  <c:v>43374</c:v>
                </c:pt>
                <c:pt idx="33">
                  <c:v>43405</c:v>
                </c:pt>
                <c:pt idx="34">
                  <c:v>43435</c:v>
                </c:pt>
                <c:pt idx="35">
                  <c:v>43466</c:v>
                </c:pt>
                <c:pt idx="36">
                  <c:v>43497</c:v>
                </c:pt>
                <c:pt idx="37">
                  <c:v>43525</c:v>
                </c:pt>
                <c:pt idx="38">
                  <c:v>43556</c:v>
                </c:pt>
                <c:pt idx="39">
                  <c:v>43586</c:v>
                </c:pt>
                <c:pt idx="40">
                  <c:v>43617</c:v>
                </c:pt>
                <c:pt idx="41">
                  <c:v>43647</c:v>
                </c:pt>
                <c:pt idx="42">
                  <c:v>43678</c:v>
                </c:pt>
                <c:pt idx="43">
                  <c:v>43709</c:v>
                </c:pt>
                <c:pt idx="44">
                  <c:v>43739</c:v>
                </c:pt>
                <c:pt idx="45">
                  <c:v>43770</c:v>
                </c:pt>
                <c:pt idx="46">
                  <c:v>43800</c:v>
                </c:pt>
                <c:pt idx="47">
                  <c:v>43831</c:v>
                </c:pt>
                <c:pt idx="48">
                  <c:v>43862</c:v>
                </c:pt>
                <c:pt idx="49">
                  <c:v>43891</c:v>
                </c:pt>
                <c:pt idx="50">
                  <c:v>43922</c:v>
                </c:pt>
                <c:pt idx="51">
                  <c:v>43952</c:v>
                </c:pt>
                <c:pt idx="52">
                  <c:v>43983</c:v>
                </c:pt>
                <c:pt idx="53">
                  <c:v>44013</c:v>
                </c:pt>
                <c:pt idx="54">
                  <c:v>44044</c:v>
                </c:pt>
                <c:pt idx="55">
                  <c:v>44075</c:v>
                </c:pt>
              </c:numCache>
            </c:numRef>
          </c:cat>
          <c:val>
            <c:numRef>
              <c:f>'CH Idle Total'!$B$2:$BE$2</c:f>
              <c:numCache>
                <c:formatCode>#,##0</c:formatCode>
                <c:ptCount val="56"/>
                <c:pt idx="0">
                  <c:v>108074</c:v>
                </c:pt>
                <c:pt idx="1">
                  <c:v>108486</c:v>
                </c:pt>
                <c:pt idx="2">
                  <c:v>111093</c:v>
                </c:pt>
                <c:pt idx="3">
                  <c:v>116674</c:v>
                </c:pt>
                <c:pt idx="4">
                  <c:v>122024</c:v>
                </c:pt>
                <c:pt idx="5">
                  <c:v>124933</c:v>
                </c:pt>
                <c:pt idx="6">
                  <c:v>124415</c:v>
                </c:pt>
                <c:pt idx="7">
                  <c:v>118888</c:v>
                </c:pt>
                <c:pt idx="8">
                  <c:v>110200</c:v>
                </c:pt>
                <c:pt idx="9">
                  <c:v>105560</c:v>
                </c:pt>
                <c:pt idx="10">
                  <c:v>104113</c:v>
                </c:pt>
                <c:pt idx="11">
                  <c:v>103488</c:v>
                </c:pt>
                <c:pt idx="12">
                  <c:v>102047</c:v>
                </c:pt>
                <c:pt idx="13">
                  <c:v>95938</c:v>
                </c:pt>
                <c:pt idx="14">
                  <c:v>92304</c:v>
                </c:pt>
                <c:pt idx="15">
                  <c:v>93664</c:v>
                </c:pt>
                <c:pt idx="16">
                  <c:v>96493</c:v>
                </c:pt>
                <c:pt idx="17">
                  <c:v>98198</c:v>
                </c:pt>
                <c:pt idx="18">
                  <c:v>101129</c:v>
                </c:pt>
                <c:pt idx="19">
                  <c:v>100222</c:v>
                </c:pt>
                <c:pt idx="20">
                  <c:v>96689</c:v>
                </c:pt>
                <c:pt idx="21">
                  <c:v>93878</c:v>
                </c:pt>
                <c:pt idx="22">
                  <c:v>91678</c:v>
                </c:pt>
                <c:pt idx="23">
                  <c:v>96666</c:v>
                </c:pt>
                <c:pt idx="24">
                  <c:v>93303</c:v>
                </c:pt>
                <c:pt idx="25">
                  <c:v>90938</c:v>
                </c:pt>
                <c:pt idx="26">
                  <c:v>88581</c:v>
                </c:pt>
                <c:pt idx="27">
                  <c:v>87810</c:v>
                </c:pt>
                <c:pt idx="28">
                  <c:v>87472</c:v>
                </c:pt>
                <c:pt idx="29">
                  <c:v>88195</c:v>
                </c:pt>
                <c:pt idx="30">
                  <c:v>90567</c:v>
                </c:pt>
                <c:pt idx="31">
                  <c:v>90765</c:v>
                </c:pt>
                <c:pt idx="32">
                  <c:v>92069</c:v>
                </c:pt>
                <c:pt idx="33">
                  <c:v>96014</c:v>
                </c:pt>
                <c:pt idx="34">
                  <c:v>100333</c:v>
                </c:pt>
                <c:pt idx="35">
                  <c:v>105963</c:v>
                </c:pt>
                <c:pt idx="36">
                  <c:v>107451</c:v>
                </c:pt>
                <c:pt idx="37">
                  <c:v>108240</c:v>
                </c:pt>
                <c:pt idx="38">
                  <c:v>107441</c:v>
                </c:pt>
                <c:pt idx="39">
                  <c:v>105778</c:v>
                </c:pt>
                <c:pt idx="40">
                  <c:v>107148</c:v>
                </c:pt>
                <c:pt idx="41">
                  <c:v>110528</c:v>
                </c:pt>
                <c:pt idx="42">
                  <c:v>115981</c:v>
                </c:pt>
                <c:pt idx="43">
                  <c:v>120560</c:v>
                </c:pt>
                <c:pt idx="44">
                  <c:v>127313</c:v>
                </c:pt>
                <c:pt idx="45">
                  <c:v>132131</c:v>
                </c:pt>
                <c:pt idx="46">
                  <c:v>139103</c:v>
                </c:pt>
                <c:pt idx="47">
                  <c:v>145732</c:v>
                </c:pt>
                <c:pt idx="48">
                  <c:v>142129</c:v>
                </c:pt>
                <c:pt idx="49">
                  <c:v>137100</c:v>
                </c:pt>
                <c:pt idx="50">
                  <c:v>135637</c:v>
                </c:pt>
                <c:pt idx="51">
                  <c:v>139865</c:v>
                </c:pt>
                <c:pt idx="52">
                  <c:v>160151</c:v>
                </c:pt>
                <c:pt idx="53">
                  <c:v>170006</c:v>
                </c:pt>
                <c:pt idx="54">
                  <c:v>171760</c:v>
                </c:pt>
                <c:pt idx="55">
                  <c:v>165931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279488"/>
        <c:axId val="105281024"/>
      </c:lineChart>
      <c:dateAx>
        <c:axId val="10527948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281024"/>
        <c:crosses val="autoZero"/>
        <c:auto val="1"/>
        <c:lblOffset val="100"/>
        <c:baseTimeUnit val="months"/>
      </c:dateAx>
      <c:valAx>
        <c:axId val="105281024"/>
        <c:scaling>
          <c:orientation val="minMax"/>
          <c:min val="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279488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Tank Cars - Total in Storage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'Tank Idle Total'!$A$2</c:f>
              <c:strCache>
                <c:ptCount val="1"/>
                <c:pt idx="0">
                  <c:v>Tank Cars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'Tank Idle Total'!$B$1:$BE$1</c:f>
              <c:numCache>
                <c:formatCode>m/d/yyyy</c:formatCode>
                <c:ptCount val="56"/>
                <c:pt idx="0">
                  <c:v>42401</c:v>
                </c:pt>
                <c:pt idx="1">
                  <c:v>42430</c:v>
                </c:pt>
                <c:pt idx="2">
                  <c:v>42461</c:v>
                </c:pt>
                <c:pt idx="3">
                  <c:v>42491</c:v>
                </c:pt>
                <c:pt idx="4">
                  <c:v>42522</c:v>
                </c:pt>
                <c:pt idx="5">
                  <c:v>42552</c:v>
                </c:pt>
                <c:pt idx="6">
                  <c:v>42583</c:v>
                </c:pt>
                <c:pt idx="7">
                  <c:v>42614</c:v>
                </c:pt>
                <c:pt idx="8">
                  <c:v>42644</c:v>
                </c:pt>
                <c:pt idx="9">
                  <c:v>42675</c:v>
                </c:pt>
                <c:pt idx="10">
                  <c:v>42705</c:v>
                </c:pt>
                <c:pt idx="11">
                  <c:v>42736</c:v>
                </c:pt>
                <c:pt idx="12">
                  <c:v>42767</c:v>
                </c:pt>
                <c:pt idx="13">
                  <c:v>42795</c:v>
                </c:pt>
                <c:pt idx="14">
                  <c:v>42826</c:v>
                </c:pt>
                <c:pt idx="15">
                  <c:v>42856</c:v>
                </c:pt>
                <c:pt idx="16">
                  <c:v>42887</c:v>
                </c:pt>
                <c:pt idx="17">
                  <c:v>42917</c:v>
                </c:pt>
                <c:pt idx="18">
                  <c:v>42948</c:v>
                </c:pt>
                <c:pt idx="19">
                  <c:v>42979</c:v>
                </c:pt>
                <c:pt idx="20">
                  <c:v>43009</c:v>
                </c:pt>
                <c:pt idx="21">
                  <c:v>43040</c:v>
                </c:pt>
                <c:pt idx="22">
                  <c:v>43070</c:v>
                </c:pt>
                <c:pt idx="23">
                  <c:v>43101</c:v>
                </c:pt>
                <c:pt idx="24">
                  <c:v>43132</c:v>
                </c:pt>
                <c:pt idx="25">
                  <c:v>43160</c:v>
                </c:pt>
                <c:pt idx="26">
                  <c:v>43191</c:v>
                </c:pt>
                <c:pt idx="27">
                  <c:v>43221</c:v>
                </c:pt>
                <c:pt idx="28">
                  <c:v>43252</c:v>
                </c:pt>
                <c:pt idx="29">
                  <c:v>43282</c:v>
                </c:pt>
                <c:pt idx="30">
                  <c:v>43313</c:v>
                </c:pt>
                <c:pt idx="31">
                  <c:v>43344</c:v>
                </c:pt>
                <c:pt idx="32">
                  <c:v>43374</c:v>
                </c:pt>
                <c:pt idx="33">
                  <c:v>43405</c:v>
                </c:pt>
                <c:pt idx="34">
                  <c:v>43435</c:v>
                </c:pt>
                <c:pt idx="35">
                  <c:v>43466</c:v>
                </c:pt>
                <c:pt idx="36">
                  <c:v>43497</c:v>
                </c:pt>
                <c:pt idx="37">
                  <c:v>43525</c:v>
                </c:pt>
                <c:pt idx="38">
                  <c:v>43556</c:v>
                </c:pt>
                <c:pt idx="39">
                  <c:v>43586</c:v>
                </c:pt>
                <c:pt idx="40">
                  <c:v>43617</c:v>
                </c:pt>
                <c:pt idx="41">
                  <c:v>43647</c:v>
                </c:pt>
                <c:pt idx="42">
                  <c:v>43678</c:v>
                </c:pt>
                <c:pt idx="43">
                  <c:v>43709</c:v>
                </c:pt>
                <c:pt idx="44">
                  <c:v>43739</c:v>
                </c:pt>
                <c:pt idx="45">
                  <c:v>43770</c:v>
                </c:pt>
                <c:pt idx="46">
                  <c:v>43800</c:v>
                </c:pt>
                <c:pt idx="47">
                  <c:v>43831</c:v>
                </c:pt>
                <c:pt idx="48">
                  <c:v>43862</c:v>
                </c:pt>
                <c:pt idx="49">
                  <c:v>43891</c:v>
                </c:pt>
                <c:pt idx="50">
                  <c:v>43922</c:v>
                </c:pt>
                <c:pt idx="51">
                  <c:v>43952</c:v>
                </c:pt>
                <c:pt idx="52">
                  <c:v>43983</c:v>
                </c:pt>
                <c:pt idx="53">
                  <c:v>44013</c:v>
                </c:pt>
                <c:pt idx="54">
                  <c:v>44044</c:v>
                </c:pt>
                <c:pt idx="55">
                  <c:v>44075</c:v>
                </c:pt>
              </c:numCache>
            </c:numRef>
          </c:cat>
          <c:val>
            <c:numRef>
              <c:f>'Tank Idle Total'!$B$2:$BE$2</c:f>
              <c:numCache>
                <c:formatCode>#,##0</c:formatCode>
                <c:ptCount val="56"/>
                <c:pt idx="0">
                  <c:v>111402</c:v>
                </c:pt>
                <c:pt idx="1">
                  <c:v>111372</c:v>
                </c:pt>
                <c:pt idx="2">
                  <c:v>116311</c:v>
                </c:pt>
                <c:pt idx="3">
                  <c:v>120312</c:v>
                </c:pt>
                <c:pt idx="4">
                  <c:v>126478</c:v>
                </c:pt>
                <c:pt idx="5">
                  <c:v>129091</c:v>
                </c:pt>
                <c:pt idx="6">
                  <c:v>129082</c:v>
                </c:pt>
                <c:pt idx="7">
                  <c:v>129230</c:v>
                </c:pt>
                <c:pt idx="8">
                  <c:v>128109</c:v>
                </c:pt>
                <c:pt idx="9">
                  <c:v>128119</c:v>
                </c:pt>
                <c:pt idx="10">
                  <c:v>128375</c:v>
                </c:pt>
                <c:pt idx="11">
                  <c:v>126254</c:v>
                </c:pt>
                <c:pt idx="12">
                  <c:v>124086</c:v>
                </c:pt>
                <c:pt idx="13">
                  <c:v>120555</c:v>
                </c:pt>
                <c:pt idx="14">
                  <c:v>118059</c:v>
                </c:pt>
                <c:pt idx="15">
                  <c:v>121191</c:v>
                </c:pt>
                <c:pt idx="16">
                  <c:v>123802</c:v>
                </c:pt>
                <c:pt idx="17">
                  <c:v>125923</c:v>
                </c:pt>
                <c:pt idx="18">
                  <c:v>126566</c:v>
                </c:pt>
                <c:pt idx="19">
                  <c:v>123536</c:v>
                </c:pt>
                <c:pt idx="20">
                  <c:v>121571</c:v>
                </c:pt>
                <c:pt idx="21">
                  <c:v>118432</c:v>
                </c:pt>
                <c:pt idx="22">
                  <c:v>113977</c:v>
                </c:pt>
                <c:pt idx="23">
                  <c:v>112497</c:v>
                </c:pt>
                <c:pt idx="24">
                  <c:v>107581</c:v>
                </c:pt>
                <c:pt idx="25">
                  <c:v>104834</c:v>
                </c:pt>
                <c:pt idx="26">
                  <c:v>103474</c:v>
                </c:pt>
                <c:pt idx="27">
                  <c:v>102524</c:v>
                </c:pt>
                <c:pt idx="28">
                  <c:v>104604</c:v>
                </c:pt>
                <c:pt idx="29">
                  <c:v>105554</c:v>
                </c:pt>
                <c:pt idx="30">
                  <c:v>103546</c:v>
                </c:pt>
                <c:pt idx="31">
                  <c:v>98620</c:v>
                </c:pt>
                <c:pt idx="32">
                  <c:v>94235</c:v>
                </c:pt>
                <c:pt idx="33">
                  <c:v>92374</c:v>
                </c:pt>
                <c:pt idx="34">
                  <c:v>92143</c:v>
                </c:pt>
                <c:pt idx="35">
                  <c:v>93311</c:v>
                </c:pt>
                <c:pt idx="36">
                  <c:v>90939</c:v>
                </c:pt>
                <c:pt idx="37">
                  <c:v>92313</c:v>
                </c:pt>
                <c:pt idx="38">
                  <c:v>98022</c:v>
                </c:pt>
                <c:pt idx="39">
                  <c:v>98107</c:v>
                </c:pt>
                <c:pt idx="40">
                  <c:v>98974</c:v>
                </c:pt>
                <c:pt idx="41">
                  <c:v>100707</c:v>
                </c:pt>
                <c:pt idx="42">
                  <c:v>101766</c:v>
                </c:pt>
                <c:pt idx="43">
                  <c:v>102583</c:v>
                </c:pt>
                <c:pt idx="44">
                  <c:v>106723</c:v>
                </c:pt>
                <c:pt idx="45">
                  <c:v>111120</c:v>
                </c:pt>
                <c:pt idx="46">
                  <c:v>112214</c:v>
                </c:pt>
                <c:pt idx="47">
                  <c:v>111973</c:v>
                </c:pt>
                <c:pt idx="48">
                  <c:v>107109</c:v>
                </c:pt>
                <c:pt idx="49">
                  <c:v>102434</c:v>
                </c:pt>
                <c:pt idx="50">
                  <c:v>106742</c:v>
                </c:pt>
                <c:pt idx="51">
                  <c:v>117364</c:v>
                </c:pt>
                <c:pt idx="52">
                  <c:v>145443</c:v>
                </c:pt>
                <c:pt idx="53">
                  <c:v>156038</c:v>
                </c:pt>
                <c:pt idx="54">
                  <c:v>150802</c:v>
                </c:pt>
                <c:pt idx="55">
                  <c:v>144747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313408"/>
        <c:axId val="105314944"/>
      </c:lineChart>
      <c:dateAx>
        <c:axId val="10531340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14944"/>
        <c:crosses val="autoZero"/>
        <c:auto val="1"/>
        <c:lblOffset val="100"/>
        <c:baseTimeUnit val="months"/>
      </c:dateAx>
      <c:valAx>
        <c:axId val="105314944"/>
        <c:scaling>
          <c:orientation val="minMax"/>
          <c:min val="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13408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92038495188101E-2"/>
          <c:y val="1.6606257551139442E-2"/>
          <c:w val="0.86486351706036746"/>
          <c:h val="0.89660387689634036"/>
        </c:manualLayout>
      </c:layout>
      <c:lineChart>
        <c:grouping val="standard"/>
        <c:varyColors val="0"/>
        <c:ser>
          <c:idx val="0"/>
          <c:order val="0"/>
          <c:tx>
            <c:strRef>
              <c:f>'[Chart in Microsoft PowerPoint]Crude Oil Fleet'!$M$10</c:f>
              <c:strCache>
                <c:ptCount val="1"/>
                <c:pt idx="0">
                  <c:v>Fleet Size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'[Chart in Microsoft PowerPoint]Crude Oil Fleet'!$N$11:$U$11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'[Chart in Microsoft PowerPoint]Crude Oil Fleet'!$N$10:$U$10</c:f>
              <c:numCache>
                <c:formatCode>0</c:formatCode>
                <c:ptCount val="8"/>
                <c:pt idx="0">
                  <c:v>40333</c:v>
                </c:pt>
                <c:pt idx="1">
                  <c:v>50803</c:v>
                </c:pt>
                <c:pt idx="2">
                  <c:v>48920</c:v>
                </c:pt>
                <c:pt idx="3">
                  <c:v>24865</c:v>
                </c:pt>
                <c:pt idx="4">
                  <c:v>21569</c:v>
                </c:pt>
                <c:pt idx="5">
                  <c:v>25470</c:v>
                </c:pt>
                <c:pt idx="6">
                  <c:v>32361</c:v>
                </c:pt>
                <c:pt idx="7">
                  <c:v>25307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2DE-4882-A22A-81C92D8C4F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392384"/>
        <c:axId val="105394176"/>
      </c:lineChart>
      <c:catAx>
        <c:axId val="10539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94176"/>
        <c:crosses val="autoZero"/>
        <c:auto val="1"/>
        <c:lblAlgn val="ctr"/>
        <c:lblOffset val="100"/>
        <c:noMultiLvlLbl val="0"/>
      </c:catAx>
      <c:valAx>
        <c:axId val="105394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9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alpha val="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389602615462538E-2"/>
          <c:y val="8.8369070825211171E-2"/>
          <c:w val="0.92252141048740588"/>
          <c:h val="0.843080842964804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'[Chart in Microsoft PowerPoint]Crude Oil Fleet'!$N$7</c:f>
              <c:strCache>
                <c:ptCount val="1"/>
                <c:pt idx="0">
                  <c:v>DOT 111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0" vert="horz"/>
              <a:lstStyle/>
              <a:p>
                <a:pPr>
                  <a:defRPr sz="12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PowerPoint]Crude Oil Fleet'!$O$11:$V$11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PowerPoint]Crude Oil Fleet'!$O$7:$S$7</c:f>
              <c:numCache>
                <c:formatCode>0%</c:formatCode>
                <c:ptCount val="5"/>
                <c:pt idx="0">
                  <c:v>0.54181439516029062</c:v>
                </c:pt>
                <c:pt idx="1">
                  <c:v>0.32517764698935103</c:v>
                </c:pt>
                <c:pt idx="2">
                  <c:v>0.14425592804578904</c:v>
                </c:pt>
                <c:pt idx="3">
                  <c:v>3.2093303840739995E-2</c:v>
                </c:pt>
                <c:pt idx="4">
                  <c:v>8.4843989058370813E-3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AA-4ACD-A8BC-127C6D4DDA0A}"/>
            </c:ext>
          </c:extLst>
        </c:ser>
        <c:ser>
          <c:idx val="1"/>
          <c:order val="1"/>
          <c:tx>
            <c:strRef>
              <c:f>'[Chart in Microsoft PowerPoint]Crude Oil Fleet'!$N$8</c:f>
              <c:strCache>
                <c:ptCount val="1"/>
                <c:pt idx="0">
                  <c:v>CPC-1232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 rot="0" vert="horz"/>
              <a:lstStyle/>
              <a:p>
                <a:pPr>
                  <a:defRPr sz="12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PowerPoint]Crude Oil Fleet'!$O$11:$V$11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PowerPoint]Crude Oil Fleet'!$O$8:$V$8</c:f>
              <c:numCache>
                <c:formatCode>0%</c:formatCode>
                <c:ptCount val="8"/>
                <c:pt idx="0">
                  <c:v>0.45818560483970944</c:v>
                </c:pt>
                <c:pt idx="1">
                  <c:v>0.67482235301064897</c:v>
                </c:pt>
                <c:pt idx="2">
                  <c:v>0.81580130825838104</c:v>
                </c:pt>
                <c:pt idx="3">
                  <c:v>0.80780213151015479</c:v>
                </c:pt>
                <c:pt idx="4">
                  <c:v>0.73772543928786682</c:v>
                </c:pt>
                <c:pt idx="5">
                  <c:v>0.53859442481350606</c:v>
                </c:pt>
                <c:pt idx="6">
                  <c:v>0.30515629360870777</c:v>
                </c:pt>
                <c:pt idx="7">
                  <c:v>0.18567985142450705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AA-4ACD-A8BC-127C6D4DDA0A}"/>
            </c:ext>
          </c:extLst>
        </c:ser>
        <c:ser>
          <c:idx val="2"/>
          <c:order val="2"/>
          <c:tx>
            <c:strRef>
              <c:f>'[Chart in Microsoft PowerPoint]Crude Oil Fleet'!$E$9</c:f>
              <c:strCache>
                <c:ptCount val="1"/>
                <c:pt idx="0">
                  <c:v>117/120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txPr>
              <a:bodyPr rot="0" vert="horz"/>
              <a:lstStyle/>
              <a:p>
                <a:pPr>
                  <a:defRPr sz="12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PowerPoint]Crude Oil Fleet'!$O$11:$V$11</c:f>
              <c:strCach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2Q 2020</c:v>
                </c:pt>
              </c:strCache>
            </c:strRef>
          </c:cat>
          <c:val>
            <c:numRef>
              <c:f>'[Chart in Microsoft PowerPoint]Crude Oil Fleet'!$O$9:$V$9</c:f>
              <c:numCache>
                <c:formatCode>0%</c:formatCode>
                <c:ptCount val="8"/>
                <c:pt idx="0" formatCode="General">
                  <c:v>0</c:v>
                </c:pt>
                <c:pt idx="1">
                  <c:v>0</c:v>
                </c:pt>
                <c:pt idx="2">
                  <c:v>3.9942763695829928E-2</c:v>
                </c:pt>
                <c:pt idx="3">
                  <c:v>0.16010456464910516</c:v>
                </c:pt>
                <c:pt idx="4">
                  <c:v>0.2537901618062961</c:v>
                </c:pt>
                <c:pt idx="5">
                  <c:v>0.45952100510404398</c:v>
                </c:pt>
                <c:pt idx="6">
                  <c:v>0.69480881942506278</c:v>
                </c:pt>
                <c:pt idx="7">
                  <c:v>0.81432014857549295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AA-4ACD-A8BC-127C6D4DDA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3122304"/>
        <c:axId val="113132288"/>
      </c:barChart>
      <c:catAx>
        <c:axId val="11312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13132288"/>
        <c:crossesAt val="0"/>
        <c:auto val="0"/>
        <c:lblAlgn val="ctr"/>
        <c:lblOffset val="100"/>
        <c:noMultiLvlLbl val="0"/>
      </c:catAx>
      <c:valAx>
        <c:axId val="113132288"/>
        <c:scaling>
          <c:orientation val="minMax"/>
        </c:scaling>
        <c:delete val="0"/>
        <c:axPos val="l"/>
        <c:majorGridlines>
          <c:spPr>
            <a:ln>
              <a:solidFill>
                <a:schemeClr val="accent3"/>
              </a:solidFill>
            </a:ln>
          </c:spPr>
        </c:majorGridlines>
        <c:numFmt formatCode="0%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13122304"/>
        <c:crosses val="autoZero"/>
        <c:crossBetween val="between"/>
      </c:valAx>
      <c:spPr>
        <a:noFill/>
        <a:ln>
          <a:noFill/>
        </a:ln>
      </c:spPr>
    </c:plotArea>
    <c:legend>
      <c:legendPos val="t"/>
      <c:layout/>
      <c:overlay val="0"/>
      <c:txPr>
        <a:bodyPr rot="0" vert="horz"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26088-E4FD-4F17-980A-3911479B370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59C6D-2130-48F1-922B-032DA46DE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60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  <a:r>
              <a:rPr lang="en-US" baseline="0" dirty="0" smtClean="0"/>
              <a:t> </a:t>
            </a:r>
            <a:r>
              <a:rPr lang="en-US" baseline="0" smtClean="0"/>
              <a:t>scheduled railroading (PSR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59C6D-2130-48F1-922B-032DA46DEC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EB090-F4CA-4DDC-B254-F1AF288B6D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849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EB090-F4CA-4DDC-B254-F1AF288B6D2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437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59C6D-2130-48F1-922B-032DA46DEC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09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0626E-A9EE-4A1F-9D50-1B3D84A8DF77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5587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0626E-A9EE-4A1F-9D50-1B3D84A8DF77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4496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0626E-A9EE-4A1F-9D50-1B3D84A8DF7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722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BX Trinity PPT simplified-0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3147" y="6553200"/>
            <a:ext cx="5383398" cy="190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ACC1CE-E562-4E84-AF76-2B4E0A3DD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7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6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147" y="1371600"/>
            <a:ext cx="5789692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371600"/>
            <a:ext cx="5789692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3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147" y="1371603"/>
            <a:ext cx="5791809" cy="830997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147" y="2286000"/>
            <a:ext cx="5791809" cy="3886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596" y="1371603"/>
            <a:ext cx="5794084" cy="830997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596" y="2286000"/>
            <a:ext cx="5794084" cy="3886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9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BX Trinity PPT simplified-02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571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3147" y="3"/>
            <a:ext cx="10462075" cy="1166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147" y="1371600"/>
            <a:ext cx="11782531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897" y="6553200"/>
            <a:ext cx="3656648" cy="190500"/>
          </a:xfrm>
          <a:prstGeom prst="rect">
            <a:avLst/>
          </a:prstGeom>
        </p:spPr>
        <p:txBody>
          <a:bodyPr vert="horz" lIns="91440" tIns="0" rIns="91440" bIns="0" rtlCol="0" anchor="ctr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222" y="6553200"/>
            <a:ext cx="1015735" cy="190500"/>
          </a:xfrm>
          <a:prstGeom prst="rect">
            <a:avLst/>
          </a:prstGeom>
        </p:spPr>
        <p:txBody>
          <a:bodyPr vert="horz" lIns="91440" tIns="0" rIns="91440" bIns="0" rtlCol="0" anchor="ctr" anchorCtr="0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49ACC1CE-E562-4E84-AF76-2B4E0A3DD08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GBX Trinity PPT simplified-02.jpg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23"/>
          <a:stretch/>
        </p:blipFill>
        <p:spPr>
          <a:xfrm>
            <a:off x="-23358" y="-19050"/>
            <a:ext cx="12188825" cy="122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14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293812" y="2144713"/>
            <a:ext cx="9678988" cy="156527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Surface Transportation Board</a:t>
            </a:r>
            <a:br>
              <a:rPr lang="en-US" sz="2800" dirty="0"/>
            </a:br>
            <a:r>
              <a:rPr lang="en-US" sz="2400" dirty="0"/>
              <a:t>Rail Energy Transportation Advisory Committee Railcar Update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6E1578-C671-471F-80B6-7031C88A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47" y="1"/>
            <a:ext cx="10615665" cy="11668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Flammable Liquids Fleet Size and Composition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B3366DB-9056-4BA3-B03C-6589DD255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6705-E9F6-45B9-9669-2C849008BBE8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xmlns="" id="{BE5F61C9-6ECF-4EE7-B272-044A8FAF28E0}"/>
              </a:ext>
            </a:extLst>
          </p:cNvPr>
          <p:cNvSpPr txBox="1">
            <a:spLocks/>
          </p:cNvSpPr>
          <p:nvPr/>
        </p:nvSpPr>
        <p:spPr>
          <a:xfrm>
            <a:off x="178113" y="6601777"/>
            <a:ext cx="3485243" cy="26543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rgbClr val="595959"/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Source: Association of American Railroads 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7958B003-1341-4665-BE1A-70EB453A89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0028212"/>
              </p:ext>
            </p:extLst>
          </p:nvPr>
        </p:nvGraphicFramePr>
        <p:xfrm>
          <a:off x="19127" y="1371600"/>
          <a:ext cx="6000751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813CC38B-30D2-42D8-8A6A-6B2AF76A3C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195023"/>
              </p:ext>
            </p:extLst>
          </p:nvPr>
        </p:nvGraphicFramePr>
        <p:xfrm>
          <a:off x="6019878" y="1223084"/>
          <a:ext cx="6168947" cy="4949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760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828031"/>
              </p:ext>
            </p:extLst>
          </p:nvPr>
        </p:nvGraphicFramePr>
        <p:xfrm>
          <a:off x="0" y="1295400"/>
          <a:ext cx="12038012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14012" y="1676400"/>
            <a:ext cx="16748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41,521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A50B076-211E-450F-B6C1-B42DC663B584}"/>
              </a:ext>
            </a:extLst>
          </p:cNvPr>
          <p:cNvSpPr txBox="1"/>
          <p:nvPr/>
        </p:nvSpPr>
        <p:spPr>
          <a:xfrm>
            <a:off x="1532452" y="2286000"/>
            <a:ext cx="8956298" cy="415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99" dirty="0" smtClean="0"/>
              <a:t>July 2020 - </a:t>
            </a:r>
            <a:r>
              <a:rPr lang="en-US" sz="2099" dirty="0"/>
              <a:t>Fleet size increased by </a:t>
            </a:r>
            <a:r>
              <a:rPr lang="en-US" sz="2099" dirty="0" smtClean="0"/>
              <a:t>3,878 </a:t>
            </a:r>
            <a:r>
              <a:rPr lang="en-US" sz="2099" dirty="0"/>
              <a:t>Cars or </a:t>
            </a:r>
            <a:r>
              <a:rPr lang="en-US" sz="2099" dirty="0" smtClean="0"/>
              <a:t>10% from January 2020</a:t>
            </a:r>
            <a:endParaRPr lang="en-US" sz="2099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03147" y="3"/>
            <a:ext cx="10462075" cy="1166813"/>
          </a:xfrm>
        </p:spPr>
        <p:txBody>
          <a:bodyPr/>
          <a:lstStyle/>
          <a:p>
            <a:r>
              <a:rPr lang="en-US" dirty="0" smtClean="0"/>
              <a:t>DOT 117J &amp; DOT 120J Fleet Growth</a:t>
            </a:r>
            <a:endParaRPr lang="en-US" dirty="0"/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xmlns="" id="{BE5F61C9-6ECF-4EE7-B272-044A8FAF28E0}"/>
              </a:ext>
            </a:extLst>
          </p:cNvPr>
          <p:cNvSpPr txBox="1">
            <a:spLocks/>
          </p:cNvSpPr>
          <p:nvPr/>
        </p:nvSpPr>
        <p:spPr>
          <a:xfrm>
            <a:off x="178113" y="6601777"/>
            <a:ext cx="3485243" cy="26543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rgbClr val="595959"/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Source: </a:t>
            </a:r>
            <a:r>
              <a:rPr lang="en-US" dirty="0" smtClean="0"/>
              <a:t>Railway Supply Institute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249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9448313"/>
              </p:ext>
            </p:extLst>
          </p:nvPr>
        </p:nvGraphicFramePr>
        <p:xfrm>
          <a:off x="1370" y="1371600"/>
          <a:ext cx="11960441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3147" y="3"/>
            <a:ext cx="10462075" cy="1166813"/>
          </a:xfrm>
        </p:spPr>
        <p:txBody>
          <a:bodyPr/>
          <a:lstStyle/>
          <a:p>
            <a:r>
              <a:rPr lang="en-US" dirty="0" smtClean="0"/>
              <a:t>DOT 117R Fleet Growth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A50B076-211E-450F-B6C1-B42DC663B584}"/>
              </a:ext>
            </a:extLst>
          </p:cNvPr>
          <p:cNvSpPr txBox="1"/>
          <p:nvPr/>
        </p:nvSpPr>
        <p:spPr>
          <a:xfrm>
            <a:off x="760412" y="22860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July 2020 - </a:t>
            </a:r>
            <a:r>
              <a:rPr lang="en-US" sz="1800" dirty="0"/>
              <a:t>Fleet size increased by </a:t>
            </a:r>
            <a:r>
              <a:rPr lang="en-US" sz="1800" dirty="0" smtClean="0"/>
              <a:t>3,827 </a:t>
            </a:r>
            <a:r>
              <a:rPr lang="en-US" sz="1800" dirty="0"/>
              <a:t>Cars or </a:t>
            </a:r>
            <a:r>
              <a:rPr lang="en-US" sz="1800" dirty="0" smtClean="0"/>
              <a:t>13% from January 2020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10514012" y="1447800"/>
            <a:ext cx="16748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32,379</a:t>
            </a:r>
            <a:endParaRPr lang="en-US" dirty="0"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xmlns="" id="{BE5F61C9-6ECF-4EE7-B272-044A8FAF28E0}"/>
              </a:ext>
            </a:extLst>
          </p:cNvPr>
          <p:cNvSpPr txBox="1">
            <a:spLocks/>
          </p:cNvSpPr>
          <p:nvPr/>
        </p:nvSpPr>
        <p:spPr>
          <a:xfrm>
            <a:off x="178113" y="6601777"/>
            <a:ext cx="3485243" cy="26543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rgbClr val="595959"/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Source: </a:t>
            </a:r>
            <a:r>
              <a:rPr lang="en-US" dirty="0" smtClean="0"/>
              <a:t>Railway Supply Institute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3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 59,000 Tank Cars Require Replaced/Retrofit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9412" y="2038536"/>
            <a:ext cx="3581400" cy="127694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2023</a:t>
            </a:r>
          </a:p>
          <a:p>
            <a:pPr algn="ctr"/>
            <a:r>
              <a:rPr lang="en-US" sz="1600" dirty="0"/>
              <a:t>Ethanol </a:t>
            </a:r>
          </a:p>
          <a:p>
            <a:pPr algn="ctr"/>
            <a:r>
              <a:rPr lang="en-US" sz="1600" dirty="0"/>
              <a:t>All DOT-111</a:t>
            </a:r>
          </a:p>
          <a:p>
            <a:pPr algn="ctr"/>
            <a:r>
              <a:rPr lang="en-US" sz="1600" dirty="0"/>
              <a:t>Non-Jacketed CPC-1232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9412" y="3411905"/>
            <a:ext cx="3581400" cy="100453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2025</a:t>
            </a:r>
          </a:p>
          <a:p>
            <a:pPr algn="ctr"/>
            <a:r>
              <a:rPr lang="en-US" sz="1600" dirty="0"/>
              <a:t>Crude Oil, Ethanol</a:t>
            </a:r>
          </a:p>
          <a:p>
            <a:pPr algn="ctr"/>
            <a:r>
              <a:rPr lang="en-US" sz="1600" dirty="0"/>
              <a:t> Jacketed CPC-1232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9412" y="4512859"/>
            <a:ext cx="3581400" cy="100453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2029</a:t>
            </a:r>
          </a:p>
          <a:p>
            <a:pPr algn="ctr"/>
            <a:r>
              <a:rPr lang="en-US" sz="1600" dirty="0"/>
              <a:t>Other Flammable Liquids</a:t>
            </a:r>
          </a:p>
          <a:p>
            <a:pPr algn="ctr"/>
            <a:r>
              <a:rPr lang="en-US" sz="1600" dirty="0"/>
              <a:t>Packing Group </a:t>
            </a:r>
            <a:r>
              <a:rPr lang="en-US" sz="1600" dirty="0" smtClean="0"/>
              <a:t>II </a:t>
            </a:r>
            <a:r>
              <a:rPr lang="en-US" sz="1600" dirty="0"/>
              <a:t>&amp; III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82125" y="2310743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9,635</a:t>
            </a:r>
            <a:endParaRPr lang="en-US" dirty="0"/>
          </a:p>
          <a:p>
            <a:r>
              <a:rPr lang="en-US" dirty="0" smtClean="0"/>
              <a:t>1,062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56015" y="3706186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4,808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25059" y="4807375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37,385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960812" y="2698527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960812" y="5035707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005859" y="3950321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08812" y="1766724"/>
            <a:ext cx="480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Based on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nd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Quarter 2020 numbers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the number of cars that need to be Replaced/Retrofit to DOT-117J or DOT-117R by Service/Date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52,890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tank cars will need to be retrofitted/replaced in the North American fleet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4825" y="1253198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Impacted Fleets by Compliance Dates</a:t>
            </a:r>
          </a:p>
        </p:txBody>
      </p:sp>
    </p:spTree>
    <p:extLst>
      <p:ext uri="{BB962C8B-B14F-4D97-AF65-F5344CB8AC3E}">
        <p14:creationId xmlns:p14="http://schemas.microsoft.com/office/powerpoint/2010/main" val="25869971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Cars per Month Required vs. </a:t>
            </a:r>
            <a:br>
              <a:rPr lang="en-US" dirty="0" smtClean="0"/>
            </a:br>
            <a:r>
              <a:rPr lang="en-US" dirty="0" smtClean="0"/>
              <a:t>Last  Month Actual Production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877346"/>
              </p:ext>
            </p:extLst>
          </p:nvPr>
        </p:nvGraphicFramePr>
        <p:xfrm>
          <a:off x="684212" y="1371600"/>
          <a:ext cx="10462075" cy="362864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174980"/>
                <a:gridCol w="3287095"/>
              </a:tblGrid>
              <a:tr h="60546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</a:rPr>
                        <a:t>Production</a:t>
                      </a:r>
                      <a:endParaRPr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Cars 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sz="1800" spc="-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Month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</a:tr>
              <a:tr h="60442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Cars/Month 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to Meet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 Deadlines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spc="-5" dirty="0" smtClean="0">
                          <a:solidFill>
                            <a:schemeClr val="tx1"/>
                          </a:solidFill>
                        </a:rPr>
                        <a:t>492 - 678</a:t>
                      </a:r>
                      <a:endParaRPr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</a:tr>
              <a:tr h="60442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35" dirty="0">
                          <a:solidFill>
                            <a:schemeClr val="tx1"/>
                          </a:solidFill>
                        </a:rPr>
                        <a:t>DOT-117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Production 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</a:rPr>
                        <a:t>Avg.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Last 3</a:t>
                      </a:r>
                      <a:r>
                        <a:rPr sz="1800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chemeClr val="tx1"/>
                          </a:solidFill>
                        </a:rPr>
                        <a:t>625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</a:tr>
              <a:tr h="60442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30" dirty="0">
                          <a:solidFill>
                            <a:schemeClr val="tx1"/>
                          </a:solidFill>
                        </a:rPr>
                        <a:t>DOT-117R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Production 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</a:rPr>
                        <a:t>Avg. 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Last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sz="1800" spc="-7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chemeClr val="tx1"/>
                          </a:solidFill>
                        </a:rPr>
                        <a:t>762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</a:tr>
              <a:tr h="60442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45" dirty="0">
                          <a:solidFill>
                            <a:schemeClr val="tx1"/>
                          </a:solidFill>
                        </a:rPr>
                        <a:t>Total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Production Last 3 Months</a:t>
                      </a:r>
                      <a:r>
                        <a:rPr sz="1800" spc="-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</a:rPr>
                        <a:t>Average</a:t>
                      </a:r>
                      <a:endParaRPr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1,387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/>
                </a:tc>
              </a:tr>
              <a:tr h="60546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Surplus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Production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</a:rPr>
                        <a:t>402 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sz="1800" spc="-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</a:rPr>
                        <a:t>587</a:t>
                      </a:r>
                      <a:endParaRPr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96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Industry Order Activity was Severely Hampered by COVID-19 and Energy Market Collapse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29145"/>
              </p:ext>
            </p:extLst>
          </p:nvPr>
        </p:nvGraphicFramePr>
        <p:xfrm>
          <a:off x="203147" y="3759408"/>
          <a:ext cx="11834865" cy="2412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610708"/>
              </p:ext>
            </p:extLst>
          </p:nvPr>
        </p:nvGraphicFramePr>
        <p:xfrm>
          <a:off x="203146" y="1166816"/>
          <a:ext cx="11834865" cy="2592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Railcar Delivery Outlook Expected To Contract</a:t>
            </a:r>
            <a:endParaRPr lang="en-US" dirty="0"/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76846500"/>
              </p:ext>
            </p:extLst>
          </p:nvPr>
        </p:nvGraphicFramePr>
        <p:xfrm>
          <a:off x="203200" y="1166814"/>
          <a:ext cx="5486400" cy="4979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6170612" y="1752602"/>
            <a:ext cx="5486400" cy="385746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Forecasted delivery reduction due to economic downturn and uncertainty caused by COVID-19 and oversupply of certain fleets</a:t>
            </a:r>
          </a:p>
          <a:p>
            <a:r>
              <a:rPr lang="en-US" dirty="0" smtClean="0"/>
              <a:t>Tank cars, 3,500-5,500 </a:t>
            </a:r>
            <a:r>
              <a:rPr lang="en-US" dirty="0" err="1" smtClean="0"/>
              <a:t>cf</a:t>
            </a:r>
            <a:r>
              <a:rPr lang="en-US" dirty="0" smtClean="0"/>
              <a:t>, covered hoppers for grain, &gt;5,500cf covered hoppers for plastics, and intermodal flat cars are expected to support future deliveries</a:t>
            </a:r>
          </a:p>
          <a:p>
            <a:r>
              <a:rPr lang="en-US" dirty="0" smtClean="0"/>
              <a:t>Non-energy tank cars will drive new tank car demand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36812" y="210636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Actual 	Forecast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374546" y="1914808"/>
            <a:ext cx="0" cy="3571592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765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Coal demand continues to decline, leading to older cars being scrapped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D782-A686-476E-AD75-2C9FA6E14B5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2612" y="1371600"/>
            <a:ext cx="50292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Coal carloads are down </a:t>
            </a:r>
            <a:r>
              <a:rPr lang="en-US" dirty="0" smtClean="0"/>
              <a:t>27.2% </a:t>
            </a:r>
            <a:r>
              <a:rPr lang="en-US" dirty="0"/>
              <a:t>year-to-date in </a:t>
            </a:r>
            <a:r>
              <a:rPr lang="en-US" dirty="0" smtClean="0"/>
              <a:t>2020</a:t>
            </a:r>
            <a:endParaRPr lang="en-US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30% </a:t>
            </a:r>
            <a:r>
              <a:rPr lang="en-US" dirty="0"/>
              <a:t>of gondolas and </a:t>
            </a:r>
            <a:r>
              <a:rPr lang="en-US" dirty="0" smtClean="0"/>
              <a:t>34% </a:t>
            </a:r>
            <a:r>
              <a:rPr lang="en-US" dirty="0"/>
              <a:t>of open hoppers in the North American fleet are in storage as of </a:t>
            </a:r>
            <a:r>
              <a:rPr lang="en-US" dirty="0" smtClean="0"/>
              <a:t>September 2020</a:t>
            </a:r>
            <a:endParaRPr lang="en-US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The railcar fleet servicing coal will see continued attrition in the coming years</a:t>
            </a:r>
            <a:endParaRPr lang="en-US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~35,000 </a:t>
            </a:r>
            <a:r>
              <a:rPr lang="en-US" dirty="0"/>
              <a:t>coal railcars are over 35 years old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6612" y="6553200"/>
            <a:ext cx="58658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Source: AAR Weekly Carload Traffic </a:t>
            </a:r>
            <a:r>
              <a:rPr lang="en-US" sz="800" i="1" dirty="0" smtClean="0"/>
              <a:t>September 12, 2020.</a:t>
            </a:r>
            <a:endParaRPr lang="en-US" sz="8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683768"/>
              </p:ext>
            </p:extLst>
          </p:nvPr>
        </p:nvGraphicFramePr>
        <p:xfrm>
          <a:off x="74612" y="1295400"/>
          <a:ext cx="6781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86126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Percent of coal cars in storage rose sharply starting in late 2019 before recent reductions in idle rates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D782-A686-476E-AD75-2C9FA6E14B5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8226425" y="1447800"/>
            <a:ext cx="3962400" cy="4343400"/>
          </a:xfrm>
        </p:spPr>
        <p:txBody>
          <a:bodyPr/>
          <a:lstStyle/>
          <a:p>
            <a:r>
              <a:rPr lang="en-US" dirty="0" smtClean="0"/>
              <a:t>Retirements are not expected to lead to demand for new cars in the near-term</a:t>
            </a:r>
          </a:p>
          <a:p>
            <a:r>
              <a:rPr lang="en-US" dirty="0" smtClean="0"/>
              <a:t>The coal fleet consists of</a:t>
            </a:r>
          </a:p>
          <a:p>
            <a:pPr lvl="1"/>
            <a:r>
              <a:rPr lang="en-US" dirty="0" smtClean="0"/>
              <a:t>~96k hoppers</a:t>
            </a:r>
          </a:p>
          <a:p>
            <a:pPr lvl="1"/>
            <a:r>
              <a:rPr lang="en-US" dirty="0" smtClean="0"/>
              <a:t>~102k gondolas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496491EA-6DB6-F043-95FD-06C3A3CF2353}"/>
              </a:ext>
            </a:extLst>
          </p:cNvPr>
          <p:cNvSpPr txBox="1"/>
          <p:nvPr/>
        </p:nvSpPr>
        <p:spPr>
          <a:xfrm>
            <a:off x="24464" y="6586607"/>
            <a:ext cx="6169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 b="1"/>
            </a:lvl1pPr>
          </a:lstStyle>
          <a:p>
            <a:r>
              <a:rPr lang="en-US" sz="1200" b="0" dirty="0">
                <a:solidFill>
                  <a:schemeClr val="bg1"/>
                </a:solidFill>
              </a:rPr>
              <a:t>Source: Association of American Railroads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9063543"/>
              </p:ext>
            </p:extLst>
          </p:nvPr>
        </p:nvGraphicFramePr>
        <p:xfrm>
          <a:off x="24464" y="1295400"/>
          <a:ext cx="7898748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71634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 Related Cars Returning To Storage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D782-A686-476E-AD75-2C9FA6E14B59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001789"/>
              </p:ext>
            </p:extLst>
          </p:nvPr>
        </p:nvGraphicFramePr>
        <p:xfrm>
          <a:off x="203146" y="1295400"/>
          <a:ext cx="8253465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030878"/>
              </p:ext>
            </p:extLst>
          </p:nvPr>
        </p:nvGraphicFramePr>
        <p:xfrm>
          <a:off x="186809" y="3613355"/>
          <a:ext cx="8269801" cy="2558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ontent Placeholder 4"/>
          <p:cNvSpPr txBox="1">
            <a:spLocks/>
          </p:cNvSpPr>
          <p:nvPr/>
        </p:nvSpPr>
        <p:spPr>
          <a:xfrm>
            <a:off x="8456611" y="1447800"/>
            <a:ext cx="3732214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Lower </a:t>
            </a:r>
            <a:r>
              <a:rPr lang="en-US" dirty="0" err="1" smtClean="0"/>
              <a:t>frac</a:t>
            </a:r>
            <a:r>
              <a:rPr lang="en-US" dirty="0" smtClean="0"/>
              <a:t> sand by rail demand has led to significantly larger storage of covered hoppers</a:t>
            </a:r>
          </a:p>
          <a:p>
            <a:r>
              <a:rPr lang="en-US" dirty="0" smtClean="0"/>
              <a:t>Tank car storage increased over the last few months due to reduced carloads in crude oil, ethanol, and refined products</a:t>
            </a:r>
          </a:p>
        </p:txBody>
      </p:sp>
    </p:spTree>
    <p:extLst>
      <p:ext uri="{BB962C8B-B14F-4D97-AF65-F5344CB8AC3E}">
        <p14:creationId xmlns:p14="http://schemas.microsoft.com/office/powerpoint/2010/main" val="3367215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Liquefied Natural Gas by Rail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03147" y="1371603"/>
            <a:ext cx="5281665" cy="830997"/>
          </a:xfrm>
        </p:spPr>
        <p:txBody>
          <a:bodyPr/>
          <a:lstStyle/>
          <a:p>
            <a:r>
              <a:rPr lang="en-US" sz="2000" dirty="0" smtClean="0"/>
              <a:t>NPRM, October 24, 2019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147" y="2286000"/>
            <a:ext cx="5281665" cy="38862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The current HMRs do not authorize the bulk transport of LNG in rail tank cars</a:t>
            </a:r>
          </a:p>
          <a:p>
            <a:r>
              <a:rPr lang="en-US" sz="2000" dirty="0" smtClean="0"/>
              <a:t>LNG production and consumption trends are related to international fuel prices, mainly crude oil, diesel, and coal</a:t>
            </a:r>
          </a:p>
          <a:p>
            <a:r>
              <a:rPr lang="en-US" sz="2000" dirty="0" smtClean="0"/>
              <a:t>Between 2010 and 2018, in the United States:</a:t>
            </a:r>
          </a:p>
          <a:p>
            <a:pPr lvl="1"/>
            <a:r>
              <a:rPr lang="en-US" sz="1800" dirty="0" smtClean="0"/>
              <a:t>the number of facilities increased by 28.7 percent, and the total storage and vaporization capacities increased by 21 and 23 percent, respectively</a:t>
            </a:r>
          </a:p>
          <a:p>
            <a:pPr lvl="1"/>
            <a:r>
              <a:rPr lang="en-US" sz="1800" dirty="0" smtClean="0"/>
              <a:t>total liquefaction capacity increased by 939 percent due to new LNG export terminals</a:t>
            </a:r>
            <a:endParaRPr lang="en-US" sz="1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780212" y="1371603"/>
            <a:ext cx="5205468" cy="830997"/>
          </a:xfrm>
        </p:spPr>
        <p:txBody>
          <a:bodyPr/>
          <a:lstStyle/>
          <a:p>
            <a:r>
              <a:rPr lang="en-US" sz="2000" dirty="0" smtClean="0"/>
              <a:t>PHMSA, June 2020</a:t>
            </a:r>
            <a:endParaRPr lang="en-US" sz="20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CC1CE-E562-4E84-AF76-2B4E0A3DD08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780212" y="2286000"/>
            <a:ext cx="5205468" cy="3886200"/>
          </a:xfrm>
        </p:spPr>
        <p:txBody>
          <a:bodyPr>
            <a:normAutofit/>
          </a:bodyPr>
          <a:lstStyle/>
          <a:p>
            <a:r>
              <a:rPr lang="en-US" sz="2000" dirty="0"/>
              <a:t>PHMSA </a:t>
            </a:r>
            <a:r>
              <a:rPr lang="en-US" sz="2000" dirty="0" smtClean="0"/>
              <a:t>and the FRA i</a:t>
            </a:r>
            <a:r>
              <a:rPr lang="en-US" sz="2000" b="1" dirty="0" smtClean="0"/>
              <a:t>ssued their final </a:t>
            </a:r>
            <a:r>
              <a:rPr lang="en-US" sz="2000" b="1" dirty="0"/>
              <a:t>rule, allowing the transport of LNG</a:t>
            </a:r>
            <a:r>
              <a:rPr lang="en-US" sz="2000" dirty="0"/>
              <a:t> in DOT-113 specification tank cars with enhanced outer tanks of thicker carbon </a:t>
            </a:r>
            <a:r>
              <a:rPr lang="en-US" sz="2000" dirty="0" smtClean="0"/>
              <a:t>steel</a:t>
            </a:r>
          </a:p>
          <a:p>
            <a:endParaRPr lang="en-US" sz="2000" dirty="0"/>
          </a:p>
          <a:p>
            <a:r>
              <a:rPr lang="en-US" sz="2000" dirty="0" smtClean="0"/>
              <a:t>Enhanced liquefaction capacity and lack of pipelines could support LNG-by-rail growth</a:t>
            </a:r>
            <a:endParaRPr lang="en-US" sz="2000" dirty="0"/>
          </a:p>
        </p:txBody>
      </p:sp>
      <p:sp>
        <p:nvSpPr>
          <p:cNvPr id="15" name="Right Arrow 14"/>
          <p:cNvSpPr/>
          <p:nvPr/>
        </p:nvSpPr>
        <p:spPr>
          <a:xfrm>
            <a:off x="5637212" y="3276600"/>
            <a:ext cx="8382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20FF65-141E-458E-B6D8-3E672F61A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Crude Oil Fleet Size &amp; Composition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808059-963D-4584-9E1C-B042F01C2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6705-E9F6-45B9-9669-2C849008BBE8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BB3B2B43-FE0A-43B0-A076-CD4D010EE7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592190"/>
              </p:ext>
            </p:extLst>
          </p:nvPr>
        </p:nvGraphicFramePr>
        <p:xfrm>
          <a:off x="0" y="1328737"/>
          <a:ext cx="6168055" cy="491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457389"/>
              </p:ext>
            </p:extLst>
          </p:nvPr>
        </p:nvGraphicFramePr>
        <p:xfrm>
          <a:off x="6168055" y="1237048"/>
          <a:ext cx="6020770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Date Placeholder 2">
            <a:extLst>
              <a:ext uri="{FF2B5EF4-FFF2-40B4-BE49-F238E27FC236}">
                <a16:creationId xmlns:a16="http://schemas.microsoft.com/office/drawing/2014/main" xmlns="" id="{076475A9-C1AC-4587-AEF1-EBE0B8DEC600}"/>
              </a:ext>
            </a:extLst>
          </p:cNvPr>
          <p:cNvSpPr txBox="1">
            <a:spLocks/>
          </p:cNvSpPr>
          <p:nvPr/>
        </p:nvSpPr>
        <p:spPr>
          <a:xfrm>
            <a:off x="203147" y="6558866"/>
            <a:ext cx="3485243" cy="26543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rgbClr val="595959"/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Source: Association of American Railroads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566F1E-ABC7-4B03-BB25-D5CC01E0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Ethanol Fleet Size &amp; Composition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384D3E-5B0B-4883-9112-960A342C6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6705-E9F6-45B9-9669-2C849008BBE8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xmlns="" id="{076475A9-C1AC-4587-AEF1-EBE0B8DEC600}"/>
              </a:ext>
            </a:extLst>
          </p:cNvPr>
          <p:cNvSpPr txBox="1">
            <a:spLocks/>
          </p:cNvSpPr>
          <p:nvPr/>
        </p:nvSpPr>
        <p:spPr>
          <a:xfrm>
            <a:off x="203147" y="6558866"/>
            <a:ext cx="3485243" cy="26543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rgbClr val="595959"/>
                </a:solidFill>
                <a:latin typeface="Arial" pitchFamily="34" charset="0"/>
                <a:ea typeface="ＭＳ Ｐゴシック" pitchFamily="-8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Source: Association of American Railroads 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6695B9AB-22D7-40F6-83E2-B4A5E38C7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869680"/>
              </p:ext>
            </p:extLst>
          </p:nvPr>
        </p:nvGraphicFramePr>
        <p:xfrm>
          <a:off x="0" y="1447800"/>
          <a:ext cx="599122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AF89C341-F459-4717-9FA5-889B494039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2867453"/>
              </p:ext>
            </p:extLst>
          </p:nvPr>
        </p:nvGraphicFramePr>
        <p:xfrm>
          <a:off x="6170612" y="1219200"/>
          <a:ext cx="5895976" cy="4952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944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AC">
  <a:themeElements>
    <a:clrScheme name="TG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78655"/>
      </a:accent1>
      <a:accent2>
        <a:srgbClr val="576365"/>
      </a:accent2>
      <a:accent3>
        <a:srgbClr val="E6E6E6"/>
      </a:accent3>
      <a:accent4>
        <a:srgbClr val="009FDA"/>
      </a:accent4>
      <a:accent5>
        <a:srgbClr val="3EC0B4"/>
      </a:accent5>
      <a:accent6>
        <a:srgbClr val="4DAC9D"/>
      </a:accent6>
      <a:hlink>
        <a:srgbClr val="298491"/>
      </a:hlink>
      <a:folHlink>
        <a:srgbClr val="22657E"/>
      </a:folHlink>
    </a:clrScheme>
    <a:fontScheme name="Sta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AC" id="{A8A7C712-AB73-4905-8A11-D045FD6608C2}" vid="{5E8F66C4-3D26-4DA9-8ADE-EF42F7B5E9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</TotalTime>
  <Words>667</Words>
  <Application>Microsoft Office PowerPoint</Application>
  <PresentationFormat>Custom</PresentationFormat>
  <Paragraphs>126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RETAC</vt:lpstr>
      <vt:lpstr>Surface Transportation Board Rail Energy Transportation Advisory Committee Railcar Update</vt:lpstr>
      <vt:lpstr>Industry Order Activity was Severely Hampered by COVID-19 and Energy Market Collapse</vt:lpstr>
      <vt:lpstr>Railcar Delivery Outlook Expected To Contract</vt:lpstr>
      <vt:lpstr>Coal demand continues to decline, leading to older cars being scrapped</vt:lpstr>
      <vt:lpstr>Percent of coal cars in storage rose sharply starting in late 2019 before recent reductions in idle rates</vt:lpstr>
      <vt:lpstr>Energy Related Cars Returning To Storage </vt:lpstr>
      <vt:lpstr>Liquefied Natural Gas by Rail</vt:lpstr>
      <vt:lpstr>Crude Oil Fleet Size &amp; Composition</vt:lpstr>
      <vt:lpstr>Ethanol Fleet Size &amp; Composition</vt:lpstr>
      <vt:lpstr>Other Flammable Liquids Fleet Size and Composition</vt:lpstr>
      <vt:lpstr>DOT 117J &amp; DOT 120J Fleet Growth</vt:lpstr>
      <vt:lpstr>DOT 117R Fleet Growth</vt:lpstr>
      <vt:lpstr>Over 59,000 Tank Cars Require Replaced/Retrofit</vt:lpstr>
      <vt:lpstr>Cars per Month Required vs.  Last  Month Actual Production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Moran, Mallory</dc:creator>
  <cp:lastModifiedBy>Bob Hulick</cp:lastModifiedBy>
  <cp:revision>82</cp:revision>
  <dcterms:created xsi:type="dcterms:W3CDTF">2018-03-22T04:08:26Z</dcterms:created>
  <dcterms:modified xsi:type="dcterms:W3CDTF">2020-09-18T16:45:34Z</dcterms:modified>
</cp:coreProperties>
</file>