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0" r:id="rId6"/>
    <p:sldId id="257" r:id="rId7"/>
    <p:sldId id="301" r:id="rId8"/>
    <p:sldId id="288" r:id="rId9"/>
    <p:sldId id="289" r:id="rId10"/>
    <p:sldId id="299" r:id="rId11"/>
    <p:sldId id="290" r:id="rId12"/>
    <p:sldId id="303" r:id="rId13"/>
    <p:sldId id="292" r:id="rId14"/>
    <p:sldId id="293" r:id="rId15"/>
    <p:sldId id="294" r:id="rId16"/>
    <p:sldId id="295" r:id="rId17"/>
    <p:sldId id="296" r:id="rId18"/>
    <p:sldId id="297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3489" autoAdjust="0"/>
  </p:normalViewPr>
  <p:slideViewPr>
    <p:cSldViewPr snapToGrid="0" showGuides="1">
      <p:cViewPr varScale="1">
        <p:scale>
          <a:sx n="84" d="100"/>
          <a:sy n="84" d="100"/>
        </p:scale>
        <p:origin x="48" y="9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165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Freight Car Activity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Freight!$A$2</c:f>
              <c:strCache>
                <c:ptCount val="1"/>
                <c:pt idx="0">
                  <c:v>Orders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Freight!$B$1:$AB$1</c:f>
              <c:strCache>
                <c:ptCount val="27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  <c:pt idx="14">
                  <c:v>Q3 2018</c:v>
                </c:pt>
                <c:pt idx="15">
                  <c:v>Q4 2018</c:v>
                </c:pt>
                <c:pt idx="16">
                  <c:v>Q1 2019</c:v>
                </c:pt>
                <c:pt idx="17">
                  <c:v>Q2 2019</c:v>
                </c:pt>
                <c:pt idx="18">
                  <c:v>Q3 2019</c:v>
                </c:pt>
                <c:pt idx="19">
                  <c:v>Q4 2019</c:v>
                </c:pt>
                <c:pt idx="20">
                  <c:v>Q1 2020</c:v>
                </c:pt>
                <c:pt idx="21">
                  <c:v>Q2 2020</c:v>
                </c:pt>
                <c:pt idx="22">
                  <c:v>Q3 2020</c:v>
                </c:pt>
                <c:pt idx="23">
                  <c:v>Q4 2020</c:v>
                </c:pt>
                <c:pt idx="24">
                  <c:v>Q1 2021</c:v>
                </c:pt>
                <c:pt idx="25">
                  <c:v>Q2 2021</c:v>
                </c:pt>
                <c:pt idx="26">
                  <c:v>Q3 2021</c:v>
                </c:pt>
              </c:strCache>
            </c:strRef>
          </c:cat>
          <c:val>
            <c:numRef>
              <c:f>Freight!$B$2:$AB$2</c:f>
              <c:numCache>
                <c:formatCode>_(* #,##0_);_(* \(#,##0\);_(* "-"??_);_(@_)</c:formatCode>
                <c:ptCount val="27"/>
                <c:pt idx="0">
                  <c:v>11482</c:v>
                </c:pt>
                <c:pt idx="1">
                  <c:v>16631</c:v>
                </c:pt>
                <c:pt idx="2">
                  <c:v>5911</c:v>
                </c:pt>
                <c:pt idx="3">
                  <c:v>7993</c:v>
                </c:pt>
                <c:pt idx="4">
                  <c:v>5729</c:v>
                </c:pt>
                <c:pt idx="5">
                  <c:v>4363</c:v>
                </c:pt>
                <c:pt idx="6">
                  <c:v>4645</c:v>
                </c:pt>
                <c:pt idx="7">
                  <c:v>3977</c:v>
                </c:pt>
                <c:pt idx="8">
                  <c:v>3225</c:v>
                </c:pt>
                <c:pt idx="9">
                  <c:v>13207</c:v>
                </c:pt>
                <c:pt idx="10">
                  <c:v>7175</c:v>
                </c:pt>
                <c:pt idx="11">
                  <c:v>7343</c:v>
                </c:pt>
                <c:pt idx="12">
                  <c:v>8119</c:v>
                </c:pt>
                <c:pt idx="13">
                  <c:v>13626</c:v>
                </c:pt>
                <c:pt idx="14">
                  <c:v>13656</c:v>
                </c:pt>
                <c:pt idx="15">
                  <c:v>13942</c:v>
                </c:pt>
                <c:pt idx="16">
                  <c:v>4816</c:v>
                </c:pt>
                <c:pt idx="17">
                  <c:v>7086</c:v>
                </c:pt>
                <c:pt idx="18">
                  <c:v>5655</c:v>
                </c:pt>
                <c:pt idx="19">
                  <c:v>5406</c:v>
                </c:pt>
                <c:pt idx="20">
                  <c:v>2289</c:v>
                </c:pt>
                <c:pt idx="21">
                  <c:v>1064</c:v>
                </c:pt>
                <c:pt idx="22">
                  <c:v>4207</c:v>
                </c:pt>
                <c:pt idx="23">
                  <c:v>2704</c:v>
                </c:pt>
                <c:pt idx="24">
                  <c:v>5466</c:v>
                </c:pt>
                <c:pt idx="25">
                  <c:v>7618</c:v>
                </c:pt>
                <c:pt idx="26">
                  <c:v>7901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9-41D7-8E27-2E2984262515}"/>
            </c:ext>
          </c:extLst>
        </c:ser>
        <c:ser>
          <c:idx val="1"/>
          <c:order val="1"/>
          <c:tx>
            <c:strRef>
              <c:f>Freight!$A$3</c:f>
              <c:strCache>
                <c:ptCount val="1"/>
                <c:pt idx="0">
                  <c:v>Deliveries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Freight!$B$1:$AB$1</c:f>
              <c:strCache>
                <c:ptCount val="27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  <c:pt idx="14">
                  <c:v>Q3 2018</c:v>
                </c:pt>
                <c:pt idx="15">
                  <c:v>Q4 2018</c:v>
                </c:pt>
                <c:pt idx="16">
                  <c:v>Q1 2019</c:v>
                </c:pt>
                <c:pt idx="17">
                  <c:v>Q2 2019</c:v>
                </c:pt>
                <c:pt idx="18">
                  <c:v>Q3 2019</c:v>
                </c:pt>
                <c:pt idx="19">
                  <c:v>Q4 2019</c:v>
                </c:pt>
                <c:pt idx="20">
                  <c:v>Q1 2020</c:v>
                </c:pt>
                <c:pt idx="21">
                  <c:v>Q2 2020</c:v>
                </c:pt>
                <c:pt idx="22">
                  <c:v>Q3 2020</c:v>
                </c:pt>
                <c:pt idx="23">
                  <c:v>Q4 2020</c:v>
                </c:pt>
                <c:pt idx="24">
                  <c:v>Q1 2021</c:v>
                </c:pt>
                <c:pt idx="25">
                  <c:v>Q2 2021</c:v>
                </c:pt>
                <c:pt idx="26">
                  <c:v>Q3 2021</c:v>
                </c:pt>
              </c:strCache>
            </c:strRef>
          </c:cat>
          <c:val>
            <c:numRef>
              <c:f>Freight!$B$3:$AB$3</c:f>
              <c:numCache>
                <c:formatCode>_(* #,##0_);_(* \(#,##0\);_(* "-"??_);_(@_)</c:formatCode>
                <c:ptCount val="27"/>
                <c:pt idx="0">
                  <c:v>10282</c:v>
                </c:pt>
                <c:pt idx="1">
                  <c:v>12406</c:v>
                </c:pt>
                <c:pt idx="2">
                  <c:v>11627</c:v>
                </c:pt>
                <c:pt idx="3">
                  <c:v>11955</c:v>
                </c:pt>
                <c:pt idx="4">
                  <c:v>10949</c:v>
                </c:pt>
                <c:pt idx="5">
                  <c:v>11337</c:v>
                </c:pt>
                <c:pt idx="6">
                  <c:v>11609</c:v>
                </c:pt>
                <c:pt idx="7">
                  <c:v>11042</c:v>
                </c:pt>
                <c:pt idx="8">
                  <c:v>7653</c:v>
                </c:pt>
                <c:pt idx="9">
                  <c:v>8416</c:v>
                </c:pt>
                <c:pt idx="10">
                  <c:v>8896</c:v>
                </c:pt>
                <c:pt idx="11">
                  <c:v>11173</c:v>
                </c:pt>
                <c:pt idx="12">
                  <c:v>11143</c:v>
                </c:pt>
                <c:pt idx="13">
                  <c:v>10829</c:v>
                </c:pt>
                <c:pt idx="14">
                  <c:v>8524</c:v>
                </c:pt>
                <c:pt idx="15">
                  <c:v>9933</c:v>
                </c:pt>
                <c:pt idx="16">
                  <c:v>9364</c:v>
                </c:pt>
                <c:pt idx="17">
                  <c:v>10397</c:v>
                </c:pt>
                <c:pt idx="18">
                  <c:v>8773</c:v>
                </c:pt>
                <c:pt idx="19">
                  <c:v>8369</c:v>
                </c:pt>
                <c:pt idx="20">
                  <c:v>5621</c:v>
                </c:pt>
                <c:pt idx="21">
                  <c:v>4183</c:v>
                </c:pt>
                <c:pt idx="22">
                  <c:v>4461</c:v>
                </c:pt>
                <c:pt idx="23">
                  <c:v>3993</c:v>
                </c:pt>
                <c:pt idx="24">
                  <c:v>4244</c:v>
                </c:pt>
                <c:pt idx="25">
                  <c:v>4864</c:v>
                </c:pt>
                <c:pt idx="26">
                  <c:v>6173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9-41D7-8E27-2E2984262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5914576"/>
        <c:axId val="315914968"/>
      </c:barChart>
      <c:lineChart>
        <c:grouping val="standard"/>
        <c:varyColors val="0"/>
        <c:ser>
          <c:idx val="2"/>
          <c:order val="2"/>
          <c:tx>
            <c:strRef>
              <c:f>Freight!$A$4</c:f>
              <c:strCache>
                <c:ptCount val="1"/>
                <c:pt idx="0">
                  <c:v>Backlog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Freight!$B$1:$AB$1</c:f>
              <c:strCache>
                <c:ptCount val="27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  <c:pt idx="14">
                  <c:v>Q3 2018</c:v>
                </c:pt>
                <c:pt idx="15">
                  <c:v>Q4 2018</c:v>
                </c:pt>
                <c:pt idx="16">
                  <c:v>Q1 2019</c:v>
                </c:pt>
                <c:pt idx="17">
                  <c:v>Q2 2019</c:v>
                </c:pt>
                <c:pt idx="18">
                  <c:v>Q3 2019</c:v>
                </c:pt>
                <c:pt idx="19">
                  <c:v>Q4 2019</c:v>
                </c:pt>
                <c:pt idx="20">
                  <c:v>Q1 2020</c:v>
                </c:pt>
                <c:pt idx="21">
                  <c:v>Q2 2020</c:v>
                </c:pt>
                <c:pt idx="22">
                  <c:v>Q3 2020</c:v>
                </c:pt>
                <c:pt idx="23">
                  <c:v>Q4 2020</c:v>
                </c:pt>
                <c:pt idx="24">
                  <c:v>Q1 2021</c:v>
                </c:pt>
                <c:pt idx="25">
                  <c:v>Q2 2021</c:v>
                </c:pt>
                <c:pt idx="26">
                  <c:v>Q3 2021</c:v>
                </c:pt>
              </c:strCache>
            </c:strRef>
          </c:cat>
          <c:val>
            <c:numRef>
              <c:f>Freight!$B$4:$AB$4</c:f>
              <c:numCache>
                <c:formatCode>_(* #,##0_);_(* \(#,##0\);_(* "-"??_);_(@_)</c:formatCode>
                <c:ptCount val="27"/>
                <c:pt idx="0">
                  <c:v>86475</c:v>
                </c:pt>
                <c:pt idx="1">
                  <c:v>89430</c:v>
                </c:pt>
                <c:pt idx="2">
                  <c:v>84137</c:v>
                </c:pt>
                <c:pt idx="3">
                  <c:v>80230</c:v>
                </c:pt>
                <c:pt idx="4">
                  <c:v>69488</c:v>
                </c:pt>
                <c:pt idx="5">
                  <c:v>64731</c:v>
                </c:pt>
                <c:pt idx="6">
                  <c:v>56323</c:v>
                </c:pt>
                <c:pt idx="7">
                  <c:v>48337</c:v>
                </c:pt>
                <c:pt idx="8">
                  <c:v>43472</c:v>
                </c:pt>
                <c:pt idx="9">
                  <c:v>47603</c:v>
                </c:pt>
                <c:pt idx="10">
                  <c:v>46568</c:v>
                </c:pt>
                <c:pt idx="11">
                  <c:v>41663</c:v>
                </c:pt>
                <c:pt idx="12">
                  <c:v>38710</c:v>
                </c:pt>
                <c:pt idx="13">
                  <c:v>41007</c:v>
                </c:pt>
                <c:pt idx="14">
                  <c:v>42339</c:v>
                </c:pt>
                <c:pt idx="15">
                  <c:v>45711</c:v>
                </c:pt>
                <c:pt idx="16">
                  <c:v>37624</c:v>
                </c:pt>
                <c:pt idx="17">
                  <c:v>34312</c:v>
                </c:pt>
                <c:pt idx="18">
                  <c:v>28074</c:v>
                </c:pt>
                <c:pt idx="19">
                  <c:v>24977</c:v>
                </c:pt>
                <c:pt idx="20">
                  <c:v>22068</c:v>
                </c:pt>
                <c:pt idx="21">
                  <c:v>19207</c:v>
                </c:pt>
                <c:pt idx="22">
                  <c:v>18950</c:v>
                </c:pt>
                <c:pt idx="23">
                  <c:v>18111</c:v>
                </c:pt>
                <c:pt idx="24">
                  <c:v>19451</c:v>
                </c:pt>
                <c:pt idx="25">
                  <c:v>22305</c:v>
                </c:pt>
                <c:pt idx="26">
                  <c:v>24326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F9-41D7-8E27-2E2984262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740080"/>
        <c:axId val="310739296"/>
      </c:lineChart>
      <c:catAx>
        <c:axId val="315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914968"/>
        <c:crosses val="autoZero"/>
        <c:auto val="1"/>
        <c:lblAlgn val="ctr"/>
        <c:lblOffset val="100"/>
        <c:noMultiLvlLbl val="0"/>
      </c:catAx>
      <c:valAx>
        <c:axId val="31591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Orders/Deliveries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914576"/>
        <c:crosses val="autoZero"/>
        <c:crossBetween val="between"/>
      </c:valAx>
      <c:valAx>
        <c:axId val="310739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Backlog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740080"/>
        <c:crosses val="max"/>
        <c:crossBetween val="between"/>
      </c:valAx>
      <c:catAx>
        <c:axId val="310740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0739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'Ethanol 111_117'!$A$7</c:f>
              <c:strCache>
                <c:ptCount val="1"/>
                <c:pt idx="0">
                  <c:v>Fleet Size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4.184014954394237E-3"/>
                  <c:y val="5.2023808060822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99-48B6-AA75-FE8C72C6AA93}"/>
                </c:ext>
              </c:extLst>
            </c:dLbl>
            <c:dLbl>
              <c:idx val="4"/>
              <c:layout>
                <c:manualLayout>
                  <c:x val="8.3680299087883214E-3"/>
                  <c:y val="-4.654761773863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99-48B6-AA75-FE8C72C6AA93}"/>
                </c:ext>
              </c:extLst>
            </c:dLbl>
            <c:dLbl>
              <c:idx val="5"/>
              <c:layout>
                <c:manualLayout>
                  <c:x val="4.184014954394237E-3"/>
                  <c:y val="-2.4642856449863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99-48B6-AA75-FE8C72C6AA93}"/>
                </c:ext>
              </c:extLst>
            </c:dLbl>
            <c:dLbl>
              <c:idx val="6"/>
              <c:layout>
                <c:manualLayout>
                  <c:x val="0"/>
                  <c:y val="-4.3809522577534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999-48B6-AA75-FE8C72C6AA93}"/>
                </c:ext>
              </c:extLst>
            </c:dLbl>
            <c:dLbl>
              <c:idx val="7"/>
              <c:layout>
                <c:manualLayout>
                  <c:x val="-4.3932157021139485E-2"/>
                  <c:y val="6.8452379027398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999-48B6-AA75-FE8C72C6AA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'Ethanol 111_117'!$B$2:$J$2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'Ethanol 111_117'!$B$7:$J$7</c:f>
              <c:numCache>
                <c:formatCode>#,##0</c:formatCode>
                <c:ptCount val="9"/>
                <c:pt idx="0">
                  <c:v>27109</c:v>
                </c:pt>
                <c:pt idx="1">
                  <c:v>30734</c:v>
                </c:pt>
                <c:pt idx="2">
                  <c:v>34914</c:v>
                </c:pt>
                <c:pt idx="3">
                  <c:v>36072</c:v>
                </c:pt>
                <c:pt idx="4">
                  <c:v>38888</c:v>
                </c:pt>
                <c:pt idx="5">
                  <c:v>37676</c:v>
                </c:pt>
                <c:pt idx="6">
                  <c:v>36979</c:v>
                </c:pt>
                <c:pt idx="7">
                  <c:v>36580</c:v>
                </c:pt>
                <c:pt idx="8">
                  <c:v>35704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999-48B6-AA75-FE8C72C6A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3566480"/>
        <c:axId val="483573144"/>
      </c:lineChart>
      <c:catAx>
        <c:axId val="48356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573144"/>
        <c:crosses val="autoZero"/>
        <c:auto val="1"/>
        <c:lblAlgn val="ctr"/>
        <c:lblOffset val="100"/>
        <c:noMultiLvlLbl val="0"/>
      </c:catAx>
      <c:valAx>
        <c:axId val="48357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56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'Ethanol 111_117'!$A$13</c:f>
              <c:strCache>
                <c:ptCount val="1"/>
                <c:pt idx="0">
                  <c:v>DOT 111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'Ethanol 111_117'!$B$12:$J$12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'Ethanol 111_117'!$B$13:$J$13</c:f>
              <c:numCache>
                <c:formatCode>0%</c:formatCode>
                <c:ptCount val="9"/>
                <c:pt idx="0">
                  <c:v>0.98225681507986273</c:v>
                </c:pt>
                <c:pt idx="1">
                  <c:v>0.93085833279104579</c:v>
                </c:pt>
                <c:pt idx="2">
                  <c:v>0.87895972962135538</c:v>
                </c:pt>
                <c:pt idx="3">
                  <c:v>0.80519516522510537</c:v>
                </c:pt>
                <c:pt idx="4">
                  <c:v>0.65853219502160054</c:v>
                </c:pt>
                <c:pt idx="5">
                  <c:v>0.49644335916763987</c:v>
                </c:pt>
                <c:pt idx="6">
                  <c:v>0.33497390410773681</c:v>
                </c:pt>
                <c:pt idx="7">
                  <c:v>0.26049753963914707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4-4C89-9C89-E7F73370C718}"/>
            </c:ext>
          </c:extLst>
        </c:ser>
        <c:ser>
          <c:idx val="1"/>
          <c:order val="1"/>
          <c:tx>
            <c:strRef>
              <c:f>'Ethanol 111_117'!$A$14</c:f>
              <c:strCache>
                <c:ptCount val="1"/>
                <c:pt idx="0">
                  <c:v>CPC-1232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'Ethanol 111_117'!$B$12:$J$12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'Ethanol 111_117'!$B$14:$J$14</c:f>
              <c:numCache>
                <c:formatCode>0%</c:formatCode>
                <c:ptCount val="9"/>
                <c:pt idx="0">
                  <c:v>1.6820981961710134E-2</c:v>
                </c:pt>
                <c:pt idx="1">
                  <c:v>6.7579878961410822E-2</c:v>
                </c:pt>
                <c:pt idx="2">
                  <c:v>0.10777911439537148</c:v>
                </c:pt>
                <c:pt idx="3">
                  <c:v>9.6612330893768014E-2</c:v>
                </c:pt>
                <c:pt idx="4">
                  <c:v>9.4476445175889739E-2</c:v>
                </c:pt>
                <c:pt idx="5">
                  <c:v>8.1033018367130269E-2</c:v>
                </c:pt>
                <c:pt idx="6">
                  <c:v>4.7351199329349093E-2</c:v>
                </c:pt>
                <c:pt idx="7">
                  <c:v>3.3734281027884089E-2</c:v>
                </c:pt>
                <c:pt idx="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4-4C89-9C89-E7F73370C718}"/>
            </c:ext>
          </c:extLst>
        </c:ser>
        <c:ser>
          <c:idx val="2"/>
          <c:order val="2"/>
          <c:tx>
            <c:strRef>
              <c:f>'Ethanol 111_117'!$A$15</c:f>
              <c:strCache>
                <c:ptCount val="1"/>
                <c:pt idx="0">
                  <c:v>DOT 117/120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'Ethanol 111_117'!$B$12:$J$12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'Ethanol 111_117'!$B$15:$J$15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9.9673483416394572E-3</c:v>
                </c:pt>
                <c:pt idx="3">
                  <c:v>9.7471723220226208E-2</c:v>
                </c:pt>
                <c:pt idx="4">
                  <c:v>0.24519131865871219</c:v>
                </c:pt>
                <c:pt idx="5">
                  <c:v>0.42193969635842449</c:v>
                </c:pt>
                <c:pt idx="6">
                  <c:v>0.61743151518429373</c:v>
                </c:pt>
                <c:pt idx="7">
                  <c:v>0.70349917987971566</c:v>
                </c:pt>
                <c:pt idx="8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04-4C89-9C89-E7F73370C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83566088"/>
        <c:axId val="483567264"/>
      </c:barChart>
      <c:catAx>
        <c:axId val="48356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567264"/>
        <c:crosses val="autoZero"/>
        <c:auto val="1"/>
        <c:lblAlgn val="ctr"/>
        <c:lblOffset val="100"/>
        <c:noMultiLvlLbl val="0"/>
      </c:catAx>
      <c:valAx>
        <c:axId val="4835672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56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'Other Flammable 111_117'!$A$7</c:f>
              <c:strCache>
                <c:ptCount val="1"/>
                <c:pt idx="0">
                  <c:v>Fleet Size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6315171352606308E-3"/>
                  <c:y val="-5.9798997340996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35-45F1-A772-670DBAA7BB9D}"/>
                </c:ext>
              </c:extLst>
            </c:dLbl>
            <c:dLbl>
              <c:idx val="1"/>
              <c:layout>
                <c:manualLayout>
                  <c:x val="-4.3157585676303553E-3"/>
                  <c:y val="7.118928254880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35-45F1-A772-670DBAA7BB9D}"/>
                </c:ext>
              </c:extLst>
            </c:dLbl>
            <c:dLbl>
              <c:idx val="2"/>
              <c:layout>
                <c:manualLayout>
                  <c:x val="8.6315171352606308E-3"/>
                  <c:y val="8.257956775661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35-45F1-A772-670DBAA7BB9D}"/>
                </c:ext>
              </c:extLst>
            </c:dLbl>
            <c:dLbl>
              <c:idx val="3"/>
              <c:layout>
                <c:manualLayout>
                  <c:x val="-8.6315171352606308E-3"/>
                  <c:y val="5.4103854737091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35-45F1-A772-670DBAA7BB9D}"/>
                </c:ext>
              </c:extLst>
            </c:dLbl>
            <c:dLbl>
              <c:idx val="4"/>
              <c:layout>
                <c:manualLayout>
                  <c:x val="2.8052430689596973E-2"/>
                  <c:y val="7.4036853850757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835-45F1-A772-670DBAA7BB9D}"/>
                </c:ext>
              </c:extLst>
            </c:dLbl>
            <c:dLbl>
              <c:idx val="7"/>
              <c:layout>
                <c:manualLayout>
                  <c:x val="-1.2947275702890946E-2"/>
                  <c:y val="-4.2713569529283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835-45F1-A772-670DBAA7B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'Other Flammable 111_117'!$B$2:$J$2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'Other Flammable 111_117'!$B$7:$J$7</c:f>
              <c:numCache>
                <c:formatCode>#,##0</c:formatCode>
                <c:ptCount val="9"/>
                <c:pt idx="0">
                  <c:v>40223</c:v>
                </c:pt>
                <c:pt idx="1">
                  <c:v>40953</c:v>
                </c:pt>
                <c:pt idx="2">
                  <c:v>41905</c:v>
                </c:pt>
                <c:pt idx="3">
                  <c:v>42561</c:v>
                </c:pt>
                <c:pt idx="4">
                  <c:v>42856</c:v>
                </c:pt>
                <c:pt idx="5">
                  <c:v>43321</c:v>
                </c:pt>
                <c:pt idx="6">
                  <c:v>53624</c:v>
                </c:pt>
                <c:pt idx="7">
                  <c:v>59966</c:v>
                </c:pt>
                <c:pt idx="8">
                  <c:v>58133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835-45F1-A772-670DBAA7B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3571576"/>
        <c:axId val="483565696"/>
      </c:lineChart>
      <c:catAx>
        <c:axId val="48357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565696"/>
        <c:crosses val="autoZero"/>
        <c:auto val="1"/>
        <c:lblAlgn val="ctr"/>
        <c:lblOffset val="100"/>
        <c:noMultiLvlLbl val="0"/>
      </c:catAx>
      <c:valAx>
        <c:axId val="48356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571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'Other Flammable 111_117'!$A$13</c:f>
              <c:strCache>
                <c:ptCount val="1"/>
                <c:pt idx="0">
                  <c:v>DOT 111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'Other Flammable 111_117'!$B$12:$J$12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'Other Flammable 111_117'!$B$13:$J$13</c:f>
              <c:numCache>
                <c:formatCode>0%</c:formatCode>
                <c:ptCount val="9"/>
                <c:pt idx="0">
                  <c:v>0.68100340601148601</c:v>
                </c:pt>
                <c:pt idx="1">
                  <c:v>0.64473909115327321</c:v>
                </c:pt>
                <c:pt idx="2">
                  <c:v>0.63579525116334568</c:v>
                </c:pt>
                <c:pt idx="3">
                  <c:v>0.5949343295505275</c:v>
                </c:pt>
                <c:pt idx="4">
                  <c:v>0.52347395930558149</c:v>
                </c:pt>
                <c:pt idx="5">
                  <c:v>0.45151312296576718</c:v>
                </c:pt>
                <c:pt idx="6">
                  <c:v>0.41680963747575711</c:v>
                </c:pt>
                <c:pt idx="7">
                  <c:v>0.35486775839642465</c:v>
                </c:pt>
                <c:pt idx="8">
                  <c:v>0.33419880602672225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C3-4FBE-86BE-42758807A974}"/>
            </c:ext>
          </c:extLst>
        </c:ser>
        <c:ser>
          <c:idx val="1"/>
          <c:order val="1"/>
          <c:tx>
            <c:strRef>
              <c:f>'Other Flammable 111_117'!$A$14</c:f>
              <c:strCache>
                <c:ptCount val="1"/>
                <c:pt idx="0">
                  <c:v>CPC-1232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'Other Flammable 111_117'!$B$12:$J$12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'Other Flammable 111_117'!$B$14:$J$14</c:f>
              <c:numCache>
                <c:formatCode>0%</c:formatCode>
                <c:ptCount val="9"/>
                <c:pt idx="0">
                  <c:v>8.0675235561743275E-2</c:v>
                </c:pt>
                <c:pt idx="1">
                  <c:v>0.12497252948501941</c:v>
                </c:pt>
                <c:pt idx="2">
                  <c:v>0.14759575229686195</c:v>
                </c:pt>
                <c:pt idx="3">
                  <c:v>0.1785672329127605</c:v>
                </c:pt>
                <c:pt idx="4">
                  <c:v>0.22360929624789994</c:v>
                </c:pt>
                <c:pt idx="5">
                  <c:v>0.24466194224510052</c:v>
                </c:pt>
                <c:pt idx="6">
                  <c:v>0.25872743547665222</c:v>
                </c:pt>
                <c:pt idx="7">
                  <c:v>0.24165360370876829</c:v>
                </c:pt>
                <c:pt idx="8">
                  <c:v>0.21804226286364067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C3-4FBE-86BE-42758807A974}"/>
            </c:ext>
          </c:extLst>
        </c:ser>
        <c:ser>
          <c:idx val="2"/>
          <c:order val="2"/>
          <c:tx>
            <c:strRef>
              <c:f>'Other Flammable 111_117'!$A$15</c:f>
              <c:strCache>
                <c:ptCount val="1"/>
                <c:pt idx="0">
                  <c:v>DOT 117/120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'Other Flammable 111_117'!$B$12:$J$12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'Other Flammable 111_117'!$B$15:$J$15</c:f>
              <c:numCache>
                <c:formatCode>0%</c:formatCode>
                <c:ptCount val="9"/>
                <c:pt idx="0">
                  <c:v>5.7181214727892006E-4</c:v>
                </c:pt>
                <c:pt idx="1">
                  <c:v>5.616194173809001E-4</c:v>
                </c:pt>
                <c:pt idx="2">
                  <c:v>3.6749791194368212E-3</c:v>
                </c:pt>
                <c:pt idx="3">
                  <c:v>3.5572472451305188E-2</c:v>
                </c:pt>
                <c:pt idx="4">
                  <c:v>7.4505320141870446E-2</c:v>
                </c:pt>
                <c:pt idx="5">
                  <c:v>0.14399482929756932</c:v>
                </c:pt>
                <c:pt idx="6">
                  <c:v>0.18976577651797702</c:v>
                </c:pt>
                <c:pt idx="7">
                  <c:v>0.29873595037187739</c:v>
                </c:pt>
                <c:pt idx="8">
                  <c:v>0.35584194068037522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C3-4FBE-86BE-42758807A974}"/>
            </c:ext>
          </c:extLst>
        </c:ser>
        <c:ser>
          <c:idx val="3"/>
          <c:order val="3"/>
          <c:tx>
            <c:strRef>
              <c:f>'Other Flammable 111_117'!$A$16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'Other Flammable 111_117'!$B$12:$J$12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'Other Flammable 111_117'!$B$16:$J$16</c:f>
              <c:numCache>
                <c:formatCode>0%</c:formatCode>
                <c:ptCount val="9"/>
                <c:pt idx="0">
                  <c:v>0.23774954627949182</c:v>
                </c:pt>
                <c:pt idx="1">
                  <c:v>0.22972675994432643</c:v>
                </c:pt>
                <c:pt idx="2">
                  <c:v>0.21293401742035556</c:v>
                </c:pt>
                <c:pt idx="3">
                  <c:v>0.19092596508540682</c:v>
                </c:pt>
                <c:pt idx="4">
                  <c:v>0.17841142430464813</c:v>
                </c:pt>
                <c:pt idx="5">
                  <c:v>0.15983010549156298</c:v>
                </c:pt>
                <c:pt idx="6">
                  <c:v>0.13469715052961362</c:v>
                </c:pt>
                <c:pt idx="7">
                  <c:v>0.10474268752292966</c:v>
                </c:pt>
                <c:pt idx="8">
                  <c:v>9.1916990429261825E-2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C3-4FBE-86BE-42758807A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83568048"/>
        <c:axId val="483569224"/>
      </c:barChart>
      <c:catAx>
        <c:axId val="48356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569224"/>
        <c:crosses val="autoZero"/>
        <c:auto val="1"/>
        <c:lblAlgn val="ctr"/>
        <c:lblOffset val="100"/>
        <c:noMultiLvlLbl val="0"/>
      </c:catAx>
      <c:valAx>
        <c:axId val="4835692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56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'117J_120_Growth'!$C$1</c:f>
              <c:strCache>
                <c:ptCount val="1"/>
                <c:pt idx="0">
                  <c:v>Cumulative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'117J_120_Growth'!$A$2:$A$84</c:f>
              <c:numCache>
                <c:formatCode>[$-409]mmm\-yy;@</c:formatCode>
                <c:ptCount val="83"/>
                <c:pt idx="0">
                  <c:v>41852</c:v>
                </c:pt>
                <c:pt idx="1">
                  <c:v>41883</c:v>
                </c:pt>
                <c:pt idx="2">
                  <c:v>41913</c:v>
                </c:pt>
                <c:pt idx="3">
                  <c:v>41944</c:v>
                </c:pt>
                <c:pt idx="4">
                  <c:v>41974</c:v>
                </c:pt>
                <c:pt idx="5">
                  <c:v>42005</c:v>
                </c:pt>
                <c:pt idx="6">
                  <c:v>42036</c:v>
                </c:pt>
                <c:pt idx="7">
                  <c:v>42064</c:v>
                </c:pt>
                <c:pt idx="8">
                  <c:v>42095</c:v>
                </c:pt>
                <c:pt idx="9">
                  <c:v>42125</c:v>
                </c:pt>
                <c:pt idx="10">
                  <c:v>42156</c:v>
                </c:pt>
                <c:pt idx="11">
                  <c:v>42186</c:v>
                </c:pt>
                <c:pt idx="12">
                  <c:v>42217</c:v>
                </c:pt>
                <c:pt idx="13">
                  <c:v>42248</c:v>
                </c:pt>
                <c:pt idx="14">
                  <c:v>42278</c:v>
                </c:pt>
                <c:pt idx="15">
                  <c:v>42309</c:v>
                </c:pt>
                <c:pt idx="16">
                  <c:v>42339</c:v>
                </c:pt>
                <c:pt idx="17">
                  <c:v>42370</c:v>
                </c:pt>
                <c:pt idx="18">
                  <c:v>42401</c:v>
                </c:pt>
                <c:pt idx="19">
                  <c:v>42430</c:v>
                </c:pt>
                <c:pt idx="20">
                  <c:v>42461</c:v>
                </c:pt>
                <c:pt idx="21">
                  <c:v>42491</c:v>
                </c:pt>
                <c:pt idx="22">
                  <c:v>42522</c:v>
                </c:pt>
                <c:pt idx="23">
                  <c:v>42552</c:v>
                </c:pt>
                <c:pt idx="24">
                  <c:v>42583</c:v>
                </c:pt>
                <c:pt idx="25">
                  <c:v>42614</c:v>
                </c:pt>
                <c:pt idx="26">
                  <c:v>42644</c:v>
                </c:pt>
                <c:pt idx="27">
                  <c:v>42675</c:v>
                </c:pt>
                <c:pt idx="28">
                  <c:v>42705</c:v>
                </c:pt>
                <c:pt idx="29">
                  <c:v>42736</c:v>
                </c:pt>
                <c:pt idx="30">
                  <c:v>42767</c:v>
                </c:pt>
                <c:pt idx="31">
                  <c:v>42795</c:v>
                </c:pt>
                <c:pt idx="32">
                  <c:v>42826</c:v>
                </c:pt>
                <c:pt idx="33">
                  <c:v>42856</c:v>
                </c:pt>
                <c:pt idx="34">
                  <c:v>42887</c:v>
                </c:pt>
                <c:pt idx="35">
                  <c:v>42917</c:v>
                </c:pt>
                <c:pt idx="36">
                  <c:v>42948</c:v>
                </c:pt>
                <c:pt idx="37">
                  <c:v>42979</c:v>
                </c:pt>
                <c:pt idx="38">
                  <c:v>43009</c:v>
                </c:pt>
                <c:pt idx="39">
                  <c:v>43040</c:v>
                </c:pt>
                <c:pt idx="40">
                  <c:v>43070</c:v>
                </c:pt>
                <c:pt idx="41">
                  <c:v>43101</c:v>
                </c:pt>
                <c:pt idx="42">
                  <c:v>43132</c:v>
                </c:pt>
                <c:pt idx="43">
                  <c:v>43160</c:v>
                </c:pt>
                <c:pt idx="44">
                  <c:v>43191</c:v>
                </c:pt>
                <c:pt idx="45">
                  <c:v>43221</c:v>
                </c:pt>
                <c:pt idx="46">
                  <c:v>43252</c:v>
                </c:pt>
                <c:pt idx="47">
                  <c:v>43282</c:v>
                </c:pt>
                <c:pt idx="48">
                  <c:v>43313</c:v>
                </c:pt>
                <c:pt idx="49">
                  <c:v>43344</c:v>
                </c:pt>
                <c:pt idx="50">
                  <c:v>43374</c:v>
                </c:pt>
                <c:pt idx="51">
                  <c:v>43405</c:v>
                </c:pt>
                <c:pt idx="52">
                  <c:v>43435</c:v>
                </c:pt>
                <c:pt idx="53">
                  <c:v>43466</c:v>
                </c:pt>
                <c:pt idx="54">
                  <c:v>43497</c:v>
                </c:pt>
                <c:pt idx="55">
                  <c:v>43525</c:v>
                </c:pt>
                <c:pt idx="56">
                  <c:v>43556</c:v>
                </c:pt>
                <c:pt idx="57">
                  <c:v>43586</c:v>
                </c:pt>
                <c:pt idx="58">
                  <c:v>43617</c:v>
                </c:pt>
                <c:pt idx="59">
                  <c:v>43647</c:v>
                </c:pt>
                <c:pt idx="60">
                  <c:v>43678</c:v>
                </c:pt>
                <c:pt idx="61">
                  <c:v>43709</c:v>
                </c:pt>
                <c:pt idx="62" formatCode="mmm\-yy">
                  <c:v>43739</c:v>
                </c:pt>
                <c:pt idx="63" formatCode="mmm\-yy">
                  <c:v>43770</c:v>
                </c:pt>
                <c:pt idx="64" formatCode="mmm\-yy">
                  <c:v>43800</c:v>
                </c:pt>
                <c:pt idx="65" formatCode="mmm\-yy">
                  <c:v>43831</c:v>
                </c:pt>
                <c:pt idx="66" formatCode="mmm\-yy">
                  <c:v>43862</c:v>
                </c:pt>
                <c:pt idx="67" formatCode="mmm\-yy">
                  <c:v>43891</c:v>
                </c:pt>
                <c:pt idx="68" formatCode="mmm\-yy">
                  <c:v>43922</c:v>
                </c:pt>
                <c:pt idx="69" formatCode="mmm\-yy">
                  <c:v>43952</c:v>
                </c:pt>
                <c:pt idx="70" formatCode="mmm\-yy">
                  <c:v>43983</c:v>
                </c:pt>
                <c:pt idx="71" formatCode="mmm\-yy">
                  <c:v>44013</c:v>
                </c:pt>
                <c:pt idx="72" formatCode="mmm\-yy">
                  <c:v>44044</c:v>
                </c:pt>
                <c:pt idx="73" formatCode="mmm\-yy">
                  <c:v>44075</c:v>
                </c:pt>
                <c:pt idx="74" formatCode="mmm\-yy">
                  <c:v>44105</c:v>
                </c:pt>
                <c:pt idx="75" formatCode="mmm\-yy">
                  <c:v>44136</c:v>
                </c:pt>
                <c:pt idx="76" formatCode="mmm\-yy">
                  <c:v>44166</c:v>
                </c:pt>
                <c:pt idx="77" formatCode="mmm\-yy">
                  <c:v>44197</c:v>
                </c:pt>
                <c:pt idx="78" formatCode="mmm\-yy">
                  <c:v>44228</c:v>
                </c:pt>
                <c:pt idx="79" formatCode="mmm\-yy">
                  <c:v>44256</c:v>
                </c:pt>
                <c:pt idx="80" formatCode="mmm\-yy">
                  <c:v>44287</c:v>
                </c:pt>
                <c:pt idx="81" formatCode="mmm\-yy">
                  <c:v>44317</c:v>
                </c:pt>
                <c:pt idx="82" formatCode="mmm\-yy">
                  <c:v>44348</c:v>
                </c:pt>
              </c:numCache>
            </c:numRef>
          </c:cat>
          <c:val>
            <c:numRef>
              <c:f>'117J_120_Growth'!$C$2:$C$84</c:f>
              <c:numCache>
                <c:formatCode>_(* #,##0_);_(* \(#,##0\);_(* "-"??_);_(@_)</c:formatCode>
                <c:ptCount val="83"/>
                <c:pt idx="0">
                  <c:v>110</c:v>
                </c:pt>
                <c:pt idx="1">
                  <c:v>149</c:v>
                </c:pt>
                <c:pt idx="2">
                  <c:v>213</c:v>
                </c:pt>
                <c:pt idx="3">
                  <c:v>422</c:v>
                </c:pt>
                <c:pt idx="4">
                  <c:v>983</c:v>
                </c:pt>
                <c:pt idx="5">
                  <c:v>1439</c:v>
                </c:pt>
                <c:pt idx="6">
                  <c:v>2171</c:v>
                </c:pt>
                <c:pt idx="7">
                  <c:v>2793</c:v>
                </c:pt>
                <c:pt idx="8">
                  <c:v>3558</c:v>
                </c:pt>
                <c:pt idx="9">
                  <c:v>4448</c:v>
                </c:pt>
                <c:pt idx="10">
                  <c:v>5222</c:v>
                </c:pt>
                <c:pt idx="11">
                  <c:v>6132</c:v>
                </c:pt>
                <c:pt idx="12">
                  <c:v>8041</c:v>
                </c:pt>
                <c:pt idx="13">
                  <c:v>9214</c:v>
                </c:pt>
                <c:pt idx="14">
                  <c:v>10528</c:v>
                </c:pt>
                <c:pt idx="15">
                  <c:v>11674</c:v>
                </c:pt>
                <c:pt idx="16">
                  <c:v>12515</c:v>
                </c:pt>
                <c:pt idx="17">
                  <c:v>13163</c:v>
                </c:pt>
                <c:pt idx="18">
                  <c:v>13817</c:v>
                </c:pt>
                <c:pt idx="19">
                  <c:v>14173</c:v>
                </c:pt>
                <c:pt idx="20">
                  <c:v>14450</c:v>
                </c:pt>
                <c:pt idx="21">
                  <c:v>15068</c:v>
                </c:pt>
                <c:pt idx="22">
                  <c:v>15598</c:v>
                </c:pt>
                <c:pt idx="23">
                  <c:v>15803</c:v>
                </c:pt>
                <c:pt idx="24">
                  <c:v>16034</c:v>
                </c:pt>
                <c:pt idx="25">
                  <c:v>16272</c:v>
                </c:pt>
                <c:pt idx="26">
                  <c:v>16523</c:v>
                </c:pt>
                <c:pt idx="27">
                  <c:v>16663</c:v>
                </c:pt>
                <c:pt idx="28">
                  <c:v>17071</c:v>
                </c:pt>
                <c:pt idx="29">
                  <c:v>17353</c:v>
                </c:pt>
                <c:pt idx="30">
                  <c:v>17571</c:v>
                </c:pt>
                <c:pt idx="31">
                  <c:v>17721</c:v>
                </c:pt>
                <c:pt idx="32">
                  <c:v>17958</c:v>
                </c:pt>
                <c:pt idx="33">
                  <c:v>18155</c:v>
                </c:pt>
                <c:pt idx="34">
                  <c:v>18498</c:v>
                </c:pt>
                <c:pt idx="35">
                  <c:v>18727</c:v>
                </c:pt>
                <c:pt idx="36">
                  <c:v>18926</c:v>
                </c:pt>
                <c:pt idx="37">
                  <c:v>19021</c:v>
                </c:pt>
                <c:pt idx="38">
                  <c:v>19193</c:v>
                </c:pt>
                <c:pt idx="39">
                  <c:v>19481</c:v>
                </c:pt>
                <c:pt idx="40">
                  <c:v>19669</c:v>
                </c:pt>
                <c:pt idx="41">
                  <c:v>19944</c:v>
                </c:pt>
                <c:pt idx="42">
                  <c:v>20140</c:v>
                </c:pt>
                <c:pt idx="43">
                  <c:v>20298</c:v>
                </c:pt>
                <c:pt idx="44">
                  <c:v>20621</c:v>
                </c:pt>
                <c:pt idx="45">
                  <c:v>21038</c:v>
                </c:pt>
                <c:pt idx="46">
                  <c:v>21248</c:v>
                </c:pt>
                <c:pt idx="47">
                  <c:v>21427</c:v>
                </c:pt>
                <c:pt idx="48">
                  <c:v>21725</c:v>
                </c:pt>
                <c:pt idx="49">
                  <c:v>21909</c:v>
                </c:pt>
                <c:pt idx="50">
                  <c:v>22374</c:v>
                </c:pt>
                <c:pt idx="51">
                  <c:v>22852</c:v>
                </c:pt>
                <c:pt idx="52">
                  <c:v>23568</c:v>
                </c:pt>
                <c:pt idx="53">
                  <c:v>24178</c:v>
                </c:pt>
                <c:pt idx="54">
                  <c:v>25177</c:v>
                </c:pt>
                <c:pt idx="55">
                  <c:v>26123</c:v>
                </c:pt>
                <c:pt idx="56">
                  <c:v>27225</c:v>
                </c:pt>
                <c:pt idx="57">
                  <c:v>28409</c:v>
                </c:pt>
                <c:pt idx="58">
                  <c:v>29701</c:v>
                </c:pt>
                <c:pt idx="59">
                  <c:v>31110</c:v>
                </c:pt>
                <c:pt idx="60">
                  <c:v>32284</c:v>
                </c:pt>
                <c:pt idx="61">
                  <c:v>33313</c:v>
                </c:pt>
                <c:pt idx="62">
                  <c:v>34476</c:v>
                </c:pt>
                <c:pt idx="63">
                  <c:v>35630</c:v>
                </c:pt>
                <c:pt idx="64">
                  <c:v>36576</c:v>
                </c:pt>
                <c:pt idx="65">
                  <c:v>37785</c:v>
                </c:pt>
                <c:pt idx="66">
                  <c:v>38899</c:v>
                </c:pt>
                <c:pt idx="67">
                  <c:v>39840</c:v>
                </c:pt>
                <c:pt idx="68">
                  <c:v>40667</c:v>
                </c:pt>
                <c:pt idx="69">
                  <c:v>41153</c:v>
                </c:pt>
                <c:pt idx="70">
                  <c:v>41694</c:v>
                </c:pt>
                <c:pt idx="71">
                  <c:v>42313</c:v>
                </c:pt>
                <c:pt idx="72">
                  <c:v>42648</c:v>
                </c:pt>
                <c:pt idx="73">
                  <c:v>43070</c:v>
                </c:pt>
                <c:pt idx="74">
                  <c:v>43431</c:v>
                </c:pt>
                <c:pt idx="75">
                  <c:v>43745</c:v>
                </c:pt>
                <c:pt idx="76">
                  <c:v>43985</c:v>
                </c:pt>
                <c:pt idx="77">
                  <c:v>44265</c:v>
                </c:pt>
                <c:pt idx="78">
                  <c:v>44393</c:v>
                </c:pt>
                <c:pt idx="79">
                  <c:v>44529</c:v>
                </c:pt>
                <c:pt idx="80">
                  <c:v>44797</c:v>
                </c:pt>
                <c:pt idx="81">
                  <c:v>44975</c:v>
                </c:pt>
                <c:pt idx="82">
                  <c:v>45237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C8-4E77-9F9A-26D07F160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3568832"/>
        <c:axId val="483570008"/>
      </c:lineChart>
      <c:dateAx>
        <c:axId val="48356883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570008"/>
        <c:crosses val="autoZero"/>
        <c:auto val="1"/>
        <c:lblOffset val="100"/>
        <c:baseTimeUnit val="months"/>
      </c:dateAx>
      <c:valAx>
        <c:axId val="4835700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56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03035948141897E-2"/>
          <c:y val="2.8662419075342564E-2"/>
          <c:w val="0.9289999746563784"/>
          <c:h val="0.85050363378743199"/>
        </c:manualLayout>
      </c:layout>
      <c:lineChart>
        <c:grouping val="standard"/>
        <c:varyColors val="0"/>
        <c:ser>
          <c:idx val="0"/>
          <c:order val="0"/>
          <c:tx>
            <c:strRef>
              <c:f>'117R Growth'!$B$1</c:f>
              <c:strCache>
                <c:ptCount val="1"/>
                <c:pt idx="0">
                  <c:v>Count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'117R Growth'!$A$2:$A$68</c:f>
              <c:numCache>
                <c:formatCode>[$-409]mmm\-yy;@</c:formatCode>
                <c:ptCount val="67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42506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  <c:pt idx="37">
                  <c:v>43466</c:v>
                </c:pt>
                <c:pt idx="38">
                  <c:v>43497</c:v>
                </c:pt>
                <c:pt idx="39">
                  <c:v>43526</c:v>
                </c:pt>
                <c:pt idx="40">
                  <c:v>43556</c:v>
                </c:pt>
                <c:pt idx="41">
                  <c:v>43586</c:v>
                </c:pt>
                <c:pt idx="42">
                  <c:v>43617</c:v>
                </c:pt>
                <c:pt idx="43">
                  <c:v>43647</c:v>
                </c:pt>
                <c:pt idx="44">
                  <c:v>43678</c:v>
                </c:pt>
                <c:pt idx="45">
                  <c:v>43709</c:v>
                </c:pt>
                <c:pt idx="46" formatCode="mmm\-yy">
                  <c:v>43739</c:v>
                </c:pt>
                <c:pt idx="47" formatCode="mmm\-yy">
                  <c:v>43770</c:v>
                </c:pt>
                <c:pt idx="48" formatCode="mmm\-yy">
                  <c:v>43800</c:v>
                </c:pt>
                <c:pt idx="49" formatCode="mmm\-yy">
                  <c:v>43831</c:v>
                </c:pt>
                <c:pt idx="50" formatCode="mmm\-yy">
                  <c:v>43862</c:v>
                </c:pt>
                <c:pt idx="51" formatCode="mmm\-yy">
                  <c:v>43891</c:v>
                </c:pt>
                <c:pt idx="52" formatCode="mmm\-yy">
                  <c:v>43922</c:v>
                </c:pt>
                <c:pt idx="53" formatCode="mmm\-yy">
                  <c:v>43952</c:v>
                </c:pt>
                <c:pt idx="54" formatCode="mmm\-yy">
                  <c:v>43983</c:v>
                </c:pt>
                <c:pt idx="55" formatCode="mmm\-yy">
                  <c:v>44013</c:v>
                </c:pt>
                <c:pt idx="56" formatCode="mmm\-yy">
                  <c:v>44044</c:v>
                </c:pt>
                <c:pt idx="57" formatCode="mmm\-yy">
                  <c:v>44075</c:v>
                </c:pt>
                <c:pt idx="58" formatCode="mmm\-yy">
                  <c:v>44105</c:v>
                </c:pt>
                <c:pt idx="59" formatCode="mmm\-yy">
                  <c:v>44136</c:v>
                </c:pt>
                <c:pt idx="60" formatCode="mmm\-yy">
                  <c:v>44166</c:v>
                </c:pt>
                <c:pt idx="61" formatCode="mmm\-yy">
                  <c:v>44197</c:v>
                </c:pt>
                <c:pt idx="62" formatCode="mmm\-yy">
                  <c:v>44228</c:v>
                </c:pt>
                <c:pt idx="63" formatCode="mmm\-yy">
                  <c:v>44256</c:v>
                </c:pt>
                <c:pt idx="64" formatCode="mmm\-yy">
                  <c:v>44287</c:v>
                </c:pt>
                <c:pt idx="65" formatCode="mmm\-yy">
                  <c:v>44317</c:v>
                </c:pt>
                <c:pt idx="66" formatCode="mmm\-yy">
                  <c:v>44348</c:v>
                </c:pt>
              </c:numCache>
            </c:numRef>
          </c:cat>
          <c:val>
            <c:numRef>
              <c:f>'117R Growth'!$B$2:$B$68</c:f>
              <c:numCache>
                <c:formatCode>_(* #,##0_);_(* \(#,##0\);_(* "-"??_);_(@_)</c:formatCode>
                <c:ptCount val="67"/>
                <c:pt idx="0">
                  <c:v>203</c:v>
                </c:pt>
                <c:pt idx="1">
                  <c:v>223</c:v>
                </c:pt>
                <c:pt idx="2">
                  <c:v>296</c:v>
                </c:pt>
                <c:pt idx="3">
                  <c:v>522</c:v>
                </c:pt>
                <c:pt idx="4">
                  <c:v>724</c:v>
                </c:pt>
                <c:pt idx="5">
                  <c:v>806</c:v>
                </c:pt>
                <c:pt idx="6">
                  <c:v>980</c:v>
                </c:pt>
                <c:pt idx="7">
                  <c:v>1265</c:v>
                </c:pt>
                <c:pt idx="8">
                  <c:v>1529</c:v>
                </c:pt>
                <c:pt idx="9">
                  <c:v>1843</c:v>
                </c:pt>
                <c:pt idx="10">
                  <c:v>2123</c:v>
                </c:pt>
                <c:pt idx="11">
                  <c:v>2322</c:v>
                </c:pt>
                <c:pt idx="12">
                  <c:v>3240</c:v>
                </c:pt>
                <c:pt idx="13">
                  <c:v>3414</c:v>
                </c:pt>
                <c:pt idx="14">
                  <c:v>3847</c:v>
                </c:pt>
                <c:pt idx="15">
                  <c:v>4264</c:v>
                </c:pt>
                <c:pt idx="16">
                  <c:v>4576</c:v>
                </c:pt>
                <c:pt idx="17">
                  <c:v>5040</c:v>
                </c:pt>
                <c:pt idx="18">
                  <c:v>5466</c:v>
                </c:pt>
                <c:pt idx="19">
                  <c:v>5719</c:v>
                </c:pt>
                <c:pt idx="20">
                  <c:v>5935</c:v>
                </c:pt>
                <c:pt idx="21">
                  <c:v>6196</c:v>
                </c:pt>
                <c:pt idx="22">
                  <c:v>7105</c:v>
                </c:pt>
                <c:pt idx="23">
                  <c:v>7242</c:v>
                </c:pt>
                <c:pt idx="24">
                  <c:v>7590</c:v>
                </c:pt>
                <c:pt idx="25">
                  <c:v>8164</c:v>
                </c:pt>
                <c:pt idx="26">
                  <c:v>8698</c:v>
                </c:pt>
                <c:pt idx="27">
                  <c:v>9481</c:v>
                </c:pt>
                <c:pt idx="28">
                  <c:v>10258</c:v>
                </c:pt>
                <c:pt idx="29">
                  <c:v>11212</c:v>
                </c:pt>
                <c:pt idx="30">
                  <c:v>12591</c:v>
                </c:pt>
                <c:pt idx="31">
                  <c:v>13863</c:v>
                </c:pt>
                <c:pt idx="32">
                  <c:v>15073</c:v>
                </c:pt>
                <c:pt idx="33">
                  <c:v>16052</c:v>
                </c:pt>
                <c:pt idx="34">
                  <c:v>17618</c:v>
                </c:pt>
                <c:pt idx="35">
                  <c:v>18771</c:v>
                </c:pt>
                <c:pt idx="36">
                  <c:v>19760</c:v>
                </c:pt>
                <c:pt idx="37">
                  <c:v>20296</c:v>
                </c:pt>
                <c:pt idx="38">
                  <c:v>21119</c:v>
                </c:pt>
                <c:pt idx="39">
                  <c:v>21975</c:v>
                </c:pt>
                <c:pt idx="40">
                  <c:v>23167</c:v>
                </c:pt>
                <c:pt idx="41">
                  <c:v>24354</c:v>
                </c:pt>
                <c:pt idx="42">
                  <c:v>25362</c:v>
                </c:pt>
                <c:pt idx="43">
                  <c:v>26433</c:v>
                </c:pt>
                <c:pt idx="44">
                  <c:v>27470</c:v>
                </c:pt>
                <c:pt idx="45">
                  <c:v>28453</c:v>
                </c:pt>
                <c:pt idx="46">
                  <c:v>29369</c:v>
                </c:pt>
                <c:pt idx="47">
                  <c:v>30207</c:v>
                </c:pt>
                <c:pt idx="48">
                  <c:v>30805</c:v>
                </c:pt>
                <c:pt idx="49">
                  <c:v>31703</c:v>
                </c:pt>
                <c:pt idx="50">
                  <c:v>32495</c:v>
                </c:pt>
                <c:pt idx="51">
                  <c:v>33039</c:v>
                </c:pt>
                <c:pt idx="52">
                  <c:v>33646</c:v>
                </c:pt>
                <c:pt idx="53">
                  <c:v>34252</c:v>
                </c:pt>
                <c:pt idx="54">
                  <c:v>34645</c:v>
                </c:pt>
                <c:pt idx="55">
                  <c:v>35530</c:v>
                </c:pt>
                <c:pt idx="56">
                  <c:v>35802</c:v>
                </c:pt>
                <c:pt idx="57">
                  <c:v>35907</c:v>
                </c:pt>
                <c:pt idx="58">
                  <c:v>36196</c:v>
                </c:pt>
                <c:pt idx="59">
                  <c:v>36350</c:v>
                </c:pt>
                <c:pt idx="60">
                  <c:v>36550</c:v>
                </c:pt>
                <c:pt idx="61">
                  <c:v>36816</c:v>
                </c:pt>
                <c:pt idx="62">
                  <c:v>37020</c:v>
                </c:pt>
                <c:pt idx="63">
                  <c:v>37248</c:v>
                </c:pt>
                <c:pt idx="64">
                  <c:v>37475</c:v>
                </c:pt>
                <c:pt idx="65">
                  <c:v>37750</c:v>
                </c:pt>
                <c:pt idx="66">
                  <c:v>37896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54-4C14-BDF2-DE73E9DC7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3570400"/>
        <c:axId val="483570792"/>
      </c:lineChart>
      <c:dateAx>
        <c:axId val="48357040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570792"/>
        <c:crosses val="autoZero"/>
        <c:auto val="1"/>
        <c:lblOffset val="100"/>
        <c:baseTimeUnit val="days"/>
      </c:dateAx>
      <c:valAx>
        <c:axId val="4835707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57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Sheet1!$H$55</c:f>
              <c:strCache>
                <c:ptCount val="1"/>
                <c:pt idx="0">
                  <c:v>FL Fleet Size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Sheet1!$G$56:$G$64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Q3 2021</c:v>
                </c:pt>
              </c:strCache>
            </c:strRef>
          </c:cat>
          <c:val>
            <c:numRef>
              <c:f>Sheet1!$H$56:$H$64</c:f>
              <c:numCache>
                <c:formatCode>General</c:formatCode>
                <c:ptCount val="9"/>
                <c:pt idx="0">
                  <c:v>107674</c:v>
                </c:pt>
                <c:pt idx="1">
                  <c:v>122578</c:v>
                </c:pt>
                <c:pt idx="2">
                  <c:v>125798</c:v>
                </c:pt>
                <c:pt idx="3">
                  <c:v>103545</c:v>
                </c:pt>
                <c:pt idx="4">
                  <c:v>103313</c:v>
                </c:pt>
                <c:pt idx="5">
                  <c:v>106467</c:v>
                </c:pt>
                <c:pt idx="6">
                  <c:v>122964</c:v>
                </c:pt>
                <c:pt idx="7">
                  <c:v>122923</c:v>
                </c:pt>
                <c:pt idx="8">
                  <c:v>107643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5E-4458-9AD8-CFD452CB8B2B}"/>
            </c:ext>
          </c:extLst>
        </c:ser>
        <c:ser>
          <c:idx val="1"/>
          <c:order val="1"/>
          <c:tx>
            <c:strRef>
              <c:f>Sheet1!$I$55</c:f>
              <c:strCache>
                <c:ptCount val="1"/>
                <c:pt idx="0">
                  <c:v> DOT 117 Built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Sheet1!$G$56:$G$64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Q3 2021</c:v>
                </c:pt>
              </c:strCache>
            </c:strRef>
          </c:cat>
          <c:val>
            <c:numRef>
              <c:f>Sheet1!$I$56:$I$64</c:f>
              <c:numCache>
                <c:formatCode>General</c:formatCode>
                <c:ptCount val="9"/>
                <c:pt idx="0">
                  <c:v>277</c:v>
                </c:pt>
                <c:pt idx="1">
                  <c:v>1177</c:v>
                </c:pt>
                <c:pt idx="2">
                  <c:v>12912</c:v>
                </c:pt>
                <c:pt idx="3">
                  <c:v>20961</c:v>
                </c:pt>
                <c:pt idx="4">
                  <c:v>28302</c:v>
                </c:pt>
                <c:pt idx="5">
                  <c:v>44668</c:v>
                </c:pt>
                <c:pt idx="6">
                  <c:v>69760</c:v>
                </c:pt>
                <c:pt idx="7">
                  <c:v>81268</c:v>
                </c:pt>
                <c:pt idx="8">
                  <c:v>85413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5E-4458-9AD8-CFD452CB8B2B}"/>
            </c:ext>
          </c:extLst>
        </c:ser>
        <c:ser>
          <c:idx val="2"/>
          <c:order val="2"/>
          <c:tx>
            <c:strRef>
              <c:f>Sheet1!$J$55</c:f>
              <c:strCache>
                <c:ptCount val="1"/>
                <c:pt idx="0">
                  <c:v>DOT 117 Inservice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Sheet1!$G$56:$G$64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Q3 2021</c:v>
                </c:pt>
              </c:strCache>
            </c:strRef>
          </c:cat>
          <c:val>
            <c:numRef>
              <c:f>Sheet1!$J$56:$J$64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2457</c:v>
                </c:pt>
                <c:pt idx="3">
                  <c:v>9011</c:v>
                </c:pt>
                <c:pt idx="4">
                  <c:v>18203</c:v>
                </c:pt>
                <c:pt idx="5">
                  <c:v>33841</c:v>
                </c:pt>
                <c:pt idx="6">
                  <c:v>56621</c:v>
                </c:pt>
                <c:pt idx="7">
                  <c:v>65894</c:v>
                </c:pt>
                <c:pt idx="8">
                  <c:v>61140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5E-4458-9AD8-CFD452CB8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2585112"/>
        <c:axId val="932580520"/>
      </c:lineChart>
      <c:catAx>
        <c:axId val="93258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580520"/>
        <c:crosses val="autoZero"/>
        <c:auto val="1"/>
        <c:lblAlgn val="ctr"/>
        <c:lblOffset val="100"/>
        <c:noMultiLvlLbl val="0"/>
      </c:catAx>
      <c:valAx>
        <c:axId val="932580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58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Tank Car Activity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Tank!$A$2</c:f>
              <c:strCache>
                <c:ptCount val="1"/>
                <c:pt idx="0">
                  <c:v>Orders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Tank!$B$1:$AB$1</c:f>
              <c:strCache>
                <c:ptCount val="27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  <c:pt idx="14">
                  <c:v>Q3 2018</c:v>
                </c:pt>
                <c:pt idx="15">
                  <c:v>Q4 2018</c:v>
                </c:pt>
                <c:pt idx="16">
                  <c:v>Q1 2019</c:v>
                </c:pt>
                <c:pt idx="17">
                  <c:v>Q2 2019</c:v>
                </c:pt>
                <c:pt idx="18">
                  <c:v>Q3 2019</c:v>
                </c:pt>
                <c:pt idx="19">
                  <c:v>Q4 2019</c:v>
                </c:pt>
                <c:pt idx="20">
                  <c:v>Q1 2020</c:v>
                </c:pt>
                <c:pt idx="21">
                  <c:v>Q2 2020</c:v>
                </c:pt>
                <c:pt idx="22">
                  <c:v>Q3 2020</c:v>
                </c:pt>
                <c:pt idx="23">
                  <c:v>Q4 2020</c:v>
                </c:pt>
                <c:pt idx="24">
                  <c:v>Q1 2021</c:v>
                </c:pt>
                <c:pt idx="25">
                  <c:v>Q2 2021</c:v>
                </c:pt>
                <c:pt idx="26">
                  <c:v>Q3 2021</c:v>
                </c:pt>
              </c:strCache>
            </c:strRef>
          </c:cat>
          <c:val>
            <c:numRef>
              <c:f>Tank!$B$2:$AB$2</c:f>
              <c:numCache>
                <c:formatCode>_(* #,##0_);_(* \(#,##0\);_(* "-"??_);_(@_)</c:formatCode>
                <c:ptCount val="27"/>
                <c:pt idx="0">
                  <c:v>4470</c:v>
                </c:pt>
                <c:pt idx="1">
                  <c:v>3155</c:v>
                </c:pt>
                <c:pt idx="2">
                  <c:v>1463</c:v>
                </c:pt>
                <c:pt idx="3">
                  <c:v>1176</c:v>
                </c:pt>
                <c:pt idx="4">
                  <c:v>917</c:v>
                </c:pt>
                <c:pt idx="5">
                  <c:v>3192</c:v>
                </c:pt>
                <c:pt idx="6">
                  <c:v>881</c:v>
                </c:pt>
                <c:pt idx="7">
                  <c:v>889</c:v>
                </c:pt>
                <c:pt idx="8">
                  <c:v>1589</c:v>
                </c:pt>
                <c:pt idx="9">
                  <c:v>4458</c:v>
                </c:pt>
                <c:pt idx="10">
                  <c:v>1496</c:v>
                </c:pt>
                <c:pt idx="11">
                  <c:v>1158</c:v>
                </c:pt>
                <c:pt idx="12">
                  <c:v>2229</c:v>
                </c:pt>
                <c:pt idx="13">
                  <c:v>10162</c:v>
                </c:pt>
                <c:pt idx="14">
                  <c:v>11316</c:v>
                </c:pt>
                <c:pt idx="15">
                  <c:v>6013</c:v>
                </c:pt>
                <c:pt idx="16">
                  <c:v>4847</c:v>
                </c:pt>
                <c:pt idx="17">
                  <c:v>4668</c:v>
                </c:pt>
                <c:pt idx="18">
                  <c:v>1660</c:v>
                </c:pt>
                <c:pt idx="19">
                  <c:v>3058</c:v>
                </c:pt>
                <c:pt idx="20">
                  <c:v>3883</c:v>
                </c:pt>
                <c:pt idx="21">
                  <c:v>859</c:v>
                </c:pt>
                <c:pt idx="22">
                  <c:v>1576</c:v>
                </c:pt>
                <c:pt idx="23">
                  <c:v>693</c:v>
                </c:pt>
                <c:pt idx="24">
                  <c:v>761</c:v>
                </c:pt>
                <c:pt idx="25">
                  <c:v>1848</c:v>
                </c:pt>
                <c:pt idx="26">
                  <c:v>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80-40D3-9FEC-012B1B017661}"/>
            </c:ext>
          </c:extLst>
        </c:ser>
        <c:ser>
          <c:idx val="1"/>
          <c:order val="1"/>
          <c:tx>
            <c:strRef>
              <c:f>Tank!$A$3</c:f>
              <c:strCache>
                <c:ptCount val="1"/>
                <c:pt idx="0">
                  <c:v>Deliveries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Tank!$B$1:$AB$1</c:f>
              <c:strCache>
                <c:ptCount val="27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  <c:pt idx="14">
                  <c:v>Q3 2018</c:v>
                </c:pt>
                <c:pt idx="15">
                  <c:v>Q4 2018</c:v>
                </c:pt>
                <c:pt idx="16">
                  <c:v>Q1 2019</c:v>
                </c:pt>
                <c:pt idx="17">
                  <c:v>Q2 2019</c:v>
                </c:pt>
                <c:pt idx="18">
                  <c:v>Q3 2019</c:v>
                </c:pt>
                <c:pt idx="19">
                  <c:v>Q4 2019</c:v>
                </c:pt>
                <c:pt idx="20">
                  <c:v>Q1 2020</c:v>
                </c:pt>
                <c:pt idx="21">
                  <c:v>Q2 2020</c:v>
                </c:pt>
                <c:pt idx="22">
                  <c:v>Q3 2020</c:v>
                </c:pt>
                <c:pt idx="23">
                  <c:v>Q4 2020</c:v>
                </c:pt>
                <c:pt idx="24">
                  <c:v>Q1 2021</c:v>
                </c:pt>
                <c:pt idx="25">
                  <c:v>Q2 2021</c:v>
                </c:pt>
                <c:pt idx="26">
                  <c:v>Q3 2021</c:v>
                </c:pt>
              </c:strCache>
            </c:strRef>
          </c:cat>
          <c:val>
            <c:numRef>
              <c:f>Tank!$B$3:$AB$3</c:f>
              <c:numCache>
                <c:formatCode>_(* #,##0_);_(* \(#,##0\);_(* "-"??_);_(@_)</c:formatCode>
                <c:ptCount val="27"/>
                <c:pt idx="0">
                  <c:v>9714</c:v>
                </c:pt>
                <c:pt idx="1">
                  <c:v>9161</c:v>
                </c:pt>
                <c:pt idx="2">
                  <c:v>8849</c:v>
                </c:pt>
                <c:pt idx="3">
                  <c:v>8341</c:v>
                </c:pt>
                <c:pt idx="4">
                  <c:v>5885</c:v>
                </c:pt>
                <c:pt idx="5">
                  <c:v>4318</c:v>
                </c:pt>
                <c:pt idx="6">
                  <c:v>3766</c:v>
                </c:pt>
                <c:pt idx="7">
                  <c:v>3872</c:v>
                </c:pt>
                <c:pt idx="8">
                  <c:v>2389</c:v>
                </c:pt>
                <c:pt idx="9">
                  <c:v>2209</c:v>
                </c:pt>
                <c:pt idx="10">
                  <c:v>2119</c:v>
                </c:pt>
                <c:pt idx="11">
                  <c:v>2231</c:v>
                </c:pt>
                <c:pt idx="12">
                  <c:v>1955</c:v>
                </c:pt>
                <c:pt idx="13">
                  <c:v>2242</c:v>
                </c:pt>
                <c:pt idx="14">
                  <c:v>2697</c:v>
                </c:pt>
                <c:pt idx="15">
                  <c:v>3529</c:v>
                </c:pt>
                <c:pt idx="16">
                  <c:v>3807</c:v>
                </c:pt>
                <c:pt idx="17">
                  <c:v>5226</c:v>
                </c:pt>
                <c:pt idx="18">
                  <c:v>5798</c:v>
                </c:pt>
                <c:pt idx="19">
                  <c:v>6358</c:v>
                </c:pt>
                <c:pt idx="20">
                  <c:v>5203</c:v>
                </c:pt>
                <c:pt idx="21">
                  <c:v>4258</c:v>
                </c:pt>
                <c:pt idx="22">
                  <c:v>3492</c:v>
                </c:pt>
                <c:pt idx="23">
                  <c:v>2223</c:v>
                </c:pt>
                <c:pt idx="24">
                  <c:v>1752</c:v>
                </c:pt>
                <c:pt idx="25">
                  <c:v>1961</c:v>
                </c:pt>
                <c:pt idx="26">
                  <c:v>2125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80-40D3-9FEC-012B1B017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7361664"/>
        <c:axId val="317360096"/>
      </c:barChart>
      <c:lineChart>
        <c:grouping val="standard"/>
        <c:varyColors val="0"/>
        <c:ser>
          <c:idx val="2"/>
          <c:order val="2"/>
          <c:tx>
            <c:strRef>
              <c:f>Tank!$A$4</c:f>
              <c:strCache>
                <c:ptCount val="1"/>
                <c:pt idx="0">
                  <c:v>Backlog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Tank!$B$1:$AB$1</c:f>
              <c:strCache>
                <c:ptCount val="27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  <c:pt idx="14">
                  <c:v>Q3 2018</c:v>
                </c:pt>
                <c:pt idx="15">
                  <c:v>Q4 2018</c:v>
                </c:pt>
                <c:pt idx="16">
                  <c:v>Q1 2019</c:v>
                </c:pt>
                <c:pt idx="17">
                  <c:v>Q2 2019</c:v>
                </c:pt>
                <c:pt idx="18">
                  <c:v>Q3 2019</c:v>
                </c:pt>
                <c:pt idx="19">
                  <c:v>Q4 2019</c:v>
                </c:pt>
                <c:pt idx="20">
                  <c:v>Q1 2020</c:v>
                </c:pt>
                <c:pt idx="21">
                  <c:v>Q2 2020</c:v>
                </c:pt>
                <c:pt idx="22">
                  <c:v>Q3 2020</c:v>
                </c:pt>
                <c:pt idx="23">
                  <c:v>Q4 2020</c:v>
                </c:pt>
                <c:pt idx="24">
                  <c:v>Q1 2021</c:v>
                </c:pt>
                <c:pt idx="25">
                  <c:v>Q2 2021</c:v>
                </c:pt>
                <c:pt idx="26">
                  <c:v>Q3 2021</c:v>
                </c:pt>
              </c:strCache>
            </c:strRef>
          </c:cat>
          <c:val>
            <c:numRef>
              <c:f>Tank!$B$4:$AB$4</c:f>
              <c:numCache>
                <c:formatCode>_(* #,##0_);_(* \(#,##0\);_(* "-"??_);_(@_)</c:formatCode>
                <c:ptCount val="27"/>
                <c:pt idx="0">
                  <c:v>52381</c:v>
                </c:pt>
                <c:pt idx="1">
                  <c:v>46375</c:v>
                </c:pt>
                <c:pt idx="2">
                  <c:v>38454</c:v>
                </c:pt>
                <c:pt idx="3">
                  <c:v>30789</c:v>
                </c:pt>
                <c:pt idx="4">
                  <c:v>25550</c:v>
                </c:pt>
                <c:pt idx="5">
                  <c:v>24424</c:v>
                </c:pt>
                <c:pt idx="6">
                  <c:v>21317</c:v>
                </c:pt>
                <c:pt idx="7">
                  <c:v>18344</c:v>
                </c:pt>
                <c:pt idx="8">
                  <c:v>16999</c:v>
                </c:pt>
                <c:pt idx="9">
                  <c:v>18958</c:v>
                </c:pt>
                <c:pt idx="10">
                  <c:v>17685</c:v>
                </c:pt>
                <c:pt idx="11">
                  <c:v>16612</c:v>
                </c:pt>
                <c:pt idx="12">
                  <c:v>16506</c:v>
                </c:pt>
                <c:pt idx="13">
                  <c:v>24154</c:v>
                </c:pt>
                <c:pt idx="14">
                  <c:v>31473</c:v>
                </c:pt>
                <c:pt idx="15">
                  <c:v>34512</c:v>
                </c:pt>
                <c:pt idx="16">
                  <c:v>35452</c:v>
                </c:pt>
                <c:pt idx="17">
                  <c:v>34915</c:v>
                </c:pt>
                <c:pt idx="18">
                  <c:v>30053</c:v>
                </c:pt>
                <c:pt idx="19">
                  <c:v>26318</c:v>
                </c:pt>
                <c:pt idx="20">
                  <c:v>24262</c:v>
                </c:pt>
                <c:pt idx="21">
                  <c:v>20405</c:v>
                </c:pt>
                <c:pt idx="22">
                  <c:v>18467</c:v>
                </c:pt>
                <c:pt idx="23">
                  <c:v>16487</c:v>
                </c:pt>
                <c:pt idx="24">
                  <c:v>15378</c:v>
                </c:pt>
                <c:pt idx="25">
                  <c:v>15165</c:v>
                </c:pt>
                <c:pt idx="26">
                  <c:v>13453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80-40D3-9FEC-012B1B017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358136"/>
        <c:axId val="317359704"/>
      </c:lineChart>
      <c:catAx>
        <c:axId val="31736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60096"/>
        <c:crosses val="autoZero"/>
        <c:auto val="1"/>
        <c:lblAlgn val="ctr"/>
        <c:lblOffset val="100"/>
        <c:noMultiLvlLbl val="0"/>
      </c:catAx>
      <c:valAx>
        <c:axId val="31736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Orders/Deliveries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61664"/>
        <c:crosses val="autoZero"/>
        <c:crossBetween val="between"/>
        <c:majorUnit val="3000"/>
      </c:valAx>
      <c:valAx>
        <c:axId val="3173597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Backlog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58136"/>
        <c:crosses val="max"/>
        <c:crossBetween val="between"/>
        <c:majorUnit val="15000"/>
      </c:valAx>
      <c:catAx>
        <c:axId val="317358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7359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Railcar Delivery Forecast</a:t>
            </a:r>
          </a:p>
          <a:p>
            <a:pPr>
              <a:defRPr/>
            </a:pPr>
            <a:r>
              <a:rPr lang="en-US"/>
              <a:t>Source: ARCI; FTR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Freight</c:v>
                </c:pt>
              </c:strCache>
            </c:strRef>
          </c:tx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EB9-4A1D-90D4-4DC1A0E6742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B9-4A1D-90D4-4DC1A0E67426}"/>
              </c:ext>
            </c:extLst>
          </c:dPt>
          <c:dPt>
            <c:idx val="4"/>
            <c:invertIfNegative val="0"/>
            <c:bubble3D val="0"/>
            <c:spPr>
              <a:pattFill prst="dkHorz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EB9-4A1D-90D4-4DC1A0E67426}"/>
              </c:ext>
            </c:extLst>
          </c:dPt>
          <c:dPt>
            <c:idx val="5"/>
            <c:invertIfNegative val="0"/>
            <c:bubble3D val="0"/>
            <c:spPr>
              <a:pattFill prst="dkHorz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5-BEB9-4A1D-90D4-4DC1A0E67426}"/>
              </c:ext>
            </c:extLst>
          </c:dPt>
          <c:dPt>
            <c:idx val="6"/>
            <c:invertIfNegative val="0"/>
            <c:bubble3D val="0"/>
            <c:spPr>
              <a:pattFill prst="dkHorz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7-BEB9-4A1D-90D4-4DC1A0E67426}"/>
              </c:ext>
            </c:extLst>
          </c:dPt>
          <c:cat>
            <c:numRef>
              <c:f>Sheet1!$B$1:$H$1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35814</c:v>
                </c:pt>
                <c:pt idx="1">
                  <c:v>40348</c:v>
                </c:pt>
                <c:pt idx="2">
                  <c:v>36904</c:v>
                </c:pt>
                <c:pt idx="3">
                  <c:v>18258</c:v>
                </c:pt>
                <c:pt idx="4">
                  <c:v>19633</c:v>
                </c:pt>
                <c:pt idx="5">
                  <c:v>31375</c:v>
                </c:pt>
                <c:pt idx="6">
                  <c:v>40075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B9-4A1D-90D4-4DC1A0E6742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Tank</c:v>
                </c:pt>
              </c:strCache>
            </c:strRef>
          </c:tx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EB9-4A1D-90D4-4DC1A0E6742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EB9-4A1D-90D4-4DC1A0E67426}"/>
              </c:ext>
            </c:extLst>
          </c:dPt>
          <c:dPt>
            <c:idx val="4"/>
            <c:invertIfNegative val="0"/>
            <c:bubble3D val="0"/>
            <c:spPr>
              <a:pattFill prst="dkHorz">
                <a:fgClr>
                  <a:schemeClr val="accent2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C-BEB9-4A1D-90D4-4DC1A0E67426}"/>
              </c:ext>
            </c:extLst>
          </c:dPt>
          <c:dPt>
            <c:idx val="5"/>
            <c:invertIfNegative val="0"/>
            <c:bubble3D val="0"/>
            <c:spPr>
              <a:pattFill prst="dkHorz">
                <a:fgClr>
                  <a:schemeClr val="accent2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E-BEB9-4A1D-90D4-4DC1A0E67426}"/>
              </c:ext>
            </c:extLst>
          </c:dPt>
          <c:dPt>
            <c:idx val="6"/>
            <c:invertIfNegative val="0"/>
            <c:bubble3D val="0"/>
            <c:spPr>
              <a:pattFill prst="dkHorz">
                <a:fgClr>
                  <a:schemeClr val="accent2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0-BEB9-4A1D-90D4-4DC1A0E67426}"/>
              </c:ext>
            </c:extLst>
          </c:dPt>
          <c:cat>
            <c:numRef>
              <c:f>Sheet1!$B$1:$H$1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8948</c:v>
                </c:pt>
                <c:pt idx="1">
                  <c:v>10455</c:v>
                </c:pt>
                <c:pt idx="2">
                  <c:v>21122</c:v>
                </c:pt>
                <c:pt idx="3">
                  <c:v>15159</c:v>
                </c:pt>
                <c:pt idx="4">
                  <c:v>8663</c:v>
                </c:pt>
                <c:pt idx="5">
                  <c:v>15100</c:v>
                </c:pt>
                <c:pt idx="6">
                  <c:v>19125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EB9-4A1D-90D4-4DC1A0E67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0736552"/>
        <c:axId val="484188880"/>
      </c:barChart>
      <c:catAx>
        <c:axId val="310736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84188880"/>
        <c:crosses val="autoZero"/>
        <c:auto val="1"/>
        <c:lblAlgn val="ctr"/>
        <c:lblOffset val="100"/>
        <c:noMultiLvlLbl val="0"/>
      </c:catAx>
      <c:valAx>
        <c:axId val="484188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Railcars</a:t>
                </a:r>
              </a:p>
            </c:rich>
          </c:tx>
          <c:layout>
            <c:manualLayout>
              <c:xMode val="edge"/>
              <c:yMode val="edge"/>
              <c:x val="1.4925373134328358E-2"/>
              <c:y val="0.4625241238227574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10736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Open Hopper and Gondola Idle Rates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Hopp_Gon_IdleRate!$A$2</c:f>
              <c:strCache>
                <c:ptCount val="1"/>
                <c:pt idx="0">
                  <c:v>Gondolas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Hopp_Gon_IdleRate!$B$1:$BS$1</c:f>
              <c:numCache>
                <c:formatCode>m/d/yyyy</c:formatCode>
                <c:ptCount val="70"/>
                <c:pt idx="0">
                  <c:v>42401</c:v>
                </c:pt>
                <c:pt idx="1">
                  <c:v>42430</c:v>
                </c:pt>
                <c:pt idx="2">
                  <c:v>42461</c:v>
                </c:pt>
                <c:pt idx="3">
                  <c:v>42491</c:v>
                </c:pt>
                <c:pt idx="4">
                  <c:v>42522</c:v>
                </c:pt>
                <c:pt idx="5">
                  <c:v>42552</c:v>
                </c:pt>
                <c:pt idx="6">
                  <c:v>42583</c:v>
                </c:pt>
                <c:pt idx="7">
                  <c:v>42614</c:v>
                </c:pt>
                <c:pt idx="8">
                  <c:v>42644</c:v>
                </c:pt>
                <c:pt idx="9">
                  <c:v>42675</c:v>
                </c:pt>
                <c:pt idx="10">
                  <c:v>42705</c:v>
                </c:pt>
                <c:pt idx="11">
                  <c:v>42736</c:v>
                </c:pt>
                <c:pt idx="12">
                  <c:v>42767</c:v>
                </c:pt>
                <c:pt idx="13">
                  <c:v>42795</c:v>
                </c:pt>
                <c:pt idx="14">
                  <c:v>42826</c:v>
                </c:pt>
                <c:pt idx="15">
                  <c:v>42856</c:v>
                </c:pt>
                <c:pt idx="16">
                  <c:v>42887</c:v>
                </c:pt>
                <c:pt idx="17">
                  <c:v>42917</c:v>
                </c:pt>
                <c:pt idx="18">
                  <c:v>42948</c:v>
                </c:pt>
                <c:pt idx="19">
                  <c:v>42979</c:v>
                </c:pt>
                <c:pt idx="20">
                  <c:v>43009</c:v>
                </c:pt>
                <c:pt idx="21">
                  <c:v>43040</c:v>
                </c:pt>
                <c:pt idx="22">
                  <c:v>43070</c:v>
                </c:pt>
                <c:pt idx="23">
                  <c:v>43101</c:v>
                </c:pt>
                <c:pt idx="24">
                  <c:v>43132</c:v>
                </c:pt>
                <c:pt idx="25">
                  <c:v>43160</c:v>
                </c:pt>
                <c:pt idx="26">
                  <c:v>43191</c:v>
                </c:pt>
                <c:pt idx="27">
                  <c:v>43221</c:v>
                </c:pt>
                <c:pt idx="28">
                  <c:v>43252</c:v>
                </c:pt>
                <c:pt idx="29">
                  <c:v>43282</c:v>
                </c:pt>
                <c:pt idx="30">
                  <c:v>43313</c:v>
                </c:pt>
                <c:pt idx="31">
                  <c:v>43344</c:v>
                </c:pt>
                <c:pt idx="32">
                  <c:v>43374</c:v>
                </c:pt>
                <c:pt idx="33">
                  <c:v>43405</c:v>
                </c:pt>
                <c:pt idx="34">
                  <c:v>43435</c:v>
                </c:pt>
                <c:pt idx="35">
                  <c:v>43466</c:v>
                </c:pt>
                <c:pt idx="36">
                  <c:v>43497</c:v>
                </c:pt>
                <c:pt idx="37">
                  <c:v>43525</c:v>
                </c:pt>
                <c:pt idx="38">
                  <c:v>43556</c:v>
                </c:pt>
                <c:pt idx="39">
                  <c:v>43586</c:v>
                </c:pt>
                <c:pt idx="40">
                  <c:v>43617</c:v>
                </c:pt>
                <c:pt idx="41">
                  <c:v>43647</c:v>
                </c:pt>
                <c:pt idx="42">
                  <c:v>43678</c:v>
                </c:pt>
                <c:pt idx="43">
                  <c:v>43709</c:v>
                </c:pt>
                <c:pt idx="44">
                  <c:v>43739</c:v>
                </c:pt>
                <c:pt idx="45">
                  <c:v>43770</c:v>
                </c:pt>
                <c:pt idx="46">
                  <c:v>43800</c:v>
                </c:pt>
                <c:pt idx="47">
                  <c:v>43831</c:v>
                </c:pt>
                <c:pt idx="48">
                  <c:v>43862</c:v>
                </c:pt>
                <c:pt idx="49">
                  <c:v>43891</c:v>
                </c:pt>
                <c:pt idx="50">
                  <c:v>43922</c:v>
                </c:pt>
                <c:pt idx="51">
                  <c:v>43952</c:v>
                </c:pt>
                <c:pt idx="52">
                  <c:v>43983</c:v>
                </c:pt>
                <c:pt idx="53">
                  <c:v>44013</c:v>
                </c:pt>
                <c:pt idx="54">
                  <c:v>44044</c:v>
                </c:pt>
                <c:pt idx="55">
                  <c:v>44075</c:v>
                </c:pt>
                <c:pt idx="56">
                  <c:v>44105</c:v>
                </c:pt>
                <c:pt idx="57">
                  <c:v>44136</c:v>
                </c:pt>
                <c:pt idx="58">
                  <c:v>44166</c:v>
                </c:pt>
                <c:pt idx="59">
                  <c:v>44197</c:v>
                </c:pt>
                <c:pt idx="60">
                  <c:v>44228</c:v>
                </c:pt>
                <c:pt idx="61">
                  <c:v>44256</c:v>
                </c:pt>
                <c:pt idx="62">
                  <c:v>44287</c:v>
                </c:pt>
                <c:pt idx="63">
                  <c:v>44317</c:v>
                </c:pt>
                <c:pt idx="64">
                  <c:v>44348</c:v>
                </c:pt>
                <c:pt idx="65">
                  <c:v>44378</c:v>
                </c:pt>
                <c:pt idx="66">
                  <c:v>44409</c:v>
                </c:pt>
                <c:pt idx="67">
                  <c:v>44440</c:v>
                </c:pt>
                <c:pt idx="68">
                  <c:v>44470</c:v>
                </c:pt>
                <c:pt idx="69">
                  <c:v>44501</c:v>
                </c:pt>
              </c:numCache>
            </c:numRef>
          </c:cat>
          <c:val>
            <c:numRef>
              <c:f>Hopp_Gon_IdleRate!$B$2:$BS$2</c:f>
              <c:numCache>
                <c:formatCode>0.0%</c:formatCode>
                <c:ptCount val="70"/>
                <c:pt idx="0">
                  <c:v>0.26300000000000001</c:v>
                </c:pt>
                <c:pt idx="1">
                  <c:v>0.29299999999999998</c:v>
                </c:pt>
                <c:pt idx="2">
                  <c:v>0.30299999999999999</c:v>
                </c:pt>
                <c:pt idx="3">
                  <c:v>0.313</c:v>
                </c:pt>
                <c:pt idx="4">
                  <c:v>0.313</c:v>
                </c:pt>
                <c:pt idx="5">
                  <c:v>0.28699999999999998</c:v>
                </c:pt>
                <c:pt idx="6">
                  <c:v>0.26700000000000002</c:v>
                </c:pt>
                <c:pt idx="7">
                  <c:v>0.25900000000000001</c:v>
                </c:pt>
                <c:pt idx="8">
                  <c:v>0.249</c:v>
                </c:pt>
                <c:pt idx="9">
                  <c:v>0.24399999999999999</c:v>
                </c:pt>
                <c:pt idx="10">
                  <c:v>0.246</c:v>
                </c:pt>
                <c:pt idx="11">
                  <c:v>0.248</c:v>
                </c:pt>
                <c:pt idx="12">
                  <c:v>0.24099999999999999</c:v>
                </c:pt>
                <c:pt idx="13">
                  <c:v>0.22800000000000001</c:v>
                </c:pt>
                <c:pt idx="14">
                  <c:v>0.221</c:v>
                </c:pt>
                <c:pt idx="15">
                  <c:v>0.22600000000000001</c:v>
                </c:pt>
                <c:pt idx="16">
                  <c:v>0.23300000000000001</c:v>
                </c:pt>
                <c:pt idx="17">
                  <c:v>0.23300000000000001</c:v>
                </c:pt>
                <c:pt idx="18">
                  <c:v>0.219</c:v>
                </c:pt>
                <c:pt idx="19">
                  <c:v>0.21099999999999999</c:v>
                </c:pt>
                <c:pt idx="20">
                  <c:v>0.20699999999999999</c:v>
                </c:pt>
                <c:pt idx="21">
                  <c:v>0.20100000000000001</c:v>
                </c:pt>
                <c:pt idx="22">
                  <c:v>0.20399999999999999</c:v>
                </c:pt>
                <c:pt idx="23">
                  <c:v>0.20399999999999999</c:v>
                </c:pt>
                <c:pt idx="24">
                  <c:v>0.2</c:v>
                </c:pt>
                <c:pt idx="25">
                  <c:v>0.186</c:v>
                </c:pt>
                <c:pt idx="26">
                  <c:v>0.17399999999999999</c:v>
                </c:pt>
                <c:pt idx="27">
                  <c:v>0.17100000000000001</c:v>
                </c:pt>
                <c:pt idx="28">
                  <c:v>0.17499999999999999</c:v>
                </c:pt>
                <c:pt idx="29">
                  <c:v>0.16200000000000001</c:v>
                </c:pt>
                <c:pt idx="30">
                  <c:v>0.14699999999999999</c:v>
                </c:pt>
                <c:pt idx="31">
                  <c:v>0.13800000000000001</c:v>
                </c:pt>
                <c:pt idx="32">
                  <c:v>0.13300000000000001</c:v>
                </c:pt>
                <c:pt idx="33">
                  <c:v>0.13300000000000001</c:v>
                </c:pt>
                <c:pt idx="34">
                  <c:v>0.13700000000000001</c:v>
                </c:pt>
                <c:pt idx="35">
                  <c:v>0.14099999999999999</c:v>
                </c:pt>
                <c:pt idx="36">
                  <c:v>0.15</c:v>
                </c:pt>
                <c:pt idx="37">
                  <c:v>0.161</c:v>
                </c:pt>
                <c:pt idx="38">
                  <c:v>0.17399999999999999</c:v>
                </c:pt>
                <c:pt idx="39">
                  <c:v>0.17899999999999999</c:v>
                </c:pt>
                <c:pt idx="40">
                  <c:v>0.18099999999999999</c:v>
                </c:pt>
                <c:pt idx="41">
                  <c:v>0.18099999999999999</c:v>
                </c:pt>
                <c:pt idx="42">
                  <c:v>0.191</c:v>
                </c:pt>
                <c:pt idx="43">
                  <c:v>0.187</c:v>
                </c:pt>
                <c:pt idx="44">
                  <c:v>0.191</c:v>
                </c:pt>
                <c:pt idx="45">
                  <c:v>0.20799999999999999</c:v>
                </c:pt>
                <c:pt idx="46">
                  <c:v>0.22800000000000001</c:v>
                </c:pt>
                <c:pt idx="47">
                  <c:v>0.24</c:v>
                </c:pt>
                <c:pt idx="48">
                  <c:v>0.23200000000000001</c:v>
                </c:pt>
                <c:pt idx="49">
                  <c:v>0.24399999999999999</c:v>
                </c:pt>
                <c:pt idx="50">
                  <c:v>0.23799999999999999</c:v>
                </c:pt>
                <c:pt idx="51">
                  <c:v>0.25600000000000001</c:v>
                </c:pt>
                <c:pt idx="52">
                  <c:v>0.30399999999999999</c:v>
                </c:pt>
                <c:pt idx="53">
                  <c:v>0.32900000000000001</c:v>
                </c:pt>
                <c:pt idx="54">
                  <c:v>0.309</c:v>
                </c:pt>
                <c:pt idx="55">
                  <c:v>0.30199999999999999</c:v>
                </c:pt>
                <c:pt idx="56">
                  <c:v>0.29199999999999998</c:v>
                </c:pt>
                <c:pt idx="57">
                  <c:v>0.28599999999999998</c:v>
                </c:pt>
                <c:pt idx="58">
                  <c:v>0.27400000000000002</c:v>
                </c:pt>
                <c:pt idx="59">
                  <c:v>0.26400000000000001</c:v>
                </c:pt>
                <c:pt idx="60">
                  <c:v>0.246</c:v>
                </c:pt>
                <c:pt idx="61">
                  <c:v>0.23599999999999999</c:v>
                </c:pt>
                <c:pt idx="62">
                  <c:v>0.215</c:v>
                </c:pt>
                <c:pt idx="63">
                  <c:v>0.20399999999999999</c:v>
                </c:pt>
                <c:pt idx="64">
                  <c:v>0.19900000000000001</c:v>
                </c:pt>
                <c:pt idx="65">
                  <c:v>0.189</c:v>
                </c:pt>
                <c:pt idx="66">
                  <c:v>0.17699999999999999</c:v>
                </c:pt>
                <c:pt idx="67">
                  <c:v>0.16400000000000001</c:v>
                </c:pt>
                <c:pt idx="68">
                  <c:v>0.155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0C-44EC-8AC2-77CD76E99E65}"/>
            </c:ext>
          </c:extLst>
        </c:ser>
        <c:ser>
          <c:idx val="1"/>
          <c:order val="1"/>
          <c:tx>
            <c:strRef>
              <c:f>Hopp_Gon_IdleRate!$A$3</c:f>
              <c:strCache>
                <c:ptCount val="1"/>
                <c:pt idx="0">
                  <c:v>Hopper Cars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Hopp_Gon_IdleRate!$B$1:$BS$1</c:f>
              <c:numCache>
                <c:formatCode>m/d/yyyy</c:formatCode>
                <c:ptCount val="70"/>
                <c:pt idx="0">
                  <c:v>42401</c:v>
                </c:pt>
                <c:pt idx="1">
                  <c:v>42430</c:v>
                </c:pt>
                <c:pt idx="2">
                  <c:v>42461</c:v>
                </c:pt>
                <c:pt idx="3">
                  <c:v>42491</c:v>
                </c:pt>
                <c:pt idx="4">
                  <c:v>42522</c:v>
                </c:pt>
                <c:pt idx="5">
                  <c:v>42552</c:v>
                </c:pt>
                <c:pt idx="6">
                  <c:v>42583</c:v>
                </c:pt>
                <c:pt idx="7">
                  <c:v>42614</c:v>
                </c:pt>
                <c:pt idx="8">
                  <c:v>42644</c:v>
                </c:pt>
                <c:pt idx="9">
                  <c:v>42675</c:v>
                </c:pt>
                <c:pt idx="10">
                  <c:v>42705</c:v>
                </c:pt>
                <c:pt idx="11">
                  <c:v>42736</c:v>
                </c:pt>
                <c:pt idx="12">
                  <c:v>42767</c:v>
                </c:pt>
                <c:pt idx="13">
                  <c:v>42795</c:v>
                </c:pt>
                <c:pt idx="14">
                  <c:v>42826</c:v>
                </c:pt>
                <c:pt idx="15">
                  <c:v>42856</c:v>
                </c:pt>
                <c:pt idx="16">
                  <c:v>42887</c:v>
                </c:pt>
                <c:pt idx="17">
                  <c:v>42917</c:v>
                </c:pt>
                <c:pt idx="18">
                  <c:v>42948</c:v>
                </c:pt>
                <c:pt idx="19">
                  <c:v>42979</c:v>
                </c:pt>
                <c:pt idx="20">
                  <c:v>43009</c:v>
                </c:pt>
                <c:pt idx="21">
                  <c:v>43040</c:v>
                </c:pt>
                <c:pt idx="22">
                  <c:v>43070</c:v>
                </c:pt>
                <c:pt idx="23">
                  <c:v>43101</c:v>
                </c:pt>
                <c:pt idx="24">
                  <c:v>43132</c:v>
                </c:pt>
                <c:pt idx="25">
                  <c:v>43160</c:v>
                </c:pt>
                <c:pt idx="26">
                  <c:v>43191</c:v>
                </c:pt>
                <c:pt idx="27">
                  <c:v>43221</c:v>
                </c:pt>
                <c:pt idx="28">
                  <c:v>43252</c:v>
                </c:pt>
                <c:pt idx="29">
                  <c:v>43282</c:v>
                </c:pt>
                <c:pt idx="30">
                  <c:v>43313</c:v>
                </c:pt>
                <c:pt idx="31">
                  <c:v>43344</c:v>
                </c:pt>
                <c:pt idx="32">
                  <c:v>43374</c:v>
                </c:pt>
                <c:pt idx="33">
                  <c:v>43405</c:v>
                </c:pt>
                <c:pt idx="34">
                  <c:v>43435</c:v>
                </c:pt>
                <c:pt idx="35">
                  <c:v>43466</c:v>
                </c:pt>
                <c:pt idx="36">
                  <c:v>43497</c:v>
                </c:pt>
                <c:pt idx="37">
                  <c:v>43525</c:v>
                </c:pt>
                <c:pt idx="38">
                  <c:v>43556</c:v>
                </c:pt>
                <c:pt idx="39">
                  <c:v>43586</c:v>
                </c:pt>
                <c:pt idx="40">
                  <c:v>43617</c:v>
                </c:pt>
                <c:pt idx="41">
                  <c:v>43647</c:v>
                </c:pt>
                <c:pt idx="42">
                  <c:v>43678</c:v>
                </c:pt>
                <c:pt idx="43">
                  <c:v>43709</c:v>
                </c:pt>
                <c:pt idx="44">
                  <c:v>43739</c:v>
                </c:pt>
                <c:pt idx="45">
                  <c:v>43770</c:v>
                </c:pt>
                <c:pt idx="46">
                  <c:v>43800</c:v>
                </c:pt>
                <c:pt idx="47">
                  <c:v>43831</c:v>
                </c:pt>
                <c:pt idx="48">
                  <c:v>43862</c:v>
                </c:pt>
                <c:pt idx="49">
                  <c:v>43891</c:v>
                </c:pt>
                <c:pt idx="50">
                  <c:v>43922</c:v>
                </c:pt>
                <c:pt idx="51">
                  <c:v>43952</c:v>
                </c:pt>
                <c:pt idx="52">
                  <c:v>43983</c:v>
                </c:pt>
                <c:pt idx="53">
                  <c:v>44013</c:v>
                </c:pt>
                <c:pt idx="54">
                  <c:v>44044</c:v>
                </c:pt>
                <c:pt idx="55">
                  <c:v>44075</c:v>
                </c:pt>
                <c:pt idx="56">
                  <c:v>44105</c:v>
                </c:pt>
                <c:pt idx="57">
                  <c:v>44136</c:v>
                </c:pt>
                <c:pt idx="58">
                  <c:v>44166</c:v>
                </c:pt>
                <c:pt idx="59">
                  <c:v>44197</c:v>
                </c:pt>
                <c:pt idx="60">
                  <c:v>44228</c:v>
                </c:pt>
                <c:pt idx="61">
                  <c:v>44256</c:v>
                </c:pt>
                <c:pt idx="62">
                  <c:v>44287</c:v>
                </c:pt>
                <c:pt idx="63">
                  <c:v>44317</c:v>
                </c:pt>
                <c:pt idx="64">
                  <c:v>44348</c:v>
                </c:pt>
                <c:pt idx="65">
                  <c:v>44378</c:v>
                </c:pt>
                <c:pt idx="66">
                  <c:v>44409</c:v>
                </c:pt>
                <c:pt idx="67">
                  <c:v>44440</c:v>
                </c:pt>
                <c:pt idx="68">
                  <c:v>44470</c:v>
                </c:pt>
                <c:pt idx="69">
                  <c:v>44501</c:v>
                </c:pt>
              </c:numCache>
            </c:numRef>
          </c:cat>
          <c:val>
            <c:numRef>
              <c:f>Hopp_Gon_IdleRate!$B$3:$BS$3</c:f>
              <c:numCache>
                <c:formatCode>0.0%</c:formatCode>
                <c:ptCount val="70"/>
                <c:pt idx="0">
                  <c:v>0.308</c:v>
                </c:pt>
                <c:pt idx="1">
                  <c:v>0.35499999999999998</c:v>
                </c:pt>
                <c:pt idx="2">
                  <c:v>0.34799999999999998</c:v>
                </c:pt>
                <c:pt idx="3">
                  <c:v>0.35699999999999998</c:v>
                </c:pt>
                <c:pt idx="4">
                  <c:v>0.35799999999999998</c:v>
                </c:pt>
                <c:pt idx="5">
                  <c:v>0.317</c:v>
                </c:pt>
                <c:pt idx="6">
                  <c:v>0.28699999999999998</c:v>
                </c:pt>
                <c:pt idx="7">
                  <c:v>0.26</c:v>
                </c:pt>
                <c:pt idx="8">
                  <c:v>0.247</c:v>
                </c:pt>
                <c:pt idx="9">
                  <c:v>0.24299999999999999</c:v>
                </c:pt>
                <c:pt idx="10">
                  <c:v>0.24399999999999999</c:v>
                </c:pt>
                <c:pt idx="11">
                  <c:v>0.26600000000000001</c:v>
                </c:pt>
                <c:pt idx="12">
                  <c:v>0.28299999999999997</c:v>
                </c:pt>
                <c:pt idx="13">
                  <c:v>0.27700000000000002</c:v>
                </c:pt>
                <c:pt idx="14">
                  <c:v>0.27400000000000002</c:v>
                </c:pt>
                <c:pt idx="15">
                  <c:v>0.27400000000000002</c:v>
                </c:pt>
                <c:pt idx="16">
                  <c:v>0.27100000000000002</c:v>
                </c:pt>
                <c:pt idx="17">
                  <c:v>0.255</c:v>
                </c:pt>
                <c:pt idx="18">
                  <c:v>0.24199999999999999</c:v>
                </c:pt>
                <c:pt idx="19">
                  <c:v>0.21299999999999999</c:v>
                </c:pt>
                <c:pt idx="20">
                  <c:v>0.218</c:v>
                </c:pt>
                <c:pt idx="21">
                  <c:v>0.221</c:v>
                </c:pt>
                <c:pt idx="22">
                  <c:v>0.23499999999999999</c:v>
                </c:pt>
                <c:pt idx="23">
                  <c:v>0.26400000000000001</c:v>
                </c:pt>
                <c:pt idx="24">
                  <c:v>0.29099999999999998</c:v>
                </c:pt>
                <c:pt idx="25">
                  <c:v>0.29099999999999998</c:v>
                </c:pt>
                <c:pt idx="26">
                  <c:v>0.26900000000000002</c:v>
                </c:pt>
                <c:pt idx="27">
                  <c:v>0.248</c:v>
                </c:pt>
                <c:pt idx="28">
                  <c:v>0.25</c:v>
                </c:pt>
                <c:pt idx="29">
                  <c:v>0.248</c:v>
                </c:pt>
                <c:pt idx="30">
                  <c:v>0.24</c:v>
                </c:pt>
                <c:pt idx="31">
                  <c:v>0.23200000000000001</c:v>
                </c:pt>
                <c:pt idx="32">
                  <c:v>0.22</c:v>
                </c:pt>
                <c:pt idx="33">
                  <c:v>0.21299999999999999</c:v>
                </c:pt>
                <c:pt idx="34">
                  <c:v>0.215</c:v>
                </c:pt>
                <c:pt idx="35">
                  <c:v>0.23699999999999999</c:v>
                </c:pt>
                <c:pt idx="36">
                  <c:v>0.23899999999999999</c:v>
                </c:pt>
                <c:pt idx="37">
                  <c:v>0.246</c:v>
                </c:pt>
                <c:pt idx="38">
                  <c:v>0.24</c:v>
                </c:pt>
                <c:pt idx="39">
                  <c:v>0.224</c:v>
                </c:pt>
                <c:pt idx="40">
                  <c:v>0.219</c:v>
                </c:pt>
                <c:pt idx="41">
                  <c:v>0.22</c:v>
                </c:pt>
                <c:pt idx="42">
                  <c:v>0.222</c:v>
                </c:pt>
                <c:pt idx="43">
                  <c:v>0.219</c:v>
                </c:pt>
                <c:pt idx="44">
                  <c:v>0.224</c:v>
                </c:pt>
                <c:pt idx="45">
                  <c:v>0.22700000000000001</c:v>
                </c:pt>
                <c:pt idx="46">
                  <c:v>0.23799999999999999</c:v>
                </c:pt>
                <c:pt idx="47">
                  <c:v>0.26300000000000001</c:v>
                </c:pt>
                <c:pt idx="48">
                  <c:v>0.29199999999999998</c:v>
                </c:pt>
                <c:pt idx="49">
                  <c:v>0.317</c:v>
                </c:pt>
                <c:pt idx="50">
                  <c:v>0.34499999999999997</c:v>
                </c:pt>
                <c:pt idx="51">
                  <c:v>0.36299999999999999</c:v>
                </c:pt>
                <c:pt idx="52">
                  <c:v>0.39</c:v>
                </c:pt>
                <c:pt idx="53">
                  <c:v>0.39200000000000002</c:v>
                </c:pt>
                <c:pt idx="54">
                  <c:v>0.376</c:v>
                </c:pt>
                <c:pt idx="55">
                  <c:v>0.33800000000000002</c:v>
                </c:pt>
                <c:pt idx="56">
                  <c:v>0.32500000000000001</c:v>
                </c:pt>
                <c:pt idx="57">
                  <c:v>0.31</c:v>
                </c:pt>
                <c:pt idx="58">
                  <c:v>0.315</c:v>
                </c:pt>
                <c:pt idx="59">
                  <c:v>0.32700000000000001</c:v>
                </c:pt>
                <c:pt idx="60">
                  <c:v>0.34100000000000003</c:v>
                </c:pt>
                <c:pt idx="61">
                  <c:v>0.36</c:v>
                </c:pt>
                <c:pt idx="62">
                  <c:v>0.32100000000000001</c:v>
                </c:pt>
                <c:pt idx="63">
                  <c:v>0.28100000000000003</c:v>
                </c:pt>
                <c:pt idx="64">
                  <c:v>0.26700000000000002</c:v>
                </c:pt>
                <c:pt idx="65">
                  <c:v>0.26300000000000001</c:v>
                </c:pt>
                <c:pt idx="66">
                  <c:v>0.249</c:v>
                </c:pt>
                <c:pt idx="67">
                  <c:v>0.23400000000000001</c:v>
                </c:pt>
                <c:pt idx="68">
                  <c:v>0.22800000000000001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0C-44EC-8AC2-77CD76E99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360488"/>
        <c:axId val="317363624"/>
      </c:lineChart>
      <c:dateAx>
        <c:axId val="3173604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63624"/>
        <c:crosses val="autoZero"/>
        <c:auto val="1"/>
        <c:lblOffset val="100"/>
        <c:baseTimeUnit val="months"/>
      </c:dateAx>
      <c:valAx>
        <c:axId val="317363624"/>
        <c:scaling>
          <c:orientation val="minMax"/>
          <c:max val="0.4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6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Estimated Coal Car Age Distribution</a:t>
            </a:r>
            <a:br>
              <a:rPr lang="en-US" sz="1600" dirty="0"/>
            </a:br>
            <a:r>
              <a:rPr lang="en-US" sz="1600" i="1" dirty="0"/>
              <a:t>Source: UMLER </a:t>
            </a:r>
            <a:r>
              <a:rPr lang="en-US" sz="1600" i="1" dirty="0" smtClean="0"/>
              <a:t>Analysis</a:t>
            </a:r>
            <a:r>
              <a:rPr lang="en-US" sz="1600" i="1" baseline="0" dirty="0" smtClean="0"/>
              <a:t> – October 2021</a:t>
            </a:r>
            <a:endParaRPr lang="en-US" sz="1600" i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'Coal Age'!$A$2</c:f>
              <c:strCache>
                <c:ptCount val="1"/>
                <c:pt idx="0">
                  <c:v>Number of Records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'Coal Age'!$B$1:$L$1</c:f>
              <c:strCache>
                <c:ptCount val="11"/>
                <c:pt idx="0">
                  <c:v>0 - 5</c:v>
                </c:pt>
                <c:pt idx="1">
                  <c:v>6-10</c:v>
                </c:pt>
                <c:pt idx="2">
                  <c:v>11-15</c:v>
                </c:pt>
                <c:pt idx="3">
                  <c:v>16 - 20</c:v>
                </c:pt>
                <c:pt idx="4">
                  <c:v>21 - 25</c:v>
                </c:pt>
                <c:pt idx="5">
                  <c:v>26 - 30</c:v>
                </c:pt>
                <c:pt idx="6">
                  <c:v>31 - 35</c:v>
                </c:pt>
                <c:pt idx="7">
                  <c:v>36 - 40</c:v>
                </c:pt>
                <c:pt idx="8">
                  <c:v>41 - 45</c:v>
                </c:pt>
                <c:pt idx="9">
                  <c:v>46 - 50</c:v>
                </c:pt>
                <c:pt idx="10">
                  <c:v>51 +</c:v>
                </c:pt>
              </c:strCache>
            </c:strRef>
          </c:cat>
          <c:val>
            <c:numRef>
              <c:f>'Coal Age'!$B$2:$L$2</c:f>
              <c:numCache>
                <c:formatCode>#,##0</c:formatCode>
                <c:ptCount val="11"/>
                <c:pt idx="0">
                  <c:v>1022</c:v>
                </c:pt>
                <c:pt idx="1">
                  <c:v>12861</c:v>
                </c:pt>
                <c:pt idx="2">
                  <c:v>52026</c:v>
                </c:pt>
                <c:pt idx="3">
                  <c:v>26408</c:v>
                </c:pt>
                <c:pt idx="4">
                  <c:v>32988</c:v>
                </c:pt>
                <c:pt idx="5">
                  <c:v>23929</c:v>
                </c:pt>
                <c:pt idx="6">
                  <c:v>6149</c:v>
                </c:pt>
                <c:pt idx="7">
                  <c:v>6289</c:v>
                </c:pt>
                <c:pt idx="8">
                  <c:v>16999</c:v>
                </c:pt>
                <c:pt idx="9">
                  <c:v>4637</c:v>
                </c:pt>
                <c:pt idx="10">
                  <c:v>1626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E-4516-B590-A883327CC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17360880"/>
        <c:axId val="317364016"/>
      </c:barChart>
      <c:catAx>
        <c:axId val="31736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64016"/>
        <c:crosses val="autoZero"/>
        <c:auto val="1"/>
        <c:lblAlgn val="ctr"/>
        <c:lblOffset val="100"/>
        <c:noMultiLvlLbl val="0"/>
      </c:catAx>
      <c:valAx>
        <c:axId val="31736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6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Covered Hoppers - Total</a:t>
            </a:r>
            <a:r>
              <a:rPr lang="en-US" sz="1400" baseline="0" dirty="0"/>
              <a:t> </a:t>
            </a:r>
            <a:r>
              <a:rPr lang="en-US" sz="1400" baseline="0" dirty="0" smtClean="0"/>
              <a:t>in Storage</a:t>
            </a:r>
            <a:endParaRPr lang="en-US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'CH Idle Total'!$A$2</c:f>
              <c:strCache>
                <c:ptCount val="1"/>
                <c:pt idx="0">
                  <c:v>Covered Hoppers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'CH Idle Total'!$B$1:$BS$1</c:f>
              <c:numCache>
                <c:formatCode>m/d/yyyy</c:formatCode>
                <c:ptCount val="70"/>
                <c:pt idx="0">
                  <c:v>42401</c:v>
                </c:pt>
                <c:pt idx="1">
                  <c:v>42430</c:v>
                </c:pt>
                <c:pt idx="2">
                  <c:v>42461</c:v>
                </c:pt>
                <c:pt idx="3">
                  <c:v>42491</c:v>
                </c:pt>
                <c:pt idx="4">
                  <c:v>42522</c:v>
                </c:pt>
                <c:pt idx="5">
                  <c:v>42552</c:v>
                </c:pt>
                <c:pt idx="6">
                  <c:v>42583</c:v>
                </c:pt>
                <c:pt idx="7">
                  <c:v>42614</c:v>
                </c:pt>
                <c:pt idx="8">
                  <c:v>42644</c:v>
                </c:pt>
                <c:pt idx="9">
                  <c:v>42675</c:v>
                </c:pt>
                <c:pt idx="10">
                  <c:v>42705</c:v>
                </c:pt>
                <c:pt idx="11">
                  <c:v>42736</c:v>
                </c:pt>
                <c:pt idx="12">
                  <c:v>42767</c:v>
                </c:pt>
                <c:pt idx="13">
                  <c:v>42795</c:v>
                </c:pt>
                <c:pt idx="14">
                  <c:v>42826</c:v>
                </c:pt>
                <c:pt idx="15">
                  <c:v>42856</c:v>
                </c:pt>
                <c:pt idx="16">
                  <c:v>42887</c:v>
                </c:pt>
                <c:pt idx="17">
                  <c:v>42917</c:v>
                </c:pt>
                <c:pt idx="18">
                  <c:v>42948</c:v>
                </c:pt>
                <c:pt idx="19">
                  <c:v>42979</c:v>
                </c:pt>
                <c:pt idx="20">
                  <c:v>43009</c:v>
                </c:pt>
                <c:pt idx="21">
                  <c:v>43040</c:v>
                </c:pt>
                <c:pt idx="22">
                  <c:v>43070</c:v>
                </c:pt>
                <c:pt idx="23">
                  <c:v>43101</c:v>
                </c:pt>
                <c:pt idx="24">
                  <c:v>43132</c:v>
                </c:pt>
                <c:pt idx="25">
                  <c:v>43160</c:v>
                </c:pt>
                <c:pt idx="26">
                  <c:v>43191</c:v>
                </c:pt>
                <c:pt idx="27">
                  <c:v>43221</c:v>
                </c:pt>
                <c:pt idx="28">
                  <c:v>43252</c:v>
                </c:pt>
                <c:pt idx="29">
                  <c:v>43282</c:v>
                </c:pt>
                <c:pt idx="30">
                  <c:v>43313</c:v>
                </c:pt>
                <c:pt idx="31">
                  <c:v>43344</c:v>
                </c:pt>
                <c:pt idx="32">
                  <c:v>43374</c:v>
                </c:pt>
                <c:pt idx="33">
                  <c:v>43405</c:v>
                </c:pt>
                <c:pt idx="34">
                  <c:v>43435</c:v>
                </c:pt>
                <c:pt idx="35">
                  <c:v>43466</c:v>
                </c:pt>
                <c:pt idx="36">
                  <c:v>43497</c:v>
                </c:pt>
                <c:pt idx="37">
                  <c:v>43525</c:v>
                </c:pt>
                <c:pt idx="38">
                  <c:v>43556</c:v>
                </c:pt>
                <c:pt idx="39">
                  <c:v>43586</c:v>
                </c:pt>
                <c:pt idx="40">
                  <c:v>43617</c:v>
                </c:pt>
                <c:pt idx="41">
                  <c:v>43647</c:v>
                </c:pt>
                <c:pt idx="42">
                  <c:v>43678</c:v>
                </c:pt>
                <c:pt idx="43">
                  <c:v>43709</c:v>
                </c:pt>
                <c:pt idx="44">
                  <c:v>43739</c:v>
                </c:pt>
                <c:pt idx="45">
                  <c:v>43770</c:v>
                </c:pt>
                <c:pt idx="46">
                  <c:v>43800</c:v>
                </c:pt>
                <c:pt idx="47">
                  <c:v>43831</c:v>
                </c:pt>
                <c:pt idx="48">
                  <c:v>43862</c:v>
                </c:pt>
                <c:pt idx="49">
                  <c:v>43891</c:v>
                </c:pt>
                <c:pt idx="50">
                  <c:v>43922</c:v>
                </c:pt>
                <c:pt idx="51">
                  <c:v>43952</c:v>
                </c:pt>
                <c:pt idx="52">
                  <c:v>43983</c:v>
                </c:pt>
                <c:pt idx="53">
                  <c:v>44013</c:v>
                </c:pt>
                <c:pt idx="54">
                  <c:v>44044</c:v>
                </c:pt>
                <c:pt idx="55">
                  <c:v>44075</c:v>
                </c:pt>
                <c:pt idx="56">
                  <c:v>44105</c:v>
                </c:pt>
                <c:pt idx="57">
                  <c:v>44136</c:v>
                </c:pt>
                <c:pt idx="58">
                  <c:v>44166</c:v>
                </c:pt>
                <c:pt idx="59">
                  <c:v>44197</c:v>
                </c:pt>
                <c:pt idx="60">
                  <c:v>44228</c:v>
                </c:pt>
                <c:pt idx="61">
                  <c:v>44256</c:v>
                </c:pt>
                <c:pt idx="62">
                  <c:v>44287</c:v>
                </c:pt>
                <c:pt idx="63">
                  <c:v>44317</c:v>
                </c:pt>
                <c:pt idx="64">
                  <c:v>44348</c:v>
                </c:pt>
                <c:pt idx="65">
                  <c:v>44378</c:v>
                </c:pt>
                <c:pt idx="66">
                  <c:v>44409</c:v>
                </c:pt>
                <c:pt idx="67">
                  <c:v>44440</c:v>
                </c:pt>
                <c:pt idx="68">
                  <c:v>44470</c:v>
                </c:pt>
                <c:pt idx="69">
                  <c:v>44501</c:v>
                </c:pt>
              </c:numCache>
            </c:numRef>
          </c:cat>
          <c:val>
            <c:numRef>
              <c:f>'CH Idle Total'!$B$2:$BS$2</c:f>
              <c:numCache>
                <c:formatCode>#,##0</c:formatCode>
                <c:ptCount val="70"/>
                <c:pt idx="0">
                  <c:v>108074</c:v>
                </c:pt>
                <c:pt idx="1">
                  <c:v>108486</c:v>
                </c:pt>
                <c:pt idx="2">
                  <c:v>111093</c:v>
                </c:pt>
                <c:pt idx="3">
                  <c:v>116674</c:v>
                </c:pt>
                <c:pt idx="4">
                  <c:v>122024</c:v>
                </c:pt>
                <c:pt idx="5">
                  <c:v>124933</c:v>
                </c:pt>
                <c:pt idx="6">
                  <c:v>124415</c:v>
                </c:pt>
                <c:pt idx="7">
                  <c:v>118888</c:v>
                </c:pt>
                <c:pt idx="8">
                  <c:v>110200</c:v>
                </c:pt>
                <c:pt idx="9">
                  <c:v>105560</c:v>
                </c:pt>
                <c:pt idx="10">
                  <c:v>104113</c:v>
                </c:pt>
                <c:pt idx="11">
                  <c:v>103488</c:v>
                </c:pt>
                <c:pt idx="12">
                  <c:v>102047</c:v>
                </c:pt>
                <c:pt idx="13">
                  <c:v>95938</c:v>
                </c:pt>
                <c:pt idx="14">
                  <c:v>92304</c:v>
                </c:pt>
                <c:pt idx="15">
                  <c:v>93664</c:v>
                </c:pt>
                <c:pt idx="16">
                  <c:v>96493</c:v>
                </c:pt>
                <c:pt idx="17">
                  <c:v>98198</c:v>
                </c:pt>
                <c:pt idx="18">
                  <c:v>101129</c:v>
                </c:pt>
                <c:pt idx="19">
                  <c:v>100222</c:v>
                </c:pt>
                <c:pt idx="20">
                  <c:v>96689</c:v>
                </c:pt>
                <c:pt idx="21">
                  <c:v>93878</c:v>
                </c:pt>
                <c:pt idx="22">
                  <c:v>91678</c:v>
                </c:pt>
                <c:pt idx="23">
                  <c:v>96666</c:v>
                </c:pt>
                <c:pt idx="24">
                  <c:v>93303</c:v>
                </c:pt>
                <c:pt idx="25">
                  <c:v>90938</c:v>
                </c:pt>
                <c:pt idx="26">
                  <c:v>88581</c:v>
                </c:pt>
                <c:pt idx="27">
                  <c:v>87810</c:v>
                </c:pt>
                <c:pt idx="28">
                  <c:v>87472</c:v>
                </c:pt>
                <c:pt idx="29">
                  <c:v>88195</c:v>
                </c:pt>
                <c:pt idx="30">
                  <c:v>90567</c:v>
                </c:pt>
                <c:pt idx="31">
                  <c:v>90765</c:v>
                </c:pt>
                <c:pt idx="32">
                  <c:v>92069</c:v>
                </c:pt>
                <c:pt idx="33">
                  <c:v>96014</c:v>
                </c:pt>
                <c:pt idx="34">
                  <c:v>100333</c:v>
                </c:pt>
                <c:pt idx="35">
                  <c:v>105963</c:v>
                </c:pt>
                <c:pt idx="36">
                  <c:v>107451</c:v>
                </c:pt>
                <c:pt idx="37">
                  <c:v>108240</c:v>
                </c:pt>
                <c:pt idx="38">
                  <c:v>107441</c:v>
                </c:pt>
                <c:pt idx="39">
                  <c:v>105778</c:v>
                </c:pt>
                <c:pt idx="40">
                  <c:v>107148</c:v>
                </c:pt>
                <c:pt idx="41">
                  <c:v>110528</c:v>
                </c:pt>
                <c:pt idx="42">
                  <c:v>115981</c:v>
                </c:pt>
                <c:pt idx="43">
                  <c:v>120560</c:v>
                </c:pt>
                <c:pt idx="44">
                  <c:v>127313</c:v>
                </c:pt>
                <c:pt idx="45">
                  <c:v>132131</c:v>
                </c:pt>
                <c:pt idx="46">
                  <c:v>139103</c:v>
                </c:pt>
                <c:pt idx="47">
                  <c:v>145732</c:v>
                </c:pt>
                <c:pt idx="48">
                  <c:v>142129</c:v>
                </c:pt>
                <c:pt idx="49">
                  <c:v>137100</c:v>
                </c:pt>
                <c:pt idx="50">
                  <c:v>135637</c:v>
                </c:pt>
                <c:pt idx="51">
                  <c:v>139865</c:v>
                </c:pt>
                <c:pt idx="52">
                  <c:v>160151</c:v>
                </c:pt>
                <c:pt idx="53">
                  <c:v>170006</c:v>
                </c:pt>
                <c:pt idx="54">
                  <c:v>171760</c:v>
                </c:pt>
                <c:pt idx="55">
                  <c:v>165931</c:v>
                </c:pt>
                <c:pt idx="56">
                  <c:v>156329</c:v>
                </c:pt>
                <c:pt idx="57">
                  <c:v>150648</c:v>
                </c:pt>
                <c:pt idx="58">
                  <c:v>146478</c:v>
                </c:pt>
                <c:pt idx="59">
                  <c:v>136895</c:v>
                </c:pt>
                <c:pt idx="60">
                  <c:v>131855</c:v>
                </c:pt>
                <c:pt idx="61">
                  <c:v>130322</c:v>
                </c:pt>
                <c:pt idx="62">
                  <c:v>130481</c:v>
                </c:pt>
                <c:pt idx="63">
                  <c:v>128806</c:v>
                </c:pt>
                <c:pt idx="64">
                  <c:v>126877</c:v>
                </c:pt>
                <c:pt idx="65">
                  <c:v>126255</c:v>
                </c:pt>
                <c:pt idx="66">
                  <c:v>127461</c:v>
                </c:pt>
                <c:pt idx="67">
                  <c:v>131891</c:v>
                </c:pt>
                <c:pt idx="68">
                  <c:v>124725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1A-42EF-9102-B4247EF58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365192"/>
        <c:axId val="317362056"/>
      </c:lineChart>
      <c:dateAx>
        <c:axId val="3173651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62056"/>
        <c:crosses val="autoZero"/>
        <c:auto val="1"/>
        <c:lblOffset val="100"/>
        <c:baseTimeUnit val="months"/>
      </c:dateAx>
      <c:valAx>
        <c:axId val="317362056"/>
        <c:scaling>
          <c:orientation val="minMax"/>
          <c:min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65192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Tank Cars - Total in Storage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'Tank Idle Total'!$A$2</c:f>
              <c:strCache>
                <c:ptCount val="1"/>
                <c:pt idx="0">
                  <c:v>Tank Cars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'Tank Idle Total'!$B$1:$BS$1</c:f>
              <c:numCache>
                <c:formatCode>m/d/yyyy</c:formatCode>
                <c:ptCount val="70"/>
                <c:pt idx="0">
                  <c:v>42401</c:v>
                </c:pt>
                <c:pt idx="1">
                  <c:v>42430</c:v>
                </c:pt>
                <c:pt idx="2">
                  <c:v>42461</c:v>
                </c:pt>
                <c:pt idx="3">
                  <c:v>42491</c:v>
                </c:pt>
                <c:pt idx="4">
                  <c:v>42522</c:v>
                </c:pt>
                <c:pt idx="5">
                  <c:v>42552</c:v>
                </c:pt>
                <c:pt idx="6">
                  <c:v>42583</c:v>
                </c:pt>
                <c:pt idx="7">
                  <c:v>42614</c:v>
                </c:pt>
                <c:pt idx="8">
                  <c:v>42644</c:v>
                </c:pt>
                <c:pt idx="9">
                  <c:v>42675</c:v>
                </c:pt>
                <c:pt idx="10">
                  <c:v>42705</c:v>
                </c:pt>
                <c:pt idx="11">
                  <c:v>42736</c:v>
                </c:pt>
                <c:pt idx="12">
                  <c:v>42767</c:v>
                </c:pt>
                <c:pt idx="13">
                  <c:v>42795</c:v>
                </c:pt>
                <c:pt idx="14">
                  <c:v>42826</c:v>
                </c:pt>
                <c:pt idx="15">
                  <c:v>42856</c:v>
                </c:pt>
                <c:pt idx="16">
                  <c:v>42887</c:v>
                </c:pt>
                <c:pt idx="17">
                  <c:v>42917</c:v>
                </c:pt>
                <c:pt idx="18">
                  <c:v>42948</c:v>
                </c:pt>
                <c:pt idx="19">
                  <c:v>42979</c:v>
                </c:pt>
                <c:pt idx="20">
                  <c:v>43009</c:v>
                </c:pt>
                <c:pt idx="21">
                  <c:v>43040</c:v>
                </c:pt>
                <c:pt idx="22">
                  <c:v>43070</c:v>
                </c:pt>
                <c:pt idx="23">
                  <c:v>43101</c:v>
                </c:pt>
                <c:pt idx="24">
                  <c:v>43132</c:v>
                </c:pt>
                <c:pt idx="25">
                  <c:v>43160</c:v>
                </c:pt>
                <c:pt idx="26">
                  <c:v>43191</c:v>
                </c:pt>
                <c:pt idx="27">
                  <c:v>43221</c:v>
                </c:pt>
                <c:pt idx="28">
                  <c:v>43252</c:v>
                </c:pt>
                <c:pt idx="29">
                  <c:v>43282</c:v>
                </c:pt>
                <c:pt idx="30">
                  <c:v>43313</c:v>
                </c:pt>
                <c:pt idx="31">
                  <c:v>43344</c:v>
                </c:pt>
                <c:pt idx="32">
                  <c:v>43374</c:v>
                </c:pt>
                <c:pt idx="33">
                  <c:v>43405</c:v>
                </c:pt>
                <c:pt idx="34">
                  <c:v>43435</c:v>
                </c:pt>
                <c:pt idx="35">
                  <c:v>43466</c:v>
                </c:pt>
                <c:pt idx="36">
                  <c:v>43497</c:v>
                </c:pt>
                <c:pt idx="37">
                  <c:v>43525</c:v>
                </c:pt>
                <c:pt idx="38">
                  <c:v>43556</c:v>
                </c:pt>
                <c:pt idx="39">
                  <c:v>43586</c:v>
                </c:pt>
                <c:pt idx="40">
                  <c:v>43617</c:v>
                </c:pt>
                <c:pt idx="41">
                  <c:v>43647</c:v>
                </c:pt>
                <c:pt idx="42">
                  <c:v>43678</c:v>
                </c:pt>
                <c:pt idx="43">
                  <c:v>43709</c:v>
                </c:pt>
                <c:pt idx="44">
                  <c:v>43739</c:v>
                </c:pt>
                <c:pt idx="45">
                  <c:v>43770</c:v>
                </c:pt>
                <c:pt idx="46">
                  <c:v>43800</c:v>
                </c:pt>
                <c:pt idx="47">
                  <c:v>43831</c:v>
                </c:pt>
                <c:pt idx="48">
                  <c:v>43862</c:v>
                </c:pt>
                <c:pt idx="49">
                  <c:v>43891</c:v>
                </c:pt>
                <c:pt idx="50">
                  <c:v>43922</c:v>
                </c:pt>
                <c:pt idx="51">
                  <c:v>43952</c:v>
                </c:pt>
                <c:pt idx="52">
                  <c:v>43983</c:v>
                </c:pt>
                <c:pt idx="53">
                  <c:v>44013</c:v>
                </c:pt>
                <c:pt idx="54">
                  <c:v>44044</c:v>
                </c:pt>
                <c:pt idx="55">
                  <c:v>44075</c:v>
                </c:pt>
                <c:pt idx="56">
                  <c:v>44105</c:v>
                </c:pt>
                <c:pt idx="57">
                  <c:v>44136</c:v>
                </c:pt>
                <c:pt idx="58">
                  <c:v>44166</c:v>
                </c:pt>
                <c:pt idx="59">
                  <c:v>44197</c:v>
                </c:pt>
                <c:pt idx="60">
                  <c:v>44228</c:v>
                </c:pt>
                <c:pt idx="61">
                  <c:v>44256</c:v>
                </c:pt>
                <c:pt idx="62">
                  <c:v>44287</c:v>
                </c:pt>
                <c:pt idx="63">
                  <c:v>44317</c:v>
                </c:pt>
                <c:pt idx="64">
                  <c:v>44348</c:v>
                </c:pt>
                <c:pt idx="65">
                  <c:v>44378</c:v>
                </c:pt>
                <c:pt idx="66">
                  <c:v>44409</c:v>
                </c:pt>
                <c:pt idx="67">
                  <c:v>44440</c:v>
                </c:pt>
                <c:pt idx="68">
                  <c:v>44470</c:v>
                </c:pt>
                <c:pt idx="69">
                  <c:v>44501</c:v>
                </c:pt>
              </c:numCache>
            </c:numRef>
          </c:cat>
          <c:val>
            <c:numRef>
              <c:f>'Tank Idle Total'!$B$2:$BS$2</c:f>
              <c:numCache>
                <c:formatCode>#,##0</c:formatCode>
                <c:ptCount val="70"/>
                <c:pt idx="0">
                  <c:v>111402</c:v>
                </c:pt>
                <c:pt idx="1">
                  <c:v>111372</c:v>
                </c:pt>
                <c:pt idx="2">
                  <c:v>116311</c:v>
                </c:pt>
                <c:pt idx="3">
                  <c:v>120312</c:v>
                </c:pt>
                <c:pt idx="4">
                  <c:v>126478</c:v>
                </c:pt>
                <c:pt idx="5">
                  <c:v>129091</c:v>
                </c:pt>
                <c:pt idx="6">
                  <c:v>129082</c:v>
                </c:pt>
                <c:pt idx="7">
                  <c:v>129230</c:v>
                </c:pt>
                <c:pt idx="8">
                  <c:v>128109</c:v>
                </c:pt>
                <c:pt idx="9">
                  <c:v>128119</c:v>
                </c:pt>
                <c:pt idx="10">
                  <c:v>128375</c:v>
                </c:pt>
                <c:pt idx="11">
                  <c:v>126254</c:v>
                </c:pt>
                <c:pt idx="12">
                  <c:v>124086</c:v>
                </c:pt>
                <c:pt idx="13">
                  <c:v>120555</c:v>
                </c:pt>
                <c:pt idx="14">
                  <c:v>118059</c:v>
                </c:pt>
                <c:pt idx="15">
                  <c:v>121191</c:v>
                </c:pt>
                <c:pt idx="16">
                  <c:v>123802</c:v>
                </c:pt>
                <c:pt idx="17">
                  <c:v>125923</c:v>
                </c:pt>
                <c:pt idx="18">
                  <c:v>126566</c:v>
                </c:pt>
                <c:pt idx="19">
                  <c:v>123536</c:v>
                </c:pt>
                <c:pt idx="20">
                  <c:v>121571</c:v>
                </c:pt>
                <c:pt idx="21">
                  <c:v>118432</c:v>
                </c:pt>
                <c:pt idx="22">
                  <c:v>113977</c:v>
                </c:pt>
                <c:pt idx="23">
                  <c:v>112497</c:v>
                </c:pt>
                <c:pt idx="24">
                  <c:v>107581</c:v>
                </c:pt>
                <c:pt idx="25">
                  <c:v>104834</c:v>
                </c:pt>
                <c:pt idx="26">
                  <c:v>103474</c:v>
                </c:pt>
                <c:pt idx="27">
                  <c:v>102524</c:v>
                </c:pt>
                <c:pt idx="28">
                  <c:v>104604</c:v>
                </c:pt>
                <c:pt idx="29">
                  <c:v>105554</c:v>
                </c:pt>
                <c:pt idx="30">
                  <c:v>103546</c:v>
                </c:pt>
                <c:pt idx="31">
                  <c:v>98620</c:v>
                </c:pt>
                <c:pt idx="32">
                  <c:v>94235</c:v>
                </c:pt>
                <c:pt idx="33">
                  <c:v>92374</c:v>
                </c:pt>
                <c:pt idx="34">
                  <c:v>92143</c:v>
                </c:pt>
                <c:pt idx="35">
                  <c:v>93311</c:v>
                </c:pt>
                <c:pt idx="36">
                  <c:v>90939</c:v>
                </c:pt>
                <c:pt idx="37">
                  <c:v>92313</c:v>
                </c:pt>
                <c:pt idx="38">
                  <c:v>98022</c:v>
                </c:pt>
                <c:pt idx="39">
                  <c:v>98107</c:v>
                </c:pt>
                <c:pt idx="40">
                  <c:v>98974</c:v>
                </c:pt>
                <c:pt idx="41">
                  <c:v>100707</c:v>
                </c:pt>
                <c:pt idx="42">
                  <c:v>101766</c:v>
                </c:pt>
                <c:pt idx="43">
                  <c:v>102583</c:v>
                </c:pt>
                <c:pt idx="44">
                  <c:v>106723</c:v>
                </c:pt>
                <c:pt idx="45">
                  <c:v>111120</c:v>
                </c:pt>
                <c:pt idx="46">
                  <c:v>112214</c:v>
                </c:pt>
                <c:pt idx="47">
                  <c:v>111973</c:v>
                </c:pt>
                <c:pt idx="48">
                  <c:v>107109</c:v>
                </c:pt>
                <c:pt idx="49">
                  <c:v>102434</c:v>
                </c:pt>
                <c:pt idx="50">
                  <c:v>106742</c:v>
                </c:pt>
                <c:pt idx="51">
                  <c:v>117364</c:v>
                </c:pt>
                <c:pt idx="52">
                  <c:v>145443</c:v>
                </c:pt>
                <c:pt idx="53">
                  <c:v>156038</c:v>
                </c:pt>
                <c:pt idx="54">
                  <c:v>150802</c:v>
                </c:pt>
                <c:pt idx="55">
                  <c:v>144747</c:v>
                </c:pt>
                <c:pt idx="56">
                  <c:v>138336</c:v>
                </c:pt>
                <c:pt idx="57">
                  <c:v>137766</c:v>
                </c:pt>
                <c:pt idx="58">
                  <c:v>134443</c:v>
                </c:pt>
                <c:pt idx="59">
                  <c:v>126732</c:v>
                </c:pt>
                <c:pt idx="60">
                  <c:v>122184</c:v>
                </c:pt>
                <c:pt idx="61">
                  <c:v>119675</c:v>
                </c:pt>
                <c:pt idx="62">
                  <c:v>119869</c:v>
                </c:pt>
                <c:pt idx="63">
                  <c:v>119709</c:v>
                </c:pt>
                <c:pt idx="64">
                  <c:v>124087</c:v>
                </c:pt>
                <c:pt idx="65">
                  <c:v>122375</c:v>
                </c:pt>
                <c:pt idx="66">
                  <c:v>119310</c:v>
                </c:pt>
                <c:pt idx="67">
                  <c:v>117149</c:v>
                </c:pt>
                <c:pt idx="68">
                  <c:v>115013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30-4FD5-81FD-9A8A658AB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358528"/>
        <c:axId val="317358920"/>
      </c:lineChart>
      <c:dateAx>
        <c:axId val="3173585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58920"/>
        <c:crosses val="autoZero"/>
        <c:auto val="1"/>
        <c:lblOffset val="100"/>
        <c:baseTimeUnit val="months"/>
      </c:dateAx>
      <c:valAx>
        <c:axId val="317358920"/>
        <c:scaling>
          <c:orientation val="minMax"/>
          <c:min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58528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'Crude Oil 111_117'!$A$7</c:f>
              <c:strCache>
                <c:ptCount val="1"/>
                <c:pt idx="0">
                  <c:v>Fleet Size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9.1078665432204123E-3"/>
                  <c:y val="-4.2207870438455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CB-4B92-9622-F368E5A18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'Crude Oil 111_117'!$B$2:$J$2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'Crude Oil 111_117'!$B$7:$J$7</c:f>
              <c:numCache>
                <c:formatCode>_(* #,##0_);_(* \(#,##0\);_(* "-"??_);_(@_)</c:formatCode>
                <c:ptCount val="9"/>
                <c:pt idx="0">
                  <c:v>40342</c:v>
                </c:pt>
                <c:pt idx="1">
                  <c:v>50891</c:v>
                </c:pt>
                <c:pt idx="2">
                  <c:v>48979</c:v>
                </c:pt>
                <c:pt idx="3">
                  <c:v>24912</c:v>
                </c:pt>
                <c:pt idx="4">
                  <c:v>21569</c:v>
                </c:pt>
                <c:pt idx="5">
                  <c:v>25470</c:v>
                </c:pt>
                <c:pt idx="6">
                  <c:v>32361</c:v>
                </c:pt>
                <c:pt idx="7">
                  <c:v>26377</c:v>
                </c:pt>
                <c:pt idx="8">
                  <c:v>13806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CB-4B92-9622-F368E5A18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359312"/>
        <c:axId val="317361272"/>
      </c:lineChart>
      <c:catAx>
        <c:axId val="31735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61272"/>
        <c:crosses val="autoZero"/>
        <c:auto val="1"/>
        <c:lblAlgn val="ctr"/>
        <c:lblOffset val="100"/>
        <c:noMultiLvlLbl val="0"/>
      </c:catAx>
      <c:valAx>
        <c:axId val="31736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5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'Crude Oil 111_117'!$A$13</c:f>
              <c:strCache>
                <c:ptCount val="1"/>
                <c:pt idx="0">
                  <c:v>DOT 111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'Crude Oil 111_117'!$B$12:$J$12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'Crude Oil 111_117'!$B$13:$J$13</c:f>
              <c:numCache>
                <c:formatCode>0%</c:formatCode>
                <c:ptCount val="9"/>
                <c:pt idx="0">
                  <c:v>0.5289772445590204</c:v>
                </c:pt>
                <c:pt idx="1">
                  <c:v>0.32125523176986109</c:v>
                </c:pt>
                <c:pt idx="2">
                  <c:v>0.14287755977051389</c:v>
                </c:pt>
                <c:pt idx="3">
                  <c:v>3.1751766217084136E-2</c:v>
                </c:pt>
                <c:pt idx="4">
                  <c:v>8.4843989058370813E-3</c:v>
                </c:pt>
                <c:pt idx="5">
                  <c:v>1.8845700824499411E-3</c:v>
                </c:pt>
                <c:pt idx="6">
                  <c:v>3.0901393652853744E-5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B3-4713-8FE7-78A68E3A580C}"/>
            </c:ext>
          </c:extLst>
        </c:ser>
        <c:ser>
          <c:idx val="1"/>
          <c:order val="1"/>
          <c:tx>
            <c:strRef>
              <c:f>'Crude Oil 111_117'!$A$14</c:f>
              <c:strCache>
                <c:ptCount val="1"/>
                <c:pt idx="0">
                  <c:v>CPC-1232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'Crude Oil 111_117'!$B$12:$J$12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'Crude Oil 111_117'!$B$14:$J$14</c:f>
              <c:numCache>
                <c:formatCode>0%</c:formatCode>
                <c:ptCount val="9"/>
                <c:pt idx="0">
                  <c:v>0.45808338704080115</c:v>
                </c:pt>
                <c:pt idx="1">
                  <c:v>0.67365545970800333</c:v>
                </c:pt>
                <c:pt idx="2">
                  <c:v>0.81481859572469839</c:v>
                </c:pt>
                <c:pt idx="3">
                  <c:v>0.80627809890815672</c:v>
                </c:pt>
                <c:pt idx="4">
                  <c:v>0.73772543928786682</c:v>
                </c:pt>
                <c:pt idx="5">
                  <c:v>0.53859442481350606</c:v>
                </c:pt>
                <c:pt idx="6">
                  <c:v>0.2702944902815117</c:v>
                </c:pt>
                <c:pt idx="7">
                  <c:v>0.1554763619820298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B3-4713-8FE7-78A68E3A580C}"/>
            </c:ext>
          </c:extLst>
        </c:ser>
        <c:ser>
          <c:idx val="2"/>
          <c:order val="2"/>
          <c:tx>
            <c:strRef>
              <c:f>'Crude Oil 111_117'!$A$15</c:f>
              <c:strCache>
                <c:ptCount val="1"/>
                <c:pt idx="0">
                  <c:v>DOT 117/120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'Crude Oil 111_117'!$B$12:$J$12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'Crude Oil 111_117'!$B$15:$J$15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3.9812981073521304E-2</c:v>
                </c:pt>
                <c:pt idx="3">
                  <c:v>0.15980250481695568</c:v>
                </c:pt>
                <c:pt idx="4">
                  <c:v>0.2537901618062961</c:v>
                </c:pt>
                <c:pt idx="5">
                  <c:v>0.45952100510404398</c:v>
                </c:pt>
                <c:pt idx="6">
                  <c:v>0.72967460832483544</c:v>
                </c:pt>
                <c:pt idx="7">
                  <c:v>0.84452363801797015</c:v>
                </c:pt>
                <c:pt idx="8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B3-4713-8FE7-78A68E3A5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15911832"/>
        <c:axId val="310742040"/>
      </c:barChart>
      <c:catAx>
        <c:axId val="31591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742040"/>
        <c:crosses val="autoZero"/>
        <c:auto val="1"/>
        <c:lblAlgn val="ctr"/>
        <c:lblOffset val="100"/>
        <c:noMultiLvlLbl val="0"/>
      </c:catAx>
      <c:valAx>
        <c:axId val="3107420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91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0.62721</cdr:x>
      <cdr:y>0.18398</cdr:y>
    </cdr:from>
    <cdr:to>
      <cdr:x>0.62842</cdr:x>
      <cdr:y>0.8457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441148" y="821635"/>
          <a:ext cx="6626" cy="295523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7BB21-1421-4706-A04D-66DB5D973F0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6139C-226A-4E78-9B5F-6104A1A6E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F0EA3-85B7-46DD-A1FD-798EB194F0F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6DEB7-38D1-4F54-8CD1-EE505FAA0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6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6DEB7-38D1-4F54-8CD1-EE505FAA05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1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inityRai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23985" r="158" b="10681"/>
          <a:stretch/>
        </p:blipFill>
        <p:spPr>
          <a:xfrm>
            <a:off x="0" y="-57752"/>
            <a:ext cx="12192000" cy="45334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057651"/>
            <a:ext cx="12192000" cy="28003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7" y="1341731"/>
            <a:ext cx="4594412" cy="1428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695825"/>
            <a:ext cx="9144000" cy="111486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830889"/>
            <a:ext cx="9144000" cy="836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057651"/>
            <a:ext cx="12192000" cy="180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File:The Greenbrier Companies logo.svg - Wikimedia Common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07" y="1576200"/>
            <a:ext cx="2789158" cy="8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4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91" y="365125"/>
            <a:ext cx="10785909" cy="785249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1" y="1396181"/>
            <a:ext cx="10785909" cy="47807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450" y="6337523"/>
            <a:ext cx="533400" cy="493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B4CA188-0781-46D5-9CF0-B9121D6C1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516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20512" r="158" b="357"/>
          <a:stretch/>
        </p:blipFill>
        <p:spPr>
          <a:xfrm>
            <a:off x="-10511" y="-42041"/>
            <a:ext cx="12192000" cy="549083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634681"/>
            <a:ext cx="12192000" cy="12233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7" y="1782064"/>
            <a:ext cx="7861987" cy="244448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453707"/>
            <a:ext cx="12192000" cy="180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00646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TRINITYRAIL.COM</a:t>
            </a:r>
            <a:endParaRPr lang="en-US" sz="36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25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b="-2904"/>
          <a:stretch/>
        </p:blipFill>
        <p:spPr>
          <a:xfrm>
            <a:off x="-1" y="-44416"/>
            <a:ext cx="12192001" cy="5517342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" y="5518801"/>
            <a:ext cx="12192000" cy="1341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77" y="6401806"/>
            <a:ext cx="1377698" cy="36613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 flipV="1">
            <a:off x="2178" y="5293944"/>
            <a:ext cx="12192000" cy="224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590706" y="5782892"/>
            <a:ext cx="9576049" cy="904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2" descr="File:The Greenbrier Companies logo.svg - Wikimedia Common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0" y="6399919"/>
            <a:ext cx="1153711" cy="3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529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" y="-15752"/>
            <a:ext cx="12192733" cy="56070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01" y="6399389"/>
            <a:ext cx="1377698" cy="3661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01" y="6399389"/>
            <a:ext cx="1377698" cy="3661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01" y="6399389"/>
            <a:ext cx="1377698" cy="366131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1" y="5518801"/>
            <a:ext cx="12192000" cy="1341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 flipV="1">
            <a:off x="2178" y="5293944"/>
            <a:ext cx="12192000" cy="224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590706" y="5782892"/>
            <a:ext cx="9576049" cy="904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77" y="6401806"/>
            <a:ext cx="1377698" cy="366131"/>
          </a:xfrm>
          <a:prstGeom prst="rect">
            <a:avLst/>
          </a:prstGeom>
        </p:spPr>
      </p:pic>
      <p:pic>
        <p:nvPicPr>
          <p:cNvPr id="10" name="Picture 2" descr="File:The Greenbrier Companies logo.svg - Wikimedia Common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0" y="6399919"/>
            <a:ext cx="1153711" cy="3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474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1" y="16211"/>
            <a:ext cx="12198530" cy="5325432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178" y="5512392"/>
            <a:ext cx="12192000" cy="1341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 flipV="1">
            <a:off x="2178" y="5293944"/>
            <a:ext cx="12192000" cy="224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590706" y="5782892"/>
            <a:ext cx="9576049" cy="904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77" y="6401806"/>
            <a:ext cx="1377698" cy="366131"/>
          </a:xfrm>
          <a:prstGeom prst="rect">
            <a:avLst/>
          </a:prstGeom>
        </p:spPr>
      </p:pic>
      <p:pic>
        <p:nvPicPr>
          <p:cNvPr id="7" name="Picture 2" descr="File:The Greenbrier Companies logo.svg - Wikimedia Common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0" y="6399919"/>
            <a:ext cx="1153711" cy="3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7734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03722"/>
            <a:ext cx="12192000" cy="654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V="1">
            <a:off x="2177" y="5993460"/>
            <a:ext cx="12192000" cy="224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79" y="6401806"/>
            <a:ext cx="1377694" cy="366131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71450" y="6338015"/>
            <a:ext cx="533400" cy="493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4CA188-0781-46D5-9CF0-B9121D6C1EB7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365125"/>
            <a:ext cx="10896600" cy="684029"/>
          </a:xfrm>
        </p:spPr>
        <p:txBody>
          <a:bodyPr anchor="t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 descr="File:The Greenbrier Companies logo.svg - Wikimedia Common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0" y="6399919"/>
            <a:ext cx="1153711" cy="3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077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03722"/>
            <a:ext cx="12192000" cy="654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V="1">
            <a:off x="2177" y="5993460"/>
            <a:ext cx="12192000" cy="224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79" y="6401806"/>
            <a:ext cx="1377694" cy="366131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71450" y="6338015"/>
            <a:ext cx="533400" cy="493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4CA188-0781-46D5-9CF0-B9121D6C1EB7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893949" y="4774863"/>
            <a:ext cx="3671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Arial" panose="020B0604020202020204" pitchFamily="34" charset="0"/>
              </a:rPr>
              <a:t>CUSTOMER EXPERIENCE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41" y="4517718"/>
            <a:ext cx="914400" cy="9144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893949" y="949139"/>
            <a:ext cx="1328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Arial" panose="020B0604020202020204" pitchFamily="34" charset="0"/>
              </a:rPr>
              <a:t>SAFETY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41" y="691994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893949" y="2224380"/>
            <a:ext cx="1540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Arial" panose="020B0604020202020204" pitchFamily="34" charset="0"/>
              </a:rPr>
              <a:t>QUALITY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41" y="1967235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893949" y="3499621"/>
            <a:ext cx="1382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Arial" panose="020B0604020202020204" pitchFamily="34" charset="0"/>
              </a:rPr>
              <a:t>VALUES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41" y="3242476"/>
            <a:ext cx="914400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-224" r="20859" b="224"/>
          <a:stretch/>
        </p:blipFill>
        <p:spPr>
          <a:xfrm>
            <a:off x="912782" y="741788"/>
            <a:ext cx="5107018" cy="4634802"/>
          </a:xfrm>
          <a:prstGeom prst="rect">
            <a:avLst/>
          </a:prstGeom>
        </p:spPr>
      </p:pic>
      <p:pic>
        <p:nvPicPr>
          <p:cNvPr id="20" name="Picture 2" descr="File:The Greenbrier Companies logo.svg - Wikimedia Commons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0" y="6399919"/>
            <a:ext cx="1153711" cy="3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76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03722"/>
            <a:ext cx="12192000" cy="654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896600" cy="804914"/>
          </a:xfrm>
        </p:spPr>
        <p:txBody>
          <a:bodyPr anchor="t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465006"/>
            <a:ext cx="10896600" cy="419153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2177" y="5993460"/>
            <a:ext cx="12192000" cy="224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79" y="6401806"/>
            <a:ext cx="1377694" cy="366131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71450" y="6338015"/>
            <a:ext cx="533400" cy="493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4CA188-0781-46D5-9CF0-B9121D6C1EB7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" name="Picture 2" descr="File:The Greenbrier Companies logo.svg - Wikimedia Common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0" y="6399919"/>
            <a:ext cx="1153711" cy="3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178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03722"/>
            <a:ext cx="12192000" cy="654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V="1">
            <a:off x="2177" y="5993460"/>
            <a:ext cx="12192000" cy="224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79" y="6401806"/>
            <a:ext cx="1377694" cy="366131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10275" y="1485900"/>
            <a:ext cx="5476875" cy="4095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590550" y="1485900"/>
            <a:ext cx="5126856" cy="409574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71450" y="6338015"/>
            <a:ext cx="533400" cy="493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4CA188-0781-46D5-9CF0-B9121D6C1EB7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896600" cy="834410"/>
          </a:xfrm>
        </p:spPr>
        <p:txBody>
          <a:bodyPr anchor="t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File:The Greenbrier Companies logo.svg - Wikimedia Common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0" y="6399919"/>
            <a:ext cx="1153711" cy="3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871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03722"/>
            <a:ext cx="12192000" cy="654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V="1">
            <a:off x="2177" y="5993460"/>
            <a:ext cx="12192000" cy="224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79" y="6401806"/>
            <a:ext cx="1377694" cy="366131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10275" y="1485901"/>
            <a:ext cx="5476875" cy="1981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10275" y="3705226"/>
            <a:ext cx="5476875" cy="1981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590550" y="1485900"/>
            <a:ext cx="5126856" cy="420052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71450" y="6338015"/>
            <a:ext cx="533400" cy="493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4CA188-0781-46D5-9CF0-B9121D6C1EB7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90550" y="365125"/>
            <a:ext cx="10896600" cy="813741"/>
          </a:xfrm>
        </p:spPr>
        <p:txBody>
          <a:bodyPr anchor="t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File:The Greenbrier Companies logo.svg - Wikimedia Common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0" y="6399919"/>
            <a:ext cx="1153711" cy="3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8703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891" y="365125"/>
            <a:ext cx="10785909" cy="785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891" y="1347019"/>
            <a:ext cx="10785909" cy="4829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450" y="6337523"/>
            <a:ext cx="533400" cy="493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B4CA188-0781-46D5-9CF0-B9121D6C1E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744326" y="296177"/>
            <a:ext cx="323165" cy="30280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2"/>
                </a:solidFill>
              </a:rPr>
              <a:t>DELIVERING GOODS FOR THE GOOD OF ALL</a:t>
            </a:r>
            <a:endParaRPr lang="en-US" sz="900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001" y="6401313"/>
            <a:ext cx="1377698" cy="366132"/>
          </a:xfrm>
          <a:prstGeom prst="rect">
            <a:avLst/>
          </a:prstGeom>
        </p:spPr>
      </p:pic>
      <p:pic>
        <p:nvPicPr>
          <p:cNvPr id="8" name="Picture 2" descr="File:The Greenbrier Companies logo.svg - Wikimedia Common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0" y="6399919"/>
            <a:ext cx="1153711" cy="3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8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709" r:id="rId5"/>
    <p:sldLayoutId id="2147483710" r:id="rId6"/>
    <p:sldLayoutId id="2147483680" r:id="rId7"/>
    <p:sldLayoutId id="2147483703" r:id="rId8"/>
    <p:sldLayoutId id="2147483704" r:id="rId9"/>
    <p:sldLayoutId id="2147483687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5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5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5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5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5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695825"/>
            <a:ext cx="10381735" cy="1114868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Rail Energy Transportation Advisory Committee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5830889"/>
            <a:ext cx="10381735" cy="836611"/>
          </a:xfrm>
        </p:spPr>
        <p:txBody>
          <a:bodyPr/>
          <a:lstStyle/>
          <a:p>
            <a:r>
              <a:rPr lang="en-US" dirty="0" smtClean="0"/>
              <a:t>STB RETAC Railcar Update – November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896600" cy="934286"/>
          </a:xfrm>
        </p:spPr>
        <p:txBody>
          <a:bodyPr/>
          <a:lstStyle/>
          <a:p>
            <a:r>
              <a:rPr lang="en-US" dirty="0" smtClean="0"/>
              <a:t>Crude Oil Fleet Size and Composition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68152"/>
              </p:ext>
            </p:extLst>
          </p:nvPr>
        </p:nvGraphicFramePr>
        <p:xfrm>
          <a:off x="170330" y="1048650"/>
          <a:ext cx="5577596" cy="445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047518"/>
              </p:ext>
            </p:extLst>
          </p:nvPr>
        </p:nvGraphicFramePr>
        <p:xfrm>
          <a:off x="5943599" y="1048650"/>
          <a:ext cx="5809129" cy="445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20841" y="5557837"/>
            <a:ext cx="243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Source: AAR</a:t>
            </a:r>
          </a:p>
          <a:p>
            <a:pPr algn="ctr"/>
            <a:r>
              <a:rPr lang="en-US" sz="1000" dirty="0" smtClean="0"/>
              <a:t>2021 Data is through Q3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119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896600" cy="934286"/>
          </a:xfrm>
        </p:spPr>
        <p:txBody>
          <a:bodyPr/>
          <a:lstStyle/>
          <a:p>
            <a:r>
              <a:rPr lang="en-US" dirty="0" smtClean="0"/>
              <a:t>Ethanol Fleet Size and Composition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454152"/>
              </p:ext>
            </p:extLst>
          </p:nvPr>
        </p:nvGraphicFramePr>
        <p:xfrm>
          <a:off x="251011" y="1219198"/>
          <a:ext cx="6070724" cy="433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950574"/>
              </p:ext>
            </p:extLst>
          </p:nvPr>
        </p:nvGraphicFramePr>
        <p:xfrm>
          <a:off x="6321735" y="1299412"/>
          <a:ext cx="5377206" cy="425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20841" y="5557837"/>
            <a:ext cx="243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Source: AAR</a:t>
            </a:r>
          </a:p>
          <a:p>
            <a:pPr algn="ctr"/>
            <a:r>
              <a:rPr lang="en-US" sz="1000" dirty="0" smtClean="0"/>
              <a:t>2021 Data is through Q3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952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896600" cy="934286"/>
          </a:xfrm>
        </p:spPr>
        <p:txBody>
          <a:bodyPr/>
          <a:lstStyle/>
          <a:p>
            <a:r>
              <a:rPr lang="en-US" dirty="0" smtClean="0"/>
              <a:t>Other Flammable Liquids Fleet Size and Composition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140187"/>
              </p:ext>
            </p:extLst>
          </p:nvPr>
        </p:nvGraphicFramePr>
        <p:xfrm>
          <a:off x="134470" y="1429870"/>
          <a:ext cx="5885408" cy="4127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877567"/>
              </p:ext>
            </p:extLst>
          </p:nvPr>
        </p:nvGraphicFramePr>
        <p:xfrm>
          <a:off x="6038850" y="1299411"/>
          <a:ext cx="5669056" cy="430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20841" y="5557837"/>
            <a:ext cx="243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Source: AAR</a:t>
            </a:r>
          </a:p>
          <a:p>
            <a:pPr algn="ctr"/>
            <a:r>
              <a:rPr lang="en-US" sz="1000" dirty="0" smtClean="0"/>
              <a:t>2021 Data is through Q3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851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801785"/>
              </p:ext>
            </p:extLst>
          </p:nvPr>
        </p:nvGraphicFramePr>
        <p:xfrm>
          <a:off x="71718" y="1289540"/>
          <a:ext cx="11663082" cy="45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896600" cy="934286"/>
          </a:xfrm>
        </p:spPr>
        <p:txBody>
          <a:bodyPr/>
          <a:lstStyle/>
          <a:p>
            <a:r>
              <a:rPr lang="en-US" dirty="0" smtClean="0"/>
              <a:t>DOT 117J &amp; DOT 120J Fleet Growth through Q2 2021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0B076-211E-450F-B6C1-B42DC663B584}"/>
              </a:ext>
            </a:extLst>
          </p:cNvPr>
          <p:cNvSpPr txBox="1"/>
          <p:nvPr/>
        </p:nvSpPr>
        <p:spPr>
          <a:xfrm>
            <a:off x="902406" y="1316680"/>
            <a:ext cx="5918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June 2021 Growth was 412 cars for the 117J/120J Fleet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650016" y="5081587"/>
            <a:ext cx="2436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Source: AAR</a:t>
            </a:r>
          </a:p>
        </p:txBody>
      </p:sp>
    </p:spTree>
    <p:extLst>
      <p:ext uri="{BB962C8B-B14F-4D97-AF65-F5344CB8AC3E}">
        <p14:creationId xmlns:p14="http://schemas.microsoft.com/office/powerpoint/2010/main" val="38102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414699"/>
              </p:ext>
            </p:extLst>
          </p:nvPr>
        </p:nvGraphicFramePr>
        <p:xfrm>
          <a:off x="213109" y="1018822"/>
          <a:ext cx="11607830" cy="487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896600" cy="934286"/>
          </a:xfrm>
        </p:spPr>
        <p:txBody>
          <a:bodyPr/>
          <a:lstStyle/>
          <a:p>
            <a:r>
              <a:rPr lang="en-US" dirty="0" smtClean="0"/>
              <a:t>DOT 117R Fleet Growth through Q2 2021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0B076-211E-450F-B6C1-B42DC663B584}"/>
              </a:ext>
            </a:extLst>
          </p:cNvPr>
          <p:cNvSpPr txBox="1"/>
          <p:nvPr/>
        </p:nvSpPr>
        <p:spPr>
          <a:xfrm>
            <a:off x="1035756" y="1018822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1,346 Added in 1H 2021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650016" y="5081587"/>
            <a:ext cx="2436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Source: AAR</a:t>
            </a:r>
          </a:p>
        </p:txBody>
      </p:sp>
    </p:spTree>
    <p:extLst>
      <p:ext uri="{BB962C8B-B14F-4D97-AF65-F5344CB8AC3E}">
        <p14:creationId xmlns:p14="http://schemas.microsoft.com/office/powerpoint/2010/main" val="42776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896600" cy="934286"/>
          </a:xfrm>
        </p:spPr>
        <p:txBody>
          <a:bodyPr/>
          <a:lstStyle/>
          <a:p>
            <a:r>
              <a:rPr lang="en-US" dirty="0" smtClean="0"/>
              <a:t>Over 50,000 Tank Cars Require Replacement/ Retrofit through Q2 2021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9412" y="2038536"/>
            <a:ext cx="3581400" cy="127694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2023</a:t>
            </a:r>
          </a:p>
          <a:p>
            <a:pPr algn="ctr"/>
            <a:r>
              <a:rPr lang="en-US" sz="1600" dirty="0"/>
              <a:t>Ethanol </a:t>
            </a:r>
          </a:p>
          <a:p>
            <a:pPr algn="ctr"/>
            <a:r>
              <a:rPr lang="en-US" sz="1600" dirty="0"/>
              <a:t>All DOT-111</a:t>
            </a:r>
          </a:p>
          <a:p>
            <a:pPr algn="ctr"/>
            <a:r>
              <a:rPr lang="en-US" sz="1600" dirty="0"/>
              <a:t>Non-Jacketed CPC-1232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412" y="3411905"/>
            <a:ext cx="3581400" cy="100453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2025</a:t>
            </a:r>
          </a:p>
          <a:p>
            <a:pPr algn="ctr"/>
            <a:r>
              <a:rPr lang="en-US" sz="1600" dirty="0"/>
              <a:t>Crude Oil, Ethanol</a:t>
            </a:r>
          </a:p>
          <a:p>
            <a:pPr algn="ctr"/>
            <a:r>
              <a:rPr lang="en-US" sz="1600" dirty="0"/>
              <a:t> Jacketed CPC-1232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412" y="4512859"/>
            <a:ext cx="3581400" cy="100453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2029</a:t>
            </a:r>
          </a:p>
          <a:p>
            <a:pPr algn="ctr"/>
            <a:r>
              <a:rPr lang="en-US" sz="1600" dirty="0"/>
              <a:t>Other Flammable Liquids</a:t>
            </a:r>
          </a:p>
          <a:p>
            <a:pPr algn="ctr"/>
            <a:r>
              <a:rPr lang="en-US" sz="1600" dirty="0"/>
              <a:t>Packing Group </a:t>
            </a:r>
            <a:r>
              <a:rPr lang="en-US" sz="1600" dirty="0" smtClean="0"/>
              <a:t>II </a:t>
            </a:r>
            <a:r>
              <a:rPr lang="en-US" sz="1600" dirty="0"/>
              <a:t>&amp; III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6015" y="370618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1,066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25059" y="480737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29,139*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60812" y="2698527"/>
            <a:ext cx="1219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60812" y="5035707"/>
            <a:ext cx="1219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05859" y="3950321"/>
            <a:ext cx="1219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08812" y="1766724"/>
            <a:ext cx="4800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Based on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Quarter 2021 numbers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the number of cars that need to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 replaced/ retrofitted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DOT-117J or DOT-117R by Service/Date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38,187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tank cars will need to be retrofitted/replaced in the North American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fleet based on commodity movements in Q1/Q2 2021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825" y="1574743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Impacted Fleets by Compliance Dates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0856" y="249234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7,982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75580" y="5404747"/>
            <a:ext cx="1742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*PG I Flammable Liquids will need to be replaced by 5/1/2025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9755982" y="5712524"/>
            <a:ext cx="2436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Source: AAR</a:t>
            </a:r>
          </a:p>
        </p:txBody>
      </p:sp>
    </p:spTree>
    <p:extLst>
      <p:ext uri="{BB962C8B-B14F-4D97-AF65-F5344CB8AC3E}">
        <p14:creationId xmlns:p14="http://schemas.microsoft.com/office/powerpoint/2010/main" val="26603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8AC8-6185-418B-997E-6610B7DA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Flammable Liquid Fleet / DOT 117 Tank Cars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5C056C-4731-4226-9446-7987F3CC1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980361"/>
              </p:ext>
            </p:extLst>
          </p:nvPr>
        </p:nvGraphicFramePr>
        <p:xfrm>
          <a:off x="838200" y="108267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F77FAE-BFD7-4E50-B15E-FA9830836B6D}"/>
              </a:ext>
            </a:extLst>
          </p:cNvPr>
          <p:cNvSpPr txBox="1"/>
          <p:nvPr/>
        </p:nvSpPr>
        <p:spPr>
          <a:xfrm>
            <a:off x="8388991" y="3350878"/>
            <a:ext cx="2977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DOT 117 FL Utilization = 72% 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11467-CEB5-48E2-A860-8EA0753E1F99}"/>
              </a:ext>
            </a:extLst>
          </p:cNvPr>
          <p:cNvSpPr txBox="1"/>
          <p:nvPr/>
        </p:nvSpPr>
        <p:spPr>
          <a:xfrm>
            <a:off x="10274817" y="165189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107,634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7A71E-9FE0-4EA3-9084-82D10E6B2526}"/>
              </a:ext>
            </a:extLst>
          </p:cNvPr>
          <p:cNvSpPr txBox="1"/>
          <p:nvPr/>
        </p:nvSpPr>
        <p:spPr>
          <a:xfrm>
            <a:off x="10526329" y="2267271"/>
            <a:ext cx="82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85,413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F8387-9EB6-49E3-8283-B7BECC92ECF1}"/>
              </a:ext>
            </a:extLst>
          </p:cNvPr>
          <p:cNvSpPr txBox="1"/>
          <p:nvPr/>
        </p:nvSpPr>
        <p:spPr>
          <a:xfrm>
            <a:off x="10696513" y="294757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61,140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5B00D-B2D9-4ACB-A787-87C2E6EDC519}"/>
              </a:ext>
            </a:extLst>
          </p:cNvPr>
          <p:cNvSpPr txBox="1"/>
          <p:nvPr/>
        </p:nvSpPr>
        <p:spPr>
          <a:xfrm>
            <a:off x="2390775" y="5436370"/>
            <a:ext cx="64087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0" fontAlgn="ctr"/>
            <a:r>
              <a:rPr lang="en-US" sz="1800" b="0" i="0" u="none" strike="noStrike" dirty="0" smtClean="0">
                <a:effectLst/>
                <a:latin typeface="Calibri" panose="020F0502020204030204" pitchFamily="34" charset="0"/>
              </a:rPr>
              <a:t>24,273 </a:t>
            </a: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DOT 117 Tank cars are Potentially Available for FL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57744" y="5682591"/>
            <a:ext cx="233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Railway Supply Institute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2388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information in this presentation and the accompanying views and analysis are based on </a:t>
            </a:r>
            <a:r>
              <a:rPr lang="en-US"/>
              <a:t>publicly-available </a:t>
            </a:r>
            <a:r>
              <a:rPr lang="en-US" smtClean="0"/>
              <a:t>industry </a:t>
            </a:r>
            <a:r>
              <a:rPr lang="en-US" dirty="0"/>
              <a:t>sources and do not necessarily represent the proprietary information, analysis, or outlook of Trinity Industries, Inc. or The Greenbrier Companies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0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896600" cy="934286"/>
          </a:xfrm>
        </p:spPr>
        <p:txBody>
          <a:bodyPr/>
          <a:lstStyle/>
          <a:p>
            <a:r>
              <a:rPr lang="en-US" dirty="0" smtClean="0"/>
              <a:t>Freight Car Orders are now outpacing Deliveries while the Tank Car backlog continues to decrease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563654"/>
              </p:ext>
            </p:extLst>
          </p:nvPr>
        </p:nvGraphicFramePr>
        <p:xfrm>
          <a:off x="590550" y="1299412"/>
          <a:ext cx="8758860" cy="239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654429"/>
              </p:ext>
            </p:extLst>
          </p:nvPr>
        </p:nvGraphicFramePr>
        <p:xfrm>
          <a:off x="590550" y="3759409"/>
          <a:ext cx="8758860" cy="221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82806"/>
              </p:ext>
            </p:extLst>
          </p:nvPr>
        </p:nvGraphicFramePr>
        <p:xfrm>
          <a:off x="9349410" y="1361464"/>
          <a:ext cx="2341217" cy="1752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314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Freight</a:t>
                      </a:r>
                      <a:r>
                        <a:rPr lang="en-US" b="0" baseline="0" dirty="0" smtClean="0"/>
                        <a:t> Car ARCI (Q3 2021)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Orders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7,901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Deliveries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6,173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Backlog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24,326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84047"/>
              </p:ext>
            </p:extLst>
          </p:nvPr>
        </p:nvGraphicFramePr>
        <p:xfrm>
          <a:off x="9349409" y="3759409"/>
          <a:ext cx="2341217" cy="1752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314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Tank</a:t>
                      </a:r>
                      <a:r>
                        <a:rPr lang="en-US" b="0" baseline="0" dirty="0" smtClean="0"/>
                        <a:t> Car ARCI (Q3 2021)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Orders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706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Deliveries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2,125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Backlog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13,453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9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03375"/>
              </p:ext>
            </p:extLst>
          </p:nvPr>
        </p:nvGraphicFramePr>
        <p:xfrm>
          <a:off x="347472" y="1719072"/>
          <a:ext cx="10817352" cy="174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9044950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701032700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662232534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 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 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 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 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 2020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</a:t>
                      </a:r>
                      <a:r>
                        <a:rPr lang="en-US" sz="1200" baseline="0" dirty="0" smtClean="0"/>
                        <a:t> 2020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 2020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 2020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 2021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 2021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 2021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3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Orders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13,656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13,942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4,816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7,086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5,655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5,406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Deliveries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11,143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10,829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8,524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9,933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9,364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10,397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8,773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8,369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5,621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4,183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4,461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3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Backlog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42,339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45,711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37,624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28,074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24,977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22,068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45971"/>
              </p:ext>
            </p:extLst>
          </p:nvPr>
        </p:nvGraphicFramePr>
        <p:xfrm>
          <a:off x="347472" y="3742213"/>
          <a:ext cx="10817361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2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27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27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27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27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27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27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27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2726">
                  <a:extLst>
                    <a:ext uri="{9D8B030D-6E8A-4147-A177-3AD203B41FA5}">
                      <a16:colId xmlns:a16="http://schemas.microsoft.com/office/drawing/2014/main" val="1667838283"/>
                    </a:ext>
                  </a:extLst>
                </a:gridCol>
                <a:gridCol w="652726">
                  <a:extLst>
                    <a:ext uri="{9D8B030D-6E8A-4147-A177-3AD203B41FA5}">
                      <a16:colId xmlns:a16="http://schemas.microsoft.com/office/drawing/2014/main" val="3924489047"/>
                    </a:ext>
                  </a:extLst>
                </a:gridCol>
                <a:gridCol w="652726">
                  <a:extLst>
                    <a:ext uri="{9D8B030D-6E8A-4147-A177-3AD203B41FA5}">
                      <a16:colId xmlns:a16="http://schemas.microsoft.com/office/drawing/2014/main" val="1427423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Tank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 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 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 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 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 2020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</a:t>
                      </a:r>
                      <a:r>
                        <a:rPr lang="en-US" sz="1200" baseline="0" dirty="0" smtClean="0"/>
                        <a:t> 2020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 2020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 2020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 2021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 2021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 2021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Orders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10,162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11,316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6,013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4,847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4,668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3,058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3,883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Deliveries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3,529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5,798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6,358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5,203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4,258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3,492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Backlog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16,506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24,154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31,473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34,512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35,452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34,915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30,053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26,318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24,262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20,405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18,467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16,487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896600" cy="934286"/>
          </a:xfrm>
        </p:spPr>
        <p:txBody>
          <a:bodyPr/>
          <a:lstStyle/>
          <a:p>
            <a:r>
              <a:rPr lang="en-US" dirty="0" smtClean="0"/>
              <a:t>Freight Car Orders are now outpacing Deliveries while the Tank Car backlog continues to decrease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896600" cy="934286"/>
          </a:xfrm>
        </p:spPr>
        <p:txBody>
          <a:bodyPr/>
          <a:lstStyle/>
          <a:p>
            <a:r>
              <a:rPr lang="en-US" dirty="0" smtClean="0"/>
              <a:t>Industry Deliveries are expected to improve in 2022 and 2023 after declining the last two years.</a:t>
            </a:r>
            <a:endParaRPr lang="en-US" dirty="0"/>
          </a:p>
        </p:txBody>
      </p:sp>
      <p:graphicFrame>
        <p:nvGraphicFramePr>
          <p:cNvPr id="5" name="Content Placeholder 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4327957"/>
              </p:ext>
            </p:extLst>
          </p:nvPr>
        </p:nvGraphicFramePr>
        <p:xfrm>
          <a:off x="203200" y="1404730"/>
          <a:ext cx="5486400" cy="4465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75722" y="2246243"/>
            <a:ext cx="715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Actual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3664226" y="2246243"/>
            <a:ext cx="7951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Forecast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6716889" y="1763320"/>
            <a:ext cx="48456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Limited orders in recent quarters is driving the lower 2021 delivery forecast.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Freight cars are expected to be the primary driver of deliveries over the next few years.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34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896600" cy="934286"/>
          </a:xfrm>
        </p:spPr>
        <p:txBody>
          <a:bodyPr/>
          <a:lstStyle/>
          <a:p>
            <a:r>
              <a:rPr lang="en-US" dirty="0" smtClean="0"/>
              <a:t>The storage rate of coal related cars has dropped in recent months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555550"/>
              </p:ext>
            </p:extLst>
          </p:nvPr>
        </p:nvGraphicFramePr>
        <p:xfrm>
          <a:off x="288075" y="1299412"/>
          <a:ext cx="7898748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7644" y="1299412"/>
            <a:ext cx="31947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North American coal carloads are up 4.2% through Week 42 compared to the same time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Open Hoppers and Gondolas are at the lowest recorded storage rates since 2018.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27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896600" cy="934286"/>
          </a:xfrm>
        </p:spPr>
        <p:txBody>
          <a:bodyPr/>
          <a:lstStyle/>
          <a:p>
            <a:r>
              <a:rPr lang="en-US" dirty="0" smtClean="0"/>
              <a:t>Coal Car Fleet Continues to Decrease as Aging Cars Leave the Fleet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548361"/>
              </p:ext>
            </p:extLst>
          </p:nvPr>
        </p:nvGraphicFramePr>
        <p:xfrm>
          <a:off x="590550" y="1673087"/>
          <a:ext cx="6718024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90933" y="1419452"/>
            <a:ext cx="37817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Current Estimated Fleet Sizes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Coal Gon ~95K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Coal Hopper ~90K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Estimated 2019 Fleet Sizes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Coal </a:t>
            </a:r>
            <a:r>
              <a:rPr lang="en-US" sz="2000" dirty="0" err="1" smtClean="0"/>
              <a:t>Gon</a:t>
            </a:r>
            <a:r>
              <a:rPr lang="en-US" sz="2000" dirty="0" smtClean="0"/>
              <a:t> ~112K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Coal Hopper ~103K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 coal cars are estimated to be between 11-30 years old.</a:t>
            </a:r>
          </a:p>
        </p:txBody>
      </p:sp>
    </p:spTree>
    <p:extLst>
      <p:ext uri="{BB962C8B-B14F-4D97-AF65-F5344CB8AC3E}">
        <p14:creationId xmlns:p14="http://schemas.microsoft.com/office/powerpoint/2010/main" val="2198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896600" cy="661917"/>
          </a:xfrm>
        </p:spPr>
        <p:txBody>
          <a:bodyPr/>
          <a:lstStyle/>
          <a:p>
            <a:r>
              <a:rPr lang="en-US" dirty="0" smtClean="0"/>
              <a:t>Storage of Covered Hoppers and Tank Cars have been slowly declining in recent months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93600"/>
              </p:ext>
            </p:extLst>
          </p:nvPr>
        </p:nvGraphicFramePr>
        <p:xfrm>
          <a:off x="203146" y="1295400"/>
          <a:ext cx="8253465" cy="2196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634059"/>
              </p:ext>
            </p:extLst>
          </p:nvPr>
        </p:nvGraphicFramePr>
        <p:xfrm>
          <a:off x="186809" y="3613355"/>
          <a:ext cx="8269801" cy="235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21149" y="1490133"/>
            <a:ext cx="32644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Covered Hopper storage has been declining, but is still well above historically normal levels.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Tank car storage continues to decline gradually, and is only ~7% above pre-pandemic levels (February 2020).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365126"/>
            <a:ext cx="10896600" cy="934286"/>
          </a:xfrm>
        </p:spPr>
        <p:txBody>
          <a:bodyPr/>
          <a:lstStyle/>
          <a:p>
            <a:r>
              <a:rPr lang="en-US" dirty="0" smtClean="0"/>
              <a:t>Liquefied Natural Gas by Rail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03147" y="1774853"/>
            <a:ext cx="5281665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PHMSA, June 2020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203147" y="2199737"/>
            <a:ext cx="5747105" cy="416770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000000"/>
                </a:solidFill>
              </a:rPr>
              <a:t>PHMSA and the FRA </a:t>
            </a:r>
            <a:r>
              <a:rPr lang="en-US" sz="1800" b="1" dirty="0">
                <a:solidFill>
                  <a:srgbClr val="000000"/>
                </a:solidFill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</a:rPr>
              <a:t>ssued a rule </a:t>
            </a:r>
            <a:r>
              <a:rPr lang="en-US" sz="1800" b="1" dirty="0">
                <a:solidFill>
                  <a:srgbClr val="000000"/>
                </a:solidFill>
              </a:rPr>
              <a:t>allowing the transport of LNG</a:t>
            </a:r>
            <a:r>
              <a:rPr lang="en-US" sz="1800" dirty="0">
                <a:solidFill>
                  <a:srgbClr val="000000"/>
                </a:solidFill>
              </a:rPr>
              <a:t> in DOT-113 specification tank cars with enhanced outer tanks of thicker carbon steel</a:t>
            </a:r>
          </a:p>
          <a:p>
            <a:pPr lvl="0"/>
            <a:endParaRPr lang="en-US" sz="1800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</a:rPr>
              <a:t>Enhanced liquefaction capacity and lack of pipelines could support LNG-by-rail growth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780212" y="1774853"/>
            <a:ext cx="5205468" cy="8309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NPRM, November 2021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6780212" y="2193950"/>
            <a:ext cx="5205468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/>
              <a:t>PHMSA </a:t>
            </a:r>
            <a:r>
              <a:rPr lang="en-US" sz="1800" dirty="0" smtClean="0"/>
              <a:t>and the FRA </a:t>
            </a:r>
            <a:r>
              <a:rPr lang="en-US" sz="1800" b="1" dirty="0" smtClean="0"/>
              <a:t>proposed to amend </a:t>
            </a:r>
            <a:r>
              <a:rPr lang="en-US" sz="1800" dirty="0" smtClean="0"/>
              <a:t>the Hazardous Materials Regulations to </a:t>
            </a:r>
            <a:r>
              <a:rPr lang="en-US" sz="1800" b="1" dirty="0" smtClean="0"/>
              <a:t>suspend the </a:t>
            </a:r>
            <a:r>
              <a:rPr lang="en-US" sz="1800" b="1" smtClean="0"/>
              <a:t>authorization of </a:t>
            </a:r>
            <a:r>
              <a:rPr lang="en-US" sz="1800" b="1" dirty="0" smtClean="0"/>
              <a:t>LNG-by-rail</a:t>
            </a:r>
            <a:r>
              <a:rPr lang="en-US" sz="1800" dirty="0" smtClean="0"/>
              <a:t> pending either the completion of separate rulemaking or June 30, 2024, whichever comes first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46132" y="2965941"/>
            <a:ext cx="838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nityRail Master Template">
  <a:themeElements>
    <a:clrScheme name="TrinityRail Color Palette">
      <a:dk1>
        <a:srgbClr val="000000"/>
      </a:dk1>
      <a:lt1>
        <a:srgbClr val="FFFFFF"/>
      </a:lt1>
      <a:dk2>
        <a:srgbClr val="7A939C"/>
      </a:dk2>
      <a:lt2>
        <a:srgbClr val="8D9093"/>
      </a:lt2>
      <a:accent1>
        <a:srgbClr val="1B365D"/>
      </a:accent1>
      <a:accent2>
        <a:srgbClr val="287DA1"/>
      </a:accent2>
      <a:accent3>
        <a:srgbClr val="6BA4B8"/>
      </a:accent3>
      <a:accent4>
        <a:srgbClr val="BE4D00"/>
      </a:accent4>
      <a:accent5>
        <a:srgbClr val="C63527"/>
      </a:accent5>
      <a:accent6>
        <a:srgbClr val="EED484"/>
      </a:accent6>
      <a:hlink>
        <a:srgbClr val="287DA1"/>
      </a:hlink>
      <a:folHlink>
        <a:srgbClr val="C63527"/>
      </a:folHlink>
    </a:clrScheme>
    <a:fontScheme name="TrinityRa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52CC6B28526A4889666DB9ABE33B9F" ma:contentTypeVersion="9" ma:contentTypeDescription="Create a new document." ma:contentTypeScope="" ma:versionID="bd4627bdac8bc938413e9e253a9b3ada">
  <xsd:schema xmlns:xsd="http://www.w3.org/2001/XMLSchema" xmlns:xs="http://www.w3.org/2001/XMLSchema" xmlns:p="http://schemas.microsoft.com/office/2006/metadata/properties" xmlns:ns2="3a01a026-a302-4080-adb9-cedebc517e8e" targetNamespace="http://schemas.microsoft.com/office/2006/metadata/properties" ma:root="true" ma:fieldsID="232cf2118c5bee1e8342bcf67b06fa63" ns2:_="">
    <xsd:import namespace="3a01a026-a302-4080-adb9-cedebc517e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1a026-a302-4080-adb9-cedebc517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0DC4F5-F647-4A69-98EB-F4D28918AD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01a026-a302-4080-adb9-cedebc517e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45622E-19A0-441D-A0FC-2E232AF968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D9A4A4-15C6-44FC-AFB7-2DA492200AE2}">
  <ds:schemaRefs>
    <ds:schemaRef ds:uri="3a01a026-a302-4080-adb9-cedebc517e8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25467</TotalTime>
  <Words>820</Words>
  <Application>Microsoft Office PowerPoint</Application>
  <PresentationFormat>Widescreen</PresentationFormat>
  <Paragraphs>248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TrinityRail Master Template</vt:lpstr>
      <vt:lpstr>Rail Energy Transportation Advisory Committee</vt:lpstr>
      <vt:lpstr>PowerPoint Presentation</vt:lpstr>
      <vt:lpstr>Freight Car Orders are now outpacing Deliveries while the Tank Car backlog continues to decrease</vt:lpstr>
      <vt:lpstr>Freight Car Orders are now outpacing Deliveries while the Tank Car backlog continues to decrease</vt:lpstr>
      <vt:lpstr>Industry Deliveries are expected to improve in 2022 and 2023 after declining the last two years.</vt:lpstr>
      <vt:lpstr>The storage rate of coal related cars has dropped in recent months</vt:lpstr>
      <vt:lpstr>Coal Car Fleet Continues to Decrease as Aging Cars Leave the Fleet</vt:lpstr>
      <vt:lpstr>Storage of Covered Hoppers and Tank Cars have been slowly declining in recent months</vt:lpstr>
      <vt:lpstr>Liquefied Natural Gas by Rail</vt:lpstr>
      <vt:lpstr>Crude Oil Fleet Size and Composition</vt:lpstr>
      <vt:lpstr>Ethanol Fleet Size and Composition</vt:lpstr>
      <vt:lpstr>Other Flammable Liquids Fleet Size and Composition</vt:lpstr>
      <vt:lpstr>DOT 117J &amp; DOT 120J Fleet Growth through Q2 2021</vt:lpstr>
      <vt:lpstr>DOT 117R Fleet Growth through Q2 2021</vt:lpstr>
      <vt:lpstr>Over 50,000 Tank Cars Require Replacement/ Retrofit through Q2 2021</vt:lpstr>
      <vt:lpstr>Flammable Liquid Fleet / DOT 117 Tank Cars</vt:lpstr>
    </vt:vector>
  </TitlesOfParts>
  <Company>Trinity Industries,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Taylor</dc:creator>
  <cp:lastModifiedBy>Daniel Anderson</cp:lastModifiedBy>
  <cp:revision>151</cp:revision>
  <dcterms:created xsi:type="dcterms:W3CDTF">2020-12-22T05:33:23Z</dcterms:created>
  <dcterms:modified xsi:type="dcterms:W3CDTF">2021-11-15T15:15:00Z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0x010100EC52CC6B28526A4889666DB9ABE33B9F</vt:lpwstr>
  </property>
</Properties>
</file>