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62" r:id="rId5"/>
    <p:sldId id="259" r:id="rId6"/>
    <p:sldId id="264" r:id="rId7"/>
    <p:sldId id="261" r:id="rId8"/>
    <p:sldId id="26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5387F301-89F5-40FD-B1CF-35849576F4D5}">
          <p14:sldIdLst>
            <p14:sldId id="256"/>
            <p14:sldId id="257"/>
            <p14:sldId id="258"/>
            <p14:sldId id="262"/>
            <p14:sldId id="259"/>
            <p14:sldId id="264"/>
            <p14:sldId id="261"/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5" d="100"/>
          <a:sy n="85" d="100"/>
        </p:scale>
        <p:origin x="152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9E016143-E03C-4CFD-AFDC-14E5BDEA754C}" type="datetimeFigureOut">
              <a:rPr lang="en-US" dirty="0"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33E54A-A8CA-48C1-9504-691B58049D29}" type="datetimeFigureOut">
              <a:rPr lang="en-US" dirty="0"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F6C806-BBF7-471C-9527-881CE2266695}" type="datetimeFigureOut">
              <a:rPr lang="en-US" dirty="0"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C94063-DF36-4330-A365-08DA1FA5B7D6}" type="datetimeFigureOut">
              <a:rPr lang="en-US" dirty="0"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8A7C6C-0F39-4D70-8E8D-FE5B9C95FA73}" type="datetimeFigureOut">
              <a:rPr lang="en-US" dirty="0"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FA4AC-08CC-42CE-BD01-C191750A04EC}" type="datetimeFigureOut">
              <a:rPr lang="en-US" dirty="0"/>
              <a:t>4/19/2021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A7A723-92A7-435B-B681-F25B092FEFEB}" type="datetimeFigureOut">
              <a:rPr lang="en-US" dirty="0"/>
              <a:t>4/19/2021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170639-886C-4FCF-9EAB-ABB5DA3F3F4A}" type="datetimeFigureOut">
              <a:rPr lang="en-US" dirty="0"/>
              <a:t>4/19/2021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30651-31F4-45D2-98AE-A2108F41BC07}" type="datetimeFigureOut">
              <a:rPr lang="en-US" dirty="0"/>
              <a:t>4/19/2021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3789A-C914-4DB1-8815-80B5EC7335C5}" type="datetimeFigureOut">
              <a:rPr lang="en-US" dirty="0"/>
              <a:t>4/19/2021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440AA-91A0-436F-8FDB-C0F939DCAE21}" type="datetimeFigureOut">
              <a:rPr lang="en-US" dirty="0"/>
              <a:t>4/19/2021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0E59FD0C-5451-4CA0-86AF-E70AE3279989}" type="datetimeFigureOut">
              <a:rPr lang="en-US" dirty="0"/>
              <a:t>4/19/2021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2881B-C234-4F5D-9B20-AC31F6571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0992" y="758952"/>
            <a:ext cx="5909200" cy="3639872"/>
          </a:xfrm>
        </p:spPr>
        <p:txBody>
          <a:bodyPr>
            <a:normAutofit/>
          </a:bodyPr>
          <a:lstStyle/>
          <a:p>
            <a:r>
              <a:rPr lang="en-US" sz="4000"/>
              <a:t>Utility Segment Update</a:t>
            </a:r>
            <a:br>
              <a:rPr lang="en-US" sz="4000"/>
            </a:br>
            <a:br>
              <a:rPr lang="en-US" sz="4000"/>
            </a:br>
            <a:r>
              <a:rPr lang="en-US" sz="4000"/>
              <a:t>Surface Transportation Board</a:t>
            </a:r>
            <a:br>
              <a:rPr lang="en-US" sz="4000"/>
            </a:br>
            <a:r>
              <a:rPr lang="en-US" sz="4000"/>
              <a:t>RETAC meeting</a:t>
            </a:r>
            <a:br>
              <a:rPr lang="en-US" sz="4000"/>
            </a:br>
            <a:r>
              <a:rPr lang="en-US" sz="4000"/>
              <a:t>April 22, 2021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116590-CEB2-4314-A3C1-EA25F4C3E0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0992" y="4800600"/>
            <a:ext cx="5909200" cy="1691640"/>
          </a:xfrm>
        </p:spPr>
        <p:txBody>
          <a:bodyPr>
            <a:normAutofit/>
          </a:bodyPr>
          <a:lstStyle/>
          <a:p>
            <a:r>
              <a:rPr lang="en-US"/>
              <a:t>Presented by: </a:t>
            </a:r>
          </a:p>
          <a:p>
            <a:r>
              <a:rPr lang="en-US"/>
              <a:t>Bette Whalen / Fuel Specialist Principal </a:t>
            </a:r>
          </a:p>
          <a:p>
            <a:r>
              <a:rPr lang="en-US"/>
              <a:t>Lower Colorado River Authority</a:t>
            </a:r>
          </a:p>
        </p:txBody>
      </p:sp>
      <p:sp>
        <p:nvSpPr>
          <p:cNvPr id="1028" name="Rectangle 70">
            <a:extLst>
              <a:ext uri="{FF2B5EF4-FFF2-40B4-BE49-F238E27FC236}">
                <a16:creationId xmlns:a16="http://schemas.microsoft.com/office/drawing/2014/main" id="{F6492087-817F-4287-AC88-93B5968660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F79E559-1F62-4DA9-B34F-580049BE9A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0" r="1" b="1"/>
          <a:stretch/>
        </p:blipFill>
        <p:spPr bwMode="auto">
          <a:xfrm>
            <a:off x="991282" y="1933575"/>
            <a:ext cx="3304622" cy="3639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4567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801627-6861-4EA9-BE98-E0CE33A89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43466" cy="6858000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3C1483F-490E-4C8A-8765-1F8AF0C67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0"/>
            <a:ext cx="3736189" cy="6858000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596147-8534-45BE-B4B3-0DEDEB771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8" y="643466"/>
            <a:ext cx="3092718" cy="5528734"/>
          </a:xfrm>
          <a:noFill/>
        </p:spPr>
        <p:txBody>
          <a:bodyPr anchor="t"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Effects of Covid on Utilities</a:t>
            </a: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0249BF42-D05C-4553-9417-7B8695759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9654" y="0"/>
            <a:ext cx="691318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BAA927-D652-472D-B8FE-4CEE0E819F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1898" y="643466"/>
            <a:ext cx="5827472" cy="5571067"/>
          </a:xfrm>
        </p:spPr>
        <p:txBody>
          <a:bodyPr>
            <a:normAutofit/>
          </a:bodyPr>
          <a:lstStyle/>
          <a:p>
            <a:r>
              <a:rPr lang="en-US" sz="2400" dirty="0"/>
              <a:t>Difficult to parse out effects that could be solely attributed to Covid pandemic</a:t>
            </a:r>
          </a:p>
          <a:p>
            <a:r>
              <a:rPr lang="en-US" sz="2400" dirty="0"/>
              <a:t>Possible that some effects could be a combination of PSR decisions and operating practices that have been implemented which may have been amplified when the pandemic occurred</a:t>
            </a:r>
          </a:p>
          <a:p>
            <a:r>
              <a:rPr lang="en-US" sz="2400" dirty="0"/>
              <a:t>For utilities, there was a shift from commercial/office load to residential load causing utilities to analyze the change in electricity demand</a:t>
            </a:r>
          </a:p>
        </p:txBody>
      </p:sp>
    </p:spTree>
    <p:extLst>
      <p:ext uri="{BB962C8B-B14F-4D97-AF65-F5344CB8AC3E}">
        <p14:creationId xmlns:p14="http://schemas.microsoft.com/office/powerpoint/2010/main" val="2866774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6147-8534-45BE-B4B3-0DEDEB771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0160" y="-12593"/>
            <a:ext cx="9692640" cy="1325562"/>
          </a:xfrm>
        </p:spPr>
        <p:txBody>
          <a:bodyPr anchor="ctr">
            <a:normAutofit/>
          </a:bodyPr>
          <a:lstStyle/>
          <a:p>
            <a:r>
              <a:rPr lang="en-US" sz="2400" u="sng" dirty="0"/>
              <a:t>Effects of Covid on Utilities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D9C21983-A670-4C75-B317-442294DCC48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Content Placeholder 18">
            <a:extLst>
              <a:ext uri="{FF2B5EF4-FFF2-40B4-BE49-F238E27FC236}">
                <a16:creationId xmlns:a16="http://schemas.microsoft.com/office/drawing/2014/main" id="{0878B54C-BB13-4C07-8BC1-4678CA5D4C87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E03DFCB-59EF-4E41-8C1D-C3F6B0A82C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16930" y="1574980"/>
            <a:ext cx="4999036" cy="464192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488D615B-C35E-4A4F-A2E1-66F75AFF13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3504" y="1538216"/>
            <a:ext cx="4979583" cy="464192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66BF04-F02B-48D0-A211-440CCBD31BF7}"/>
              </a:ext>
            </a:extLst>
          </p:cNvPr>
          <p:cNvSpPr txBox="1"/>
          <p:nvPr/>
        </p:nvSpPr>
        <p:spPr>
          <a:xfrm>
            <a:off x="2340933" y="889977"/>
            <a:ext cx="72734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May 2019/2020 vs Feb 2020/2021 trends in US Rail Traffic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B67F1F33-9E2A-4F0D-AD7D-58977486DBFE}"/>
              </a:ext>
            </a:extLst>
          </p:cNvPr>
          <p:cNvCxnSpPr/>
          <p:nvPr/>
        </p:nvCxnSpPr>
        <p:spPr>
          <a:xfrm>
            <a:off x="1019446" y="2775095"/>
            <a:ext cx="748145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BFAB497-8741-47BE-A0DB-61DC76AA3F6D}"/>
              </a:ext>
            </a:extLst>
          </p:cNvPr>
          <p:cNvCxnSpPr/>
          <p:nvPr/>
        </p:nvCxnSpPr>
        <p:spPr>
          <a:xfrm flipV="1">
            <a:off x="869829" y="4991876"/>
            <a:ext cx="774441" cy="27991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AACF6AA-B8F1-427F-814F-B0EC72568F35}"/>
              </a:ext>
            </a:extLst>
          </p:cNvPr>
          <p:cNvCxnSpPr/>
          <p:nvPr/>
        </p:nvCxnSpPr>
        <p:spPr>
          <a:xfrm>
            <a:off x="6060710" y="2775095"/>
            <a:ext cx="662473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FD12AE4-F095-4BFF-95D6-E410F79511C3}"/>
              </a:ext>
            </a:extLst>
          </p:cNvPr>
          <p:cNvCxnSpPr/>
          <p:nvPr/>
        </p:nvCxnSpPr>
        <p:spPr>
          <a:xfrm flipV="1">
            <a:off x="5917554" y="4991876"/>
            <a:ext cx="769562" cy="26125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5418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9">
            <a:extLst>
              <a:ext uri="{FF2B5EF4-FFF2-40B4-BE49-F238E27FC236}">
                <a16:creationId xmlns:a16="http://schemas.microsoft.com/office/drawing/2014/main" id="{33801627-6861-4EA9-BE98-E0CE33A89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43466" cy="6858000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1">
            <a:extLst>
              <a:ext uri="{FF2B5EF4-FFF2-40B4-BE49-F238E27FC236}">
                <a16:creationId xmlns:a16="http://schemas.microsoft.com/office/drawing/2014/main" id="{93C1483F-490E-4C8A-8765-1F8AF0C67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0"/>
            <a:ext cx="3736189" cy="6858000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596147-8534-45BE-B4B3-0DEDEB771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8" y="643466"/>
            <a:ext cx="3092718" cy="5528734"/>
          </a:xfrm>
          <a:noFill/>
        </p:spPr>
        <p:txBody>
          <a:bodyPr anchor="t">
            <a:normAutofit/>
          </a:bodyPr>
          <a:lstStyle/>
          <a:p>
            <a:r>
              <a:rPr lang="en-US" sz="2800">
                <a:solidFill>
                  <a:srgbClr val="FFFFFF"/>
                </a:solidFill>
              </a:rPr>
              <a:t>Effects of Covid on Utilities</a:t>
            </a:r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249BF42-D05C-4553-9417-7B8695759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9654" y="0"/>
            <a:ext cx="691318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id="{158FAB5F-5D8C-4E64-A5C4-12A4DD152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1898" y="643466"/>
            <a:ext cx="5827472" cy="5571067"/>
          </a:xfrm>
        </p:spPr>
        <p:txBody>
          <a:bodyPr>
            <a:normAutofit/>
          </a:bodyPr>
          <a:lstStyle/>
          <a:p>
            <a:pPr lvl="0"/>
            <a:r>
              <a:rPr lang="en-US" sz="2000" dirty="0"/>
              <a:t>EIA May 7, 2020</a:t>
            </a:r>
          </a:p>
          <a:p>
            <a:pPr lvl="1"/>
            <a:r>
              <a:rPr lang="en-US" sz="1800" dirty="0"/>
              <a:t>Daily electricity demand impacts from COVID-19 mitigation efforts differ by region</a:t>
            </a:r>
          </a:p>
          <a:p>
            <a:pPr lvl="1"/>
            <a:r>
              <a:rPr lang="en-US" sz="1800" dirty="0"/>
              <a:t>Shifts in demand for residential, commercial, industrial and transportation by region likely impacted shifts in rail transportation service by region</a:t>
            </a:r>
          </a:p>
          <a:p>
            <a:pPr marL="274320" lvl="1" indent="0">
              <a:buNone/>
            </a:pPr>
            <a:endParaRPr lang="en-US" sz="1800" dirty="0"/>
          </a:p>
          <a:p>
            <a:pPr lvl="1"/>
            <a:endParaRPr lang="en-US" sz="1400" dirty="0"/>
          </a:p>
          <a:p>
            <a:pPr marL="0" indent="0">
              <a:buNone/>
            </a:pPr>
            <a:endParaRPr lang="en-US" sz="1700" dirty="0"/>
          </a:p>
          <a:p>
            <a:endParaRPr lang="en-US" sz="1700" dirty="0"/>
          </a:p>
        </p:txBody>
      </p:sp>
      <p:pic>
        <p:nvPicPr>
          <p:cNvPr id="4" name="Picture 3" descr="Chart, bar chart&#10;&#10;Description automatically generated">
            <a:extLst>
              <a:ext uri="{FF2B5EF4-FFF2-40B4-BE49-F238E27FC236}">
                <a16:creationId xmlns:a16="http://schemas.microsoft.com/office/drawing/2014/main" id="{312E6BF4-02D9-440C-AF74-655DBC9850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2871" y="3109383"/>
            <a:ext cx="6105525" cy="3105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806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6147-8534-45BE-B4B3-0DEDEB7717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u="sng" dirty="0"/>
              <a:t>Effects of Covid on Utilities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8FAB5F-5D8C-4E64-A5C4-12A4DD1522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1400" b="1" i="1" dirty="0"/>
              <a:t>Bullets shown below are quotes/excerpts from the article in </a:t>
            </a:r>
            <a:r>
              <a:rPr lang="en-US" sz="1400" b="1" i="1" dirty="0" err="1"/>
              <a:t>SuppyChainDive</a:t>
            </a:r>
            <a:endParaRPr lang="en-US" sz="1400" b="1" i="1" dirty="0"/>
          </a:p>
          <a:p>
            <a:pPr lvl="0"/>
            <a:r>
              <a:rPr lang="en-US" sz="1400" dirty="0"/>
              <a:t>Retiring locomotives has been a key part of KCS and its peers’ transitions to PSR</a:t>
            </a:r>
          </a:p>
          <a:p>
            <a:r>
              <a:rPr lang="en-US" sz="1400" dirty="0"/>
              <a:t>The railroad has removed 20% of its fleet since adopting PSR in January 2019</a:t>
            </a:r>
          </a:p>
          <a:p>
            <a:r>
              <a:rPr lang="en-US" sz="1400" dirty="0"/>
              <a:t>The railroad removed an additional 50 locomotives in this fashion in reaction to the COVID-19 outbreak</a:t>
            </a:r>
          </a:p>
          <a:p>
            <a:pPr lvl="0"/>
            <a:r>
              <a:rPr lang="en-US" sz="1400" dirty="0"/>
              <a:t>The trick for KCS, and all Class I railroads, is the same challenge many global businesses are facing right now: How does a business cut costs to weather the short term without damaging its ability to respond quickly when demand returns?</a:t>
            </a:r>
          </a:p>
          <a:p>
            <a:r>
              <a:rPr lang="en-US" sz="1400" dirty="0"/>
              <a:t>Coordinating with customers is one way</a:t>
            </a:r>
          </a:p>
          <a:p>
            <a:pPr lvl="0"/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7CD5279-A40A-4536-9B93-B1E379143149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6531429" y="4450701"/>
            <a:ext cx="3462200" cy="1729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559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>
            <a:extLst>
              <a:ext uri="{FF2B5EF4-FFF2-40B4-BE49-F238E27FC236}">
                <a16:creationId xmlns:a16="http://schemas.microsoft.com/office/drawing/2014/main" id="{33801627-6861-4EA9-BE98-E0CE33A89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43466" cy="6858000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3C1483F-490E-4C8A-8765-1F8AF0C67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0"/>
            <a:ext cx="3736189" cy="6858000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596147-8534-45BE-B4B3-0DEDEB771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8" y="643466"/>
            <a:ext cx="1955284" cy="5528734"/>
          </a:xfrm>
          <a:noFill/>
        </p:spPr>
        <p:txBody>
          <a:bodyPr anchor="t">
            <a:normAutofit/>
          </a:bodyPr>
          <a:lstStyle/>
          <a:p>
            <a:r>
              <a:rPr lang="en-US" sz="2800" u="sng" dirty="0">
                <a:solidFill>
                  <a:srgbClr val="FFFFFF"/>
                </a:solidFill>
              </a:rPr>
              <a:t>Morgan Stanley rail data – total carloads and coal loadings by RR</a:t>
            </a:r>
          </a:p>
        </p:txBody>
      </p:sp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0249BF42-D05C-4553-9417-7B8695759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9654" y="0"/>
            <a:ext cx="691318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58FAB5F-5D8C-4E64-A5C4-12A4DD152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13180" y="643466"/>
            <a:ext cx="3736190" cy="5571067"/>
          </a:xfrm>
        </p:spPr>
        <p:txBody>
          <a:bodyPr>
            <a:normAutofit/>
          </a:bodyPr>
          <a:lstStyle/>
          <a:p>
            <a:pPr lvl="0"/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CD071D3-0BB2-4338-9A01-032EB736C5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54871" y="6388629"/>
            <a:ext cx="4905375" cy="2952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DF0CC6E-A591-408B-9084-3423B428413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3200" y="140229"/>
            <a:ext cx="3965510" cy="62484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0FFE7EF-CF2F-4043-86DB-0215F5D743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8590" y="239308"/>
            <a:ext cx="4704250" cy="6012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70237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19">
            <a:extLst>
              <a:ext uri="{FF2B5EF4-FFF2-40B4-BE49-F238E27FC236}">
                <a16:creationId xmlns:a16="http://schemas.microsoft.com/office/drawing/2014/main" id="{33801627-6861-4EA9-BE98-E0CE33A894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643466" cy="6858000"/>
          </a:xfrm>
          <a:prstGeom prst="rect">
            <a:avLst/>
          </a:prstGeom>
          <a:solidFill>
            <a:srgbClr val="0D0D0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1">
            <a:extLst>
              <a:ext uri="{FF2B5EF4-FFF2-40B4-BE49-F238E27FC236}">
                <a16:creationId xmlns:a16="http://schemas.microsoft.com/office/drawing/2014/main" id="{93C1483F-490E-4C8A-8765-1F8AF0C67D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6" y="0"/>
            <a:ext cx="3736189" cy="6858000"/>
          </a:xfrm>
          <a:prstGeom prst="rect">
            <a:avLst/>
          </a:prstGeom>
          <a:solidFill>
            <a:srgbClr val="2929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596147-8534-45BE-B4B3-0DEDEB7717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198" y="643466"/>
            <a:ext cx="3092718" cy="5528734"/>
          </a:xfrm>
          <a:noFill/>
        </p:spPr>
        <p:txBody>
          <a:bodyPr anchor="t">
            <a:normAutofit/>
          </a:bodyPr>
          <a:lstStyle/>
          <a:p>
            <a:r>
              <a:rPr lang="en-US" sz="2800" dirty="0">
                <a:solidFill>
                  <a:srgbClr val="FFFFFF"/>
                </a:solidFill>
              </a:rPr>
              <a:t>Effects of Covid on Utilities</a:t>
            </a:r>
          </a:p>
        </p:txBody>
      </p:sp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0249BF42-D05C-4553-9417-7B86957592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79654" y="0"/>
            <a:ext cx="691318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id="{158FAB5F-5D8C-4E64-A5C4-12A4DD152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1898" y="643466"/>
            <a:ext cx="5827472" cy="5571067"/>
          </a:xfrm>
        </p:spPr>
        <p:txBody>
          <a:bodyPr>
            <a:normAutofit/>
          </a:bodyPr>
          <a:lstStyle/>
          <a:p>
            <a:pPr lvl="0"/>
            <a:r>
              <a:rPr lang="en-US" sz="2000" dirty="0"/>
              <a:t>NCTA OTP survey observations</a:t>
            </a:r>
          </a:p>
          <a:p>
            <a:pPr marL="0" lvl="0" indent="0">
              <a:buNone/>
            </a:pPr>
            <a:endParaRPr lang="en-US" sz="2000" dirty="0"/>
          </a:p>
          <a:p>
            <a:pPr lvl="0"/>
            <a:r>
              <a:rPr lang="en-US" sz="1700" dirty="0"/>
              <a:t>Inconsistency for both shippers and rail carriers during 2020 – some rail service improved, some declined, and some remained unchanged</a:t>
            </a:r>
          </a:p>
          <a:p>
            <a:pPr lvl="0"/>
            <a:r>
              <a:rPr lang="en-US" sz="1700" dirty="0"/>
              <a:t>Comments from shippers</a:t>
            </a:r>
          </a:p>
          <a:p>
            <a:pPr lvl="1"/>
            <a:r>
              <a:rPr lang="en-US" sz="1300" dirty="0"/>
              <a:t>“projected ETAs are continuing to slip”</a:t>
            </a:r>
          </a:p>
          <a:p>
            <a:pPr lvl="1"/>
            <a:r>
              <a:rPr lang="en-US" sz="1300" dirty="0"/>
              <a:t>“train bunching issues and combination trains with 300 cars arriving at once”</a:t>
            </a:r>
          </a:p>
          <a:p>
            <a:pPr lvl="1"/>
            <a:r>
              <a:rPr lang="en-US" sz="1300" dirty="0"/>
              <a:t>“we never know when RR crew will show up to pick up empty train after released from the plant – sometimes up to 24 hours later”</a:t>
            </a:r>
          </a:p>
          <a:p>
            <a:pPr lvl="1"/>
            <a:r>
              <a:rPr lang="en-US" sz="1300" dirty="0"/>
              <a:t>“add a metric for when shipper requests RR to move/pick up train set and/or cars – RR may take 3+ weeks to pull an empty train”</a:t>
            </a:r>
          </a:p>
          <a:p>
            <a:r>
              <a:rPr lang="en-US" sz="1500" dirty="0"/>
              <a:t>Modifications may be made to the survey to capture more real time data for shippers</a:t>
            </a:r>
          </a:p>
          <a:p>
            <a:endParaRPr lang="en-US" sz="1700" dirty="0"/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094700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92881B-C234-4F5D-9B20-AC31F65718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0992" y="846287"/>
            <a:ext cx="5909200" cy="1691640"/>
          </a:xfrm>
        </p:spPr>
        <p:txBody>
          <a:bodyPr>
            <a:normAutofit/>
          </a:bodyPr>
          <a:lstStyle/>
          <a:p>
            <a:r>
              <a:rPr lang="en-US" sz="4000" dirty="0"/>
              <a:t>Utility Segment Update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7116590-CEB2-4314-A3C1-EA25F4C3E0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0992" y="2183363"/>
            <a:ext cx="5909200" cy="4308877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Anecdotal information suggests that the effect of the pandemic has been different for utilities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Regional differences in rail service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Regional differences in electricity demand shift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Overlap of other contributing factors such as gas prices, weather events and PSR</a:t>
            </a:r>
          </a:p>
          <a:p>
            <a:pPr lvl="1"/>
            <a:endParaRPr lang="en-US" dirty="0"/>
          </a:p>
        </p:txBody>
      </p:sp>
      <p:sp>
        <p:nvSpPr>
          <p:cNvPr id="1028" name="Rectangle 70">
            <a:extLst>
              <a:ext uri="{FF2B5EF4-FFF2-40B4-BE49-F238E27FC236}">
                <a16:creationId xmlns:a16="http://schemas.microsoft.com/office/drawing/2014/main" id="{F6492087-817F-4287-AC88-93B5968660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F79E559-1F62-4DA9-B34F-580049BE9A2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0" r="1" b="1"/>
          <a:stretch/>
        </p:blipFill>
        <p:spPr bwMode="auto">
          <a:xfrm>
            <a:off x="991282" y="1933575"/>
            <a:ext cx="3304622" cy="3639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6857753"/>
      </p:ext>
    </p:extLst>
  </p:cSld>
  <p:clrMapOvr>
    <a:masterClrMapping/>
  </p:clrMapOvr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1322</TotalTime>
  <Words>459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Schoolbook</vt:lpstr>
      <vt:lpstr>Wingdings 2</vt:lpstr>
      <vt:lpstr>View</vt:lpstr>
      <vt:lpstr>Utility Segment Update  Surface Transportation Board RETAC meeting April 22, 2021</vt:lpstr>
      <vt:lpstr>Effects of Covid on Utilities</vt:lpstr>
      <vt:lpstr>Effects of Covid on Utilities</vt:lpstr>
      <vt:lpstr>Effects of Covid on Utilities</vt:lpstr>
      <vt:lpstr>Effects of Covid on Utilities</vt:lpstr>
      <vt:lpstr>Morgan Stanley rail data – total carloads and coal loadings by RR</vt:lpstr>
      <vt:lpstr>Effects of Covid on Utilities</vt:lpstr>
      <vt:lpstr>Utility Segment Update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Effects of Covid on Utilities</dc:title>
  <dc:creator>Bette Whalen</dc:creator>
  <cp:lastModifiedBy>Nunnally, Kristen</cp:lastModifiedBy>
  <cp:revision>30</cp:revision>
  <dcterms:created xsi:type="dcterms:W3CDTF">2021-04-12T23:19:06Z</dcterms:created>
  <dcterms:modified xsi:type="dcterms:W3CDTF">2021-04-19T16:32:39Z</dcterms:modified>
</cp:coreProperties>
</file>