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omments/comment1.xml" ContentType="application/vnd.openxmlformats-officedocument.presentationml.comment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74" r:id="rId2"/>
    <p:sldId id="257" r:id="rId3"/>
    <p:sldId id="258" r:id="rId4"/>
    <p:sldId id="259" r:id="rId5"/>
    <p:sldId id="263" r:id="rId6"/>
    <p:sldId id="265" r:id="rId7"/>
    <p:sldId id="266" r:id="rId8"/>
    <p:sldId id="268" r:id="rId9"/>
    <p:sldId id="275" r:id="rId10"/>
    <p:sldId id="269" r:id="rId11"/>
    <p:sldId id="270" r:id="rId12"/>
    <p:sldId id="272" r:id="rId13"/>
    <p:sldId id="273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ller, Brian L." initials="FBL" lastIdx="1" clrIdx="0">
    <p:extLst>
      <p:ext uri="{19B8F6BF-5375-455C-9EA6-DF929625EA0E}">
        <p15:presenceInfo xmlns:p15="http://schemas.microsoft.com/office/powerpoint/2012/main" userId="S::BLFULLER@southernco.com::8c1e6953-f93a-4f72-bef9-2fc33e6575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2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Chart%202%20in%20Microsoft%20PowerPoint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7.xlsx"/></Relationships>
</file>

<file path=ppt/charts/_rels/chartEx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What Region is the majority of your</a:t>
            </a:r>
            <a:r>
              <a:rPr lang="en-US" sz="3200" baseline="0" dirty="0"/>
              <a:t> coal-fired generation located</a:t>
            </a:r>
            <a:endParaRPr lang="en-US" sz="3200" dirty="0"/>
          </a:p>
        </c:rich>
      </c:tx>
      <c:layout>
        <c:manualLayout>
          <c:xMode val="edge"/>
          <c:yMode val="edge"/>
          <c:x val="0.1114630450730636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F9B-4956-BB86-308D36EDED0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F9B-4956-BB86-308D36EDED0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F9B-4956-BB86-308D36EDED0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F9B-4956-BB86-308D36EDED06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F9B-4956-BB86-308D36EDE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Sheet1!$A$1:$A$5</c:f>
              <c:strCache>
                <c:ptCount val="5"/>
                <c:pt idx="0">
                  <c:v>West</c:v>
                </c:pt>
                <c:pt idx="1">
                  <c:v>Midwest</c:v>
                </c:pt>
                <c:pt idx="2">
                  <c:v>South</c:v>
                </c:pt>
                <c:pt idx="3">
                  <c:v>Southeast</c:v>
                </c:pt>
                <c:pt idx="4">
                  <c:v>Northwest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F9B-4956-BB86-308D36EDED0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7.0259109032367012E-2"/>
          <c:y val="0.20313935929241722"/>
          <c:w val="0.84670674006179703"/>
          <c:h val="7.73404523064754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Rate your recent service  experience on the Csxt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520-49A1-B9D5-6670107773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520-49A1-B9D5-6670107773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520-49A1-B9D5-6670107773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520-49A1-B9D5-6670107773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520-49A1-B9D5-6670107773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520-49A1-B9D5-6670107773E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20-49A1-B9D5-6670107773E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1520-49A1-B9D5-6670107773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Sheet1!$A$7:$A$12</c:f>
              <c:strCache>
                <c:ptCount val="6"/>
                <c:pt idx="0">
                  <c:v>Unacceptable</c:v>
                </c:pt>
                <c:pt idx="1">
                  <c:v>Unsatisfactory</c:v>
                </c:pt>
                <c:pt idx="2">
                  <c:v>Average</c:v>
                </c:pt>
                <c:pt idx="3">
                  <c:v>Above Average</c:v>
                </c:pt>
                <c:pt idx="4">
                  <c:v>Excellent</c:v>
                </c:pt>
                <c:pt idx="5">
                  <c:v>Not Applicable</c:v>
                </c:pt>
              </c:strCache>
            </c:strRef>
          </c:cat>
          <c:val>
            <c:numRef>
              <c:f>Sheet1!$B$7:$B$12</c:f>
              <c:numCache>
                <c:formatCode>0%</c:formatCode>
                <c:ptCount val="6"/>
                <c:pt idx="0">
                  <c:v>0</c:v>
                </c:pt>
                <c:pt idx="1">
                  <c:v>0.05</c:v>
                </c:pt>
                <c:pt idx="2">
                  <c:v>0.15</c:v>
                </c:pt>
                <c:pt idx="3">
                  <c:v>0</c:v>
                </c:pt>
                <c:pt idx="4">
                  <c:v>0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520-49A1-B9D5-6670107773E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7649492139186573"/>
          <c:y val="0.28714686157971231"/>
          <c:w val="0.24117980543454223"/>
          <c:h val="0.496116990460152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/>
              <a:t>How many tons per year does your utility burn?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751468809282065E-2"/>
          <c:y val="0.15340645940218942"/>
          <c:w val="0.95805822426008003"/>
          <c:h val="0.67507211149523305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Sheet1!$A$1:$A$5</c:f>
              <c:strCache>
                <c:ptCount val="5"/>
                <c:pt idx="0">
                  <c:v>Less than 10m</c:v>
                </c:pt>
                <c:pt idx="1">
                  <c:v>10-20 M</c:v>
                </c:pt>
                <c:pt idx="2">
                  <c:v>20-30 M</c:v>
                </c:pt>
                <c:pt idx="3">
                  <c:v>30-40 M</c:v>
                </c:pt>
                <c:pt idx="4">
                  <c:v>40+ M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75</c:v>
                </c:pt>
                <c:pt idx="1">
                  <c:v>20</c:v>
                </c:pt>
                <c:pt idx="2">
                  <c:v>0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76-4273-8CF6-D709003FA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51853471"/>
        <c:axId val="277471455"/>
      </c:barChart>
      <c:catAx>
        <c:axId val="151853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471455"/>
        <c:crosses val="autoZero"/>
        <c:auto val="1"/>
        <c:lblAlgn val="ctr"/>
        <c:lblOffset val="100"/>
        <c:noMultiLvlLbl val="0"/>
      </c:catAx>
      <c:valAx>
        <c:axId val="277471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853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t" anchorCtr="0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YTD Actual</a:t>
            </a:r>
            <a:r>
              <a:rPr lang="en-US" sz="3600" baseline="0" dirty="0"/>
              <a:t> Coal-Fired Generation</a:t>
            </a:r>
          </a:p>
          <a:p>
            <a:pPr>
              <a:defRPr/>
            </a:pPr>
            <a:r>
              <a:rPr lang="en-US" sz="1800" baseline="0" dirty="0"/>
              <a:t>(Rail deliveries similar to these responses)</a:t>
            </a:r>
            <a:endParaRPr lang="en-US" sz="1800" dirty="0"/>
          </a:p>
        </c:rich>
      </c:tx>
      <c:layout>
        <c:manualLayout>
          <c:xMode val="edge"/>
          <c:yMode val="edge"/>
          <c:x val="0.13502977842142533"/>
          <c:y val="3.0433087360115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Sheet1!$A$1:$A$4</c:f>
              <c:strCache>
                <c:ptCount val="3"/>
                <c:pt idx="0">
                  <c:v>Above forecast</c:v>
                </c:pt>
                <c:pt idx="1">
                  <c:v>Similar to forecast</c:v>
                </c:pt>
                <c:pt idx="2">
                  <c:v>Below forecast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10</c:v>
                </c:pt>
                <c:pt idx="1">
                  <c:v>30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A-491F-9E3D-643FE3C5F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857759"/>
        <c:axId val="153872287"/>
      </c:barChart>
      <c:catAx>
        <c:axId val="498577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872287"/>
        <c:crosses val="autoZero"/>
        <c:auto val="1"/>
        <c:lblAlgn val="ctr"/>
        <c:lblOffset val="100"/>
        <c:noMultiLvlLbl val="0"/>
      </c:catAx>
      <c:valAx>
        <c:axId val="1538722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57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/>
              <a:t>Current</a:t>
            </a:r>
            <a:r>
              <a:rPr lang="en-US" sz="3000" baseline="0"/>
              <a:t> coal inventory (</a:t>
            </a:r>
            <a:r>
              <a:rPr lang="en-US" sz="2800" baseline="0"/>
              <a:t>average</a:t>
            </a:r>
            <a:r>
              <a:rPr lang="en-US" sz="3000" baseline="0"/>
              <a:t> days of burn on hand for generators that run all year)</a:t>
            </a:r>
            <a:endParaRPr lang="en-US" sz="3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Sheet1!$A$1:$A$4</c:f>
              <c:strCache>
                <c:ptCount val="4"/>
                <c:pt idx="0">
                  <c:v>Greater than 70 Days</c:v>
                </c:pt>
                <c:pt idx="1">
                  <c:v>50-70 Days</c:v>
                </c:pt>
                <c:pt idx="2">
                  <c:v>30-50 Days</c:v>
                </c:pt>
                <c:pt idx="3">
                  <c:v>Less than 30 Days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20</c:v>
                </c:pt>
                <c:pt idx="1">
                  <c:v>35</c:v>
                </c:pt>
                <c:pt idx="2">
                  <c:v>40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58-495C-87A6-DD0261B60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5061599"/>
        <c:axId val="164755919"/>
      </c:barChart>
      <c:catAx>
        <c:axId val="275061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755919"/>
        <c:crosses val="autoZero"/>
        <c:auto val="1"/>
        <c:lblAlgn val="ctr"/>
        <c:lblOffset val="100"/>
        <c:noMultiLvlLbl val="0"/>
      </c:catAx>
      <c:valAx>
        <c:axId val="164755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061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'[Chart 2 in Microsoft PowerPoint]Sheet1'!$B$1:$B$4</c:f>
              <c:numCache>
                <c:formatCode>0%</c:formatCode>
                <c:ptCount val="4"/>
                <c:pt idx="0">
                  <c:v>0.15</c:v>
                </c:pt>
                <c:pt idx="1">
                  <c:v>0.4</c:v>
                </c:pt>
                <c:pt idx="2">
                  <c:v>0.35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2E-43B3-8BCC-F0C62A2B2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77924864"/>
        <c:axId val="2132394720"/>
      </c:barChart>
      <c:catAx>
        <c:axId val="1977924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32394720"/>
        <c:crosses val="autoZero"/>
        <c:auto val="1"/>
        <c:lblAlgn val="ctr"/>
        <c:lblOffset val="100"/>
        <c:noMultiLvlLbl val="0"/>
      </c:catAx>
      <c:valAx>
        <c:axId val="2132394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792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Rate</a:t>
            </a:r>
            <a:r>
              <a:rPr lang="en-US" sz="2800" baseline="0" dirty="0"/>
              <a:t> your recent service  experience on the Norfolk Southern Railroad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272-42AC-BA34-C73D2991E2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272-42AC-BA34-C73D2991E2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272-42AC-BA34-C73D2991E2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272-42AC-BA34-C73D2991E2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272-42AC-BA34-C73D2991E286}"/>
              </c:ext>
            </c:extLst>
          </c:dPt>
          <c:dPt>
            <c:idx val="5"/>
            <c:bubble3D val="0"/>
            <c:explosion val="17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272-42AC-BA34-C73D2991E28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72-42AC-BA34-C73D2991E28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72-42AC-BA34-C73D2991E28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72-42AC-BA34-C73D2991E2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Sheet1!$A$7:$A$12</c:f>
              <c:strCache>
                <c:ptCount val="6"/>
                <c:pt idx="0">
                  <c:v>Unacceptable</c:v>
                </c:pt>
                <c:pt idx="1">
                  <c:v>Unsatisfactory</c:v>
                </c:pt>
                <c:pt idx="2">
                  <c:v>Average</c:v>
                </c:pt>
                <c:pt idx="3">
                  <c:v>Above Average</c:v>
                </c:pt>
                <c:pt idx="4">
                  <c:v>Excellent</c:v>
                </c:pt>
                <c:pt idx="5">
                  <c:v>Not Applicable</c:v>
                </c:pt>
              </c:strCache>
            </c:strRef>
          </c:cat>
          <c:val>
            <c:numRef>
              <c:f>Sheet1!$B$7:$B$12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0.05</c:v>
                </c:pt>
                <c:pt idx="3">
                  <c:v>0.15</c:v>
                </c:pt>
                <c:pt idx="4">
                  <c:v>0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72-42AC-BA34-C73D2991E28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8948420522800369"/>
          <c:y val="0.21001558059909928"/>
          <c:w val="0.28862084474868288"/>
          <c:h val="0.762254092957368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Rate your recent service  experience on the Union Pacific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845902766194733"/>
          <c:y val="0.24599239070626716"/>
          <c:w val="0.35976540995746387"/>
          <c:h val="0.6872009701516352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CBE-4DAB-86D7-428306E330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CBE-4DAB-86D7-428306E330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CBE-4DAB-86D7-428306E330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CBE-4DAB-86D7-428306E330E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CBE-4DAB-86D7-428306E330E6}"/>
              </c:ext>
            </c:extLst>
          </c:dPt>
          <c:dPt>
            <c:idx val="5"/>
            <c:bubble3D val="0"/>
            <c:explosion val="8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CBE-4DAB-86D7-428306E330E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BE-4DAB-86D7-428306E330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BE-4DAB-86D7-428306E330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Sheet1!$A$7:$A$12</c:f>
              <c:strCache>
                <c:ptCount val="6"/>
                <c:pt idx="0">
                  <c:v>Unacceptable</c:v>
                </c:pt>
                <c:pt idx="1">
                  <c:v>Unsatisfactory</c:v>
                </c:pt>
                <c:pt idx="2">
                  <c:v>Average</c:v>
                </c:pt>
                <c:pt idx="3">
                  <c:v>Above Average</c:v>
                </c:pt>
                <c:pt idx="4">
                  <c:v>Excellent</c:v>
                </c:pt>
                <c:pt idx="5">
                  <c:v>Not Applicable</c:v>
                </c:pt>
              </c:strCache>
            </c:strRef>
          </c:cat>
          <c:val>
            <c:numRef>
              <c:f>Sheet1!$B$7:$B$12</c:f>
              <c:numCache>
                <c:formatCode>0%</c:formatCode>
                <c:ptCount val="6"/>
                <c:pt idx="0">
                  <c:v>0</c:v>
                </c:pt>
                <c:pt idx="1">
                  <c:v>0.1</c:v>
                </c:pt>
                <c:pt idx="2">
                  <c:v>0.25</c:v>
                </c:pt>
                <c:pt idx="3">
                  <c:v>0.1</c:v>
                </c:pt>
                <c:pt idx="4">
                  <c:v>0</c:v>
                </c:pt>
                <c:pt idx="5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CBE-4DAB-86D7-428306E330E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1743104662691892"/>
          <c:y val="0.23188584446222058"/>
          <c:w val="0.20984009171659912"/>
          <c:h val="0.65665385358579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Rate your recent service  experience on the BNSF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845902766194733"/>
          <c:y val="0.24599239070626716"/>
          <c:w val="0.35976540995746387"/>
          <c:h val="0.6872009701516352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CBE-4DAB-86D7-428306E330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CBE-4DAB-86D7-428306E330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CBE-4DAB-86D7-428306E330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CBE-4DAB-86D7-428306E330E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CBE-4DAB-86D7-428306E330E6}"/>
              </c:ext>
            </c:extLst>
          </c:dPt>
          <c:dPt>
            <c:idx val="5"/>
            <c:bubble3D val="0"/>
            <c:explosion val="8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CBE-4DAB-86D7-428306E330E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BE-4DAB-86D7-428306E330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BE-4DAB-86D7-428306E330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Sheet1!$A$7:$A$12</c:f>
              <c:strCache>
                <c:ptCount val="6"/>
                <c:pt idx="0">
                  <c:v>Unacceptable</c:v>
                </c:pt>
                <c:pt idx="1">
                  <c:v>Unsatisfactory</c:v>
                </c:pt>
                <c:pt idx="2">
                  <c:v>Average</c:v>
                </c:pt>
                <c:pt idx="3">
                  <c:v>Above Average</c:v>
                </c:pt>
                <c:pt idx="4">
                  <c:v>Excellent</c:v>
                </c:pt>
                <c:pt idx="5">
                  <c:v>Not Applicable</c:v>
                </c:pt>
              </c:strCache>
            </c:strRef>
          </c:cat>
          <c:val>
            <c:numRef>
              <c:f>Sheet1!$B$7:$B$12</c:f>
              <c:numCache>
                <c:formatCode>0%</c:formatCode>
                <c:ptCount val="6"/>
                <c:pt idx="0">
                  <c:v>0</c:v>
                </c:pt>
                <c:pt idx="1">
                  <c:v>0.1</c:v>
                </c:pt>
                <c:pt idx="2">
                  <c:v>0.3</c:v>
                </c:pt>
                <c:pt idx="3">
                  <c:v>0.25</c:v>
                </c:pt>
                <c:pt idx="4">
                  <c:v>0</c:v>
                </c:pt>
                <c:pt idx="5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CBE-4DAB-86D7-428306E330E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1743104662691892"/>
          <c:y val="0.23188584446222058"/>
          <c:w val="0.20984009171659912"/>
          <c:h val="0.65665385358579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Rate your recent service  experience on the CN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300393331808216"/>
          <c:y val="0.22004687786119759"/>
          <c:w val="0.4714805658664738"/>
          <c:h val="0.7799531221388024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C6F-473C-9DCE-3E45A6F6D7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C6F-473C-9DCE-3E45A6F6D7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C6F-473C-9DCE-3E45A6F6D7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C6F-473C-9DCE-3E45A6F6D7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C6F-473C-9DCE-3E45A6F6D7E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C6F-473C-9DCE-3E45A6F6D7E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6F-473C-9DCE-3E45A6F6D7E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6F-473C-9DCE-3E45A6F6D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Sheet1!$A$7:$A$12</c:f>
              <c:strCache>
                <c:ptCount val="6"/>
                <c:pt idx="0">
                  <c:v>Unacceptable</c:v>
                </c:pt>
                <c:pt idx="1">
                  <c:v>Unsatisfactory</c:v>
                </c:pt>
                <c:pt idx="2">
                  <c:v>Average</c:v>
                </c:pt>
                <c:pt idx="3">
                  <c:v>Above Average</c:v>
                </c:pt>
                <c:pt idx="4">
                  <c:v>Excellent</c:v>
                </c:pt>
                <c:pt idx="5">
                  <c:v>Not Applicable</c:v>
                </c:pt>
              </c:strCache>
            </c:strRef>
          </c:cat>
          <c:val>
            <c:numRef>
              <c:f>Sheet1!$B$7:$B$12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0.05</c:v>
                </c:pt>
                <c:pt idx="3">
                  <c:v>0</c:v>
                </c:pt>
                <c:pt idx="4">
                  <c:v>0.05</c:v>
                </c:pt>
                <c:pt idx="5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C6F-473C-9DCE-3E45A6F6D7E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5907953870678935"/>
          <c:y val="0.18689732904539141"/>
          <c:w val="0.1917100839510989"/>
          <c:h val="0.6045633246744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rtl="0"/>
            <a:r>
              <a:rPr lang="en-US" sz="3200" b="0" i="0" baseline="0" dirty="0">
                <a:effectLst/>
              </a:rPr>
              <a:t>Rail Cycles Times Are...</a:t>
            </a:r>
            <a:endParaRPr lang="en-US" sz="3200" dirty="0">
              <a:effectLst/>
            </a:endParaRPr>
          </a:p>
        </cx:rich>
      </cx:tx>
    </cx:title>
    <cx:plotArea>
      <cx:plotAreaRegion/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08T06:52:52.501" idx="1">
    <p:pos x="7214" y="485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0.1081</cdr:x>
      <cdr:y>0.42013</cdr:y>
    </cdr:from>
    <cdr:to>
      <cdr:x>0.16087</cdr:x>
      <cdr:y>0.4905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A04FA55-96DC-4F87-B509-2E1B021AA9D4}"/>
            </a:ext>
          </a:extLst>
        </cdr:cNvPr>
        <cdr:cNvSpPr txBox="1"/>
      </cdr:nvSpPr>
      <cdr:spPr>
        <a:xfrm xmlns:a="http://schemas.openxmlformats.org/drawingml/2006/main">
          <a:off x="1162456" y="2274509"/>
          <a:ext cx="567559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75%</a:t>
          </a:r>
        </a:p>
      </cdr:txBody>
    </cdr:sp>
  </cdr:relSizeAnchor>
  <cdr:relSizeAnchor xmlns:cdr="http://schemas.openxmlformats.org/drawingml/2006/chartDrawing">
    <cdr:from>
      <cdr:x>0.29914</cdr:x>
      <cdr:y>0.75046</cdr:y>
    </cdr:from>
    <cdr:to>
      <cdr:x>0.35583</cdr:x>
      <cdr:y>0.79511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15DAB043-4601-498C-ADF5-8131A220280E}"/>
            </a:ext>
          </a:extLst>
        </cdr:cNvPr>
        <cdr:cNvSpPr txBox="1"/>
      </cdr:nvSpPr>
      <cdr:spPr>
        <a:xfrm xmlns:a="http://schemas.openxmlformats.org/drawingml/2006/main">
          <a:off x="3216969" y="4062874"/>
          <a:ext cx="609600" cy="241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20</a:t>
          </a:r>
          <a:r>
            <a:rPr lang="en-US" sz="1100" dirty="0"/>
            <a:t>%</a:t>
          </a:r>
        </a:p>
      </cdr:txBody>
    </cdr:sp>
  </cdr:relSizeAnchor>
  <cdr:relSizeAnchor xmlns:cdr="http://schemas.openxmlformats.org/drawingml/2006/chartDrawing">
    <cdr:from>
      <cdr:x>0.49049</cdr:x>
      <cdr:y>0.77833</cdr:y>
    </cdr:from>
    <cdr:to>
      <cdr:x>0.55674</cdr:x>
      <cdr:y>0.83129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448D96F3-3BF5-4D40-ACDA-8FE060EB3160}"/>
            </a:ext>
          </a:extLst>
        </cdr:cNvPr>
        <cdr:cNvSpPr txBox="1"/>
      </cdr:nvSpPr>
      <cdr:spPr>
        <a:xfrm xmlns:a="http://schemas.openxmlformats.org/drawingml/2006/main">
          <a:off x="5274728" y="4213751"/>
          <a:ext cx="712368" cy="286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/>
        </a:p>
      </cdr:txBody>
    </cdr:sp>
  </cdr:relSizeAnchor>
  <cdr:relSizeAnchor xmlns:cdr="http://schemas.openxmlformats.org/drawingml/2006/chartDrawing">
    <cdr:from>
      <cdr:x>0.67939</cdr:x>
      <cdr:y>0.77867</cdr:y>
    </cdr:from>
    <cdr:to>
      <cdr:x>0.7674</cdr:x>
      <cdr:y>0.84467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8944C54F-D4CB-4395-A395-059D8B9E7AA2}"/>
            </a:ext>
          </a:extLst>
        </cdr:cNvPr>
        <cdr:cNvSpPr txBox="1"/>
      </cdr:nvSpPr>
      <cdr:spPr>
        <a:xfrm xmlns:a="http://schemas.openxmlformats.org/drawingml/2006/main">
          <a:off x="7306139" y="4215566"/>
          <a:ext cx="946374" cy="357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5%</a:t>
          </a:r>
        </a:p>
      </cdr:txBody>
    </cdr:sp>
  </cdr:relSizeAnchor>
  <cdr:relSizeAnchor xmlns:cdr="http://schemas.openxmlformats.org/drawingml/2006/chartDrawing">
    <cdr:from>
      <cdr:x>0.38912</cdr:x>
      <cdr:y>0.29488</cdr:y>
    </cdr:from>
    <cdr:to>
      <cdr:x>0.71441</cdr:x>
      <cdr:y>0.5831</cdr:y>
    </cdr:to>
    <cdr:sp macro="" textlink="">
      <cdr:nvSpPr>
        <cdr:cNvPr id="2" name="Speech Bubble: Oval 1">
          <a:extLst xmlns:a="http://schemas.openxmlformats.org/drawingml/2006/main">
            <a:ext uri="{FF2B5EF4-FFF2-40B4-BE49-F238E27FC236}">
              <a16:creationId xmlns:a16="http://schemas.microsoft.com/office/drawing/2014/main" id="{552947E1-D3C1-4747-9735-D32F9EEF66B7}"/>
            </a:ext>
          </a:extLst>
        </cdr:cNvPr>
        <cdr:cNvSpPr/>
      </cdr:nvSpPr>
      <cdr:spPr>
        <a:xfrm xmlns:a="http://schemas.openxmlformats.org/drawingml/2006/main">
          <a:off x="4184518" y="1596438"/>
          <a:ext cx="3498209" cy="1560353"/>
        </a:xfrm>
        <a:prstGeom xmlns:a="http://schemas.openxmlformats.org/drawingml/2006/main" prst="wedgeEllipseCallou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0.45044</cdr:x>
      <cdr:y>0.37485</cdr:y>
    </cdr:from>
    <cdr:to>
      <cdr:x>0.66945</cdr:x>
      <cdr:y>0.47882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0592EA3D-FC2B-42E4-8FD7-442D21FD4A7C}"/>
            </a:ext>
          </a:extLst>
        </cdr:cNvPr>
        <cdr:cNvSpPr txBox="1"/>
      </cdr:nvSpPr>
      <cdr:spPr>
        <a:xfrm xmlns:a="http://schemas.openxmlformats.org/drawingml/2006/main">
          <a:off x="4843943" y="2029361"/>
          <a:ext cx="2355273" cy="5628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Represents about ~25% of US utility burn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0.83847</cdr:y>
    </cdr:from>
    <cdr:to>
      <cdr:x>0.08596</cdr:x>
      <cdr:y>1</cdr:y>
    </cdr:to>
    <cdr:pic>
      <cdr:nvPicPr>
        <cdr:cNvPr id="2" name="Picture 1" descr="A close up of a sign&#10;&#10;Description generated with very high confidence">
          <a:extLst xmlns:a="http://schemas.openxmlformats.org/drawingml/2006/main">
            <a:ext uri="{FF2B5EF4-FFF2-40B4-BE49-F238E27FC236}">
              <a16:creationId xmlns:a16="http://schemas.microsoft.com/office/drawing/2014/main" id="{3A3AF730-259E-46F5-8FAF-FB2EAB2B09A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601757" y="4781840"/>
          <a:ext cx="936387" cy="921186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0.83847</cdr:y>
    </cdr:from>
    <cdr:to>
      <cdr:x>0.08596</cdr:x>
      <cdr:y>1</cdr:y>
    </cdr:to>
    <cdr:pic>
      <cdr:nvPicPr>
        <cdr:cNvPr id="2" name="Picture 1" descr="A close up of a sign&#10;&#10;Description generated with very high confidence">
          <a:extLst xmlns:a="http://schemas.openxmlformats.org/drawingml/2006/main">
            <a:ext uri="{FF2B5EF4-FFF2-40B4-BE49-F238E27FC236}">
              <a16:creationId xmlns:a16="http://schemas.microsoft.com/office/drawing/2014/main" id="{3A3AF730-259E-46F5-8FAF-FB2EAB2B09A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601757" y="4781840"/>
          <a:ext cx="936387" cy="921186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2A01DF1-C5EB-418B-AF72-896BD590F24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4233820-1029-4718-A20E-3DCBB0ED11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5643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1DF1-C5EB-418B-AF72-896BD590F24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3820-1029-4718-A20E-3DCBB0ED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1DF1-C5EB-418B-AF72-896BD590F24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3820-1029-4718-A20E-3DCBB0ED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7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icture Placeholder 33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CA" dirty="0"/>
              <a:t>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272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1DF1-C5EB-418B-AF72-896BD590F24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3820-1029-4718-A20E-3DCBB0ED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9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1DF1-C5EB-418B-AF72-896BD590F24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3820-1029-4718-A20E-3DCBB0ED11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247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1DF1-C5EB-418B-AF72-896BD590F24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3820-1029-4718-A20E-3DCBB0ED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0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1DF1-C5EB-418B-AF72-896BD590F24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3820-1029-4718-A20E-3DCBB0ED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2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1DF1-C5EB-418B-AF72-896BD590F24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3820-1029-4718-A20E-3DCBB0ED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7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1DF1-C5EB-418B-AF72-896BD590F24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3820-1029-4718-A20E-3DCBB0ED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1DF1-C5EB-418B-AF72-896BD590F24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3820-1029-4718-A20E-3DCBB0ED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2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1DF1-C5EB-418B-AF72-896BD590F24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3820-1029-4718-A20E-3DCBB0ED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3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2A01DF1-C5EB-418B-AF72-896BD590F24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4233820-1029-4718-A20E-3DCBB0ED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7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tree&#10;&#10;Description generated with high confidence">
            <a:extLst>
              <a:ext uri="{FF2B5EF4-FFF2-40B4-BE49-F238E27FC236}">
                <a16:creationId xmlns:a16="http://schemas.microsoft.com/office/drawing/2014/main" id="{0DA93887-16F9-45CE-8A0C-8FD9D926F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49" r="28199" b="9091"/>
          <a:stretch/>
        </p:blipFill>
        <p:spPr>
          <a:xfrm rot="5400000">
            <a:off x="2589399" y="-2633819"/>
            <a:ext cx="6858000" cy="12191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464342-A58A-4070-94B9-25990E8F9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9605" y="503671"/>
            <a:ext cx="6166220" cy="5917018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6600" dirty="0">
                <a:latin typeface="Baskerville Old Face" panose="02020602080505020303" pitchFamily="18" charset="0"/>
              </a:rPr>
              <a:t>Utility Segment</a:t>
            </a:r>
            <a:br>
              <a:rPr lang="en-US" sz="6600" dirty="0">
                <a:latin typeface="Baskerville Old Face" panose="02020602080505020303" pitchFamily="18" charset="0"/>
              </a:rPr>
            </a:br>
            <a:r>
              <a:rPr lang="en-US" sz="6600" dirty="0">
                <a:latin typeface="Baskerville Old Face" panose="02020602080505020303" pitchFamily="18" charset="0"/>
              </a:rPr>
              <a:t>Update </a:t>
            </a:r>
            <a:br>
              <a:rPr lang="en-US" sz="6600" dirty="0">
                <a:latin typeface="Baskerville Old Face" panose="02020602080505020303" pitchFamily="18" charset="0"/>
              </a:rPr>
            </a:br>
            <a:br>
              <a:rPr lang="en-US" sz="6600" dirty="0">
                <a:latin typeface="Baskerville Old Face" panose="02020602080505020303" pitchFamily="18" charset="0"/>
              </a:rPr>
            </a:br>
            <a:r>
              <a:rPr lang="en-US" sz="6600" dirty="0">
                <a:latin typeface="Baskerville Old Face" panose="02020602080505020303" pitchFamily="18" charset="0"/>
              </a:rPr>
              <a:t>RETAC:  </a:t>
            </a:r>
            <a:br>
              <a:rPr lang="en-US" sz="6600" dirty="0">
                <a:latin typeface="Baskerville Old Face" panose="02020602080505020303" pitchFamily="18" charset="0"/>
              </a:rPr>
            </a:br>
            <a:r>
              <a:rPr lang="en-US" sz="4800" dirty="0">
                <a:latin typeface="Baskerville Old Face" panose="02020602080505020303" pitchFamily="18" charset="0"/>
              </a:rPr>
              <a:t>November 14, 2019</a:t>
            </a:r>
            <a:br>
              <a:rPr lang="en-US" sz="2200" dirty="0">
                <a:latin typeface="Baskerville Old Face" panose="02020602080505020303" pitchFamily="18" charset="0"/>
              </a:rPr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r>
              <a:rPr lang="en-US" sz="3100" dirty="0">
                <a:latin typeface="Baskerville Old Face" panose="02020602080505020303" pitchFamily="18" charset="0"/>
              </a:rPr>
              <a:t>Presented by:</a:t>
            </a:r>
            <a:br>
              <a:rPr lang="en-US" sz="3100" dirty="0">
                <a:latin typeface="Baskerville Old Face" panose="02020602080505020303" pitchFamily="18" charset="0"/>
              </a:rPr>
            </a:br>
            <a:r>
              <a:rPr lang="en-US" sz="3100" dirty="0">
                <a:latin typeface="Baskerville Old Face" panose="02020602080505020303" pitchFamily="18" charset="0"/>
              </a:rPr>
              <a:t>Brian Fuller, Southern Company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4CF7C7-1A1F-4F13-90C3-7E4DAA50A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435" y="1838441"/>
            <a:ext cx="2459036" cy="241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22662"/>
      </p:ext>
    </p:extLst>
  </p:cSld>
  <p:clrMapOvr>
    <a:masterClrMapping/>
  </p:clrMapOvr>
  <p:transition spd="slow" advClick="0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F98747F6-9AD5-4ABE-A4A5-4E545B05FA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29078"/>
              </p:ext>
            </p:extLst>
          </p:nvPr>
        </p:nvGraphicFramePr>
        <p:xfrm>
          <a:off x="899023" y="758371"/>
          <a:ext cx="10540541" cy="5453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1" name="Picture 2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1ECC4EE-E7C9-4460-879E-709F45943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2" y="5589567"/>
            <a:ext cx="936387" cy="92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7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98747F6-9AD5-4ABE-A4A5-4E545B05FA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130609"/>
              </p:ext>
            </p:extLst>
          </p:nvPr>
        </p:nvGraphicFramePr>
        <p:xfrm>
          <a:off x="725715" y="725714"/>
          <a:ext cx="10798628" cy="525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Picture 1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510F535-415C-4E75-A990-BA1D69325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2" y="5589567"/>
            <a:ext cx="936387" cy="92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7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6D32D0-3DA5-442C-B947-E6BA0F28641A}"/>
              </a:ext>
            </a:extLst>
          </p:cNvPr>
          <p:cNvSpPr txBox="1"/>
          <p:nvPr/>
        </p:nvSpPr>
        <p:spPr>
          <a:xfrm>
            <a:off x="1277257" y="2148114"/>
            <a:ext cx="6357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 respondents were served by the Kansas City Southern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3F6F4A-0794-4C81-92D3-D4B06FBC0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672" y="5653854"/>
            <a:ext cx="93276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8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urface transportation board logo">
            <a:extLst>
              <a:ext uri="{FF2B5EF4-FFF2-40B4-BE49-F238E27FC236}">
                <a16:creationId xmlns:a16="http://schemas.microsoft.com/office/drawing/2014/main" id="{E495C24E-9BFD-49A5-B2C2-8AFD0E6A4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913" y="1638627"/>
            <a:ext cx="4572000" cy="4572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920C93-AAED-413A-95E4-E4D2BD53C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461" y="110681"/>
            <a:ext cx="1858979" cy="18288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BF66AB-E58E-4B52-A43F-0319945BF782}"/>
              </a:ext>
            </a:extLst>
          </p:cNvPr>
          <p:cNvSpPr/>
          <p:nvPr/>
        </p:nvSpPr>
        <p:spPr>
          <a:xfrm>
            <a:off x="6408487" y="3670733"/>
            <a:ext cx="40579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Thank you</a:t>
            </a:r>
            <a:endParaRPr kumimoji="0" lang="en-US" sz="72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373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2C9387E-7A33-47B8-A606-730EE4C128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862979"/>
              </p:ext>
            </p:extLst>
          </p:nvPr>
        </p:nvGraphicFramePr>
        <p:xfrm>
          <a:off x="1126309" y="620486"/>
          <a:ext cx="9941259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" name="Picture 3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27108E8-3300-4BB5-A592-465A8DCF3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570" y="5668300"/>
            <a:ext cx="1046561" cy="102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2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01286BD-9A99-4787-861D-AF11A05FC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570" y="5668300"/>
            <a:ext cx="1046561" cy="1029571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DCF0754-308A-495B-8AAE-FE85C7645F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178421"/>
              </p:ext>
            </p:extLst>
          </p:nvPr>
        </p:nvGraphicFramePr>
        <p:xfrm>
          <a:off x="697875" y="769257"/>
          <a:ext cx="10753895" cy="5413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621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A2CBAC1-89DC-4224-B4A8-26E9BEC526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340037"/>
              </p:ext>
            </p:extLst>
          </p:nvPr>
        </p:nvGraphicFramePr>
        <p:xfrm>
          <a:off x="1014797" y="579350"/>
          <a:ext cx="9941259" cy="5165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1" name="Picture 2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D1F4B20-C15D-4264-848F-C81D843BB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2" y="5589567"/>
            <a:ext cx="936387" cy="9211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FA8B3A-911C-4FA2-B867-F84A1967908F}"/>
              </a:ext>
            </a:extLst>
          </p:cNvPr>
          <p:cNvSpPr txBox="1"/>
          <p:nvPr/>
        </p:nvSpPr>
        <p:spPr>
          <a:xfrm>
            <a:off x="5604712" y="5833108"/>
            <a:ext cx="3651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Shown as a percent</a:t>
            </a:r>
          </a:p>
        </p:txBody>
      </p:sp>
    </p:spTree>
    <p:extLst>
      <p:ext uri="{BB962C8B-B14F-4D97-AF65-F5344CB8AC3E}">
        <p14:creationId xmlns:p14="http://schemas.microsoft.com/office/powerpoint/2010/main" val="87108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459AB89-3F11-4F98-847E-6366884C3E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418340"/>
              </p:ext>
            </p:extLst>
          </p:nvPr>
        </p:nvGraphicFramePr>
        <p:xfrm>
          <a:off x="901423" y="901638"/>
          <a:ext cx="10389153" cy="5054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" name="Picture 1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A3AF730-259E-46F5-8FAF-FB2EAB2B0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2" y="5589567"/>
            <a:ext cx="936387" cy="92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21" name="Chart 20">
                <a:extLst>
                  <a:ext uri="{FF2B5EF4-FFF2-40B4-BE49-F238E27FC236}">
                    <a16:creationId xmlns:a16="http://schemas.microsoft.com/office/drawing/2014/main" id="{30CEE9E5-5A9E-4150-89CD-97E92689779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67672999"/>
                  </p:ext>
                </p:extLst>
              </p:nvPr>
            </p:nvGraphicFramePr>
            <p:xfrm>
              <a:off x="798785" y="683171"/>
              <a:ext cx="10741573" cy="549691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1" name="Chart 20">
                <a:extLst>
                  <a:ext uri="{FF2B5EF4-FFF2-40B4-BE49-F238E27FC236}">
                    <a16:creationId xmlns:a16="http://schemas.microsoft.com/office/drawing/2014/main" id="{30CEE9E5-5A9E-4150-89CD-97E9268977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8785" y="683171"/>
                <a:ext cx="10741573" cy="5496911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76B6E77-C045-44C6-AB00-7FBFDF17E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519" y="5659865"/>
            <a:ext cx="936387" cy="921186"/>
          </a:xfrm>
          <a:prstGeom prst="rect">
            <a:avLst/>
          </a:prstGeom>
        </p:spPr>
      </p:pic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515931C-6767-4997-AC27-0D1713454F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998371"/>
              </p:ext>
            </p:extLst>
          </p:nvPr>
        </p:nvGraphicFramePr>
        <p:xfrm>
          <a:off x="2933614" y="1475875"/>
          <a:ext cx="8364933" cy="4698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96208DF-659C-4CAE-B5CA-6BB3F134D64B}"/>
              </a:ext>
            </a:extLst>
          </p:cNvPr>
          <p:cNvSpPr txBox="1"/>
          <p:nvPr/>
        </p:nvSpPr>
        <p:spPr>
          <a:xfrm>
            <a:off x="798785" y="1475875"/>
            <a:ext cx="22973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No response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Slower than the prior year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Similar to the prior year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Faster than prior</a:t>
            </a:r>
          </a:p>
          <a:p>
            <a:r>
              <a:rPr lang="en-US" dirty="0"/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331442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2155F31-68BE-42A1-9556-A5090BCCBC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089784"/>
              </p:ext>
            </p:extLst>
          </p:nvPr>
        </p:nvGraphicFramePr>
        <p:xfrm>
          <a:off x="697876" y="809296"/>
          <a:ext cx="10789931" cy="528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Picture 1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E047BE4-EC3A-4594-A07F-902FDB88F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2" y="5589567"/>
            <a:ext cx="936387" cy="92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8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98747F6-9AD5-4ABE-A4A5-4E545B05FA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629313"/>
              </p:ext>
            </p:extLst>
          </p:nvPr>
        </p:nvGraphicFramePr>
        <p:xfrm>
          <a:off x="601757" y="573253"/>
          <a:ext cx="10893557" cy="5703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1369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98747F6-9AD5-4ABE-A4A5-4E545B05FA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653685"/>
              </p:ext>
            </p:extLst>
          </p:nvPr>
        </p:nvGraphicFramePr>
        <p:xfrm>
          <a:off x="601757" y="573253"/>
          <a:ext cx="10893557" cy="5703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777734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1264</TotalTime>
  <Words>146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Baskerville Old Face</vt:lpstr>
      <vt:lpstr>Calibri</vt:lpstr>
      <vt:lpstr>Century Schoolbook</vt:lpstr>
      <vt:lpstr>Wingdings 2</vt:lpstr>
      <vt:lpstr>View</vt:lpstr>
      <vt:lpstr>Utility Segment Update   RETAC:   November 14, 2019    Presented by: Brian Fuller, Southern Company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Canter</dc:creator>
  <cp:lastModifiedBy>Fuller, Brian L.</cp:lastModifiedBy>
  <cp:revision>28</cp:revision>
  <cp:lastPrinted>2019-11-08T12:50:58Z</cp:lastPrinted>
  <dcterms:created xsi:type="dcterms:W3CDTF">2018-09-21T02:39:37Z</dcterms:created>
  <dcterms:modified xsi:type="dcterms:W3CDTF">2019-11-08T18:16:47Z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