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7"/>
  </p:sldMasterIdLst>
  <p:sldIdLst>
    <p:sldId id="256" r:id="rId8"/>
    <p:sldId id="257" r:id="rId9"/>
    <p:sldId id="258" r:id="rId10"/>
    <p:sldId id="266" r:id="rId11"/>
    <p:sldId id="264" r:id="rId12"/>
    <p:sldId id="259" r:id="rId13"/>
    <p:sldId id="268" r:id="rId14"/>
    <p:sldId id="270" r:id="rId15"/>
    <p:sldId id="269" r:id="rId16"/>
    <p:sldId id="271" r:id="rId17"/>
    <p:sldId id="265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>
      <p:cViewPr varScale="1">
        <p:scale>
          <a:sx n="73" d="100"/>
          <a:sy n="73" d="100"/>
        </p:scale>
        <p:origin x="13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Monthly Numbers of Employees for</a:t>
            </a:r>
            <a:r>
              <a:rPr lang="en-US" baseline="0" dirty="0"/>
              <a:t> Transportation- Train and Engine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'summary Jan thru Sept'!$A$3</c:f>
              <c:strCache>
                <c:ptCount val="1"/>
                <c:pt idx="0">
                  <c:v>BNSF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'summary Jan thru Sept'!$B$2:$J$2</c:f>
              <c:strCache>
                <c:ptCount val="9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</c:strCache>
            </c:strRef>
          </c:cat>
          <c:val>
            <c:numRef>
              <c:f>'summary Jan thru Sept'!$B$3:$J$3</c:f>
              <c:numCache>
                <c:formatCode>General</c:formatCode>
                <c:ptCount val="9"/>
                <c:pt idx="0">
                  <c:v>13667</c:v>
                </c:pt>
                <c:pt idx="1">
                  <c:v>13954</c:v>
                </c:pt>
                <c:pt idx="2">
                  <c:v>14274</c:v>
                </c:pt>
                <c:pt idx="3">
                  <c:v>14582</c:v>
                </c:pt>
                <c:pt idx="4">
                  <c:v>14890</c:v>
                </c:pt>
                <c:pt idx="5">
                  <c:v>15187</c:v>
                </c:pt>
                <c:pt idx="6">
                  <c:v>15236</c:v>
                </c:pt>
                <c:pt idx="7">
                  <c:v>15061</c:v>
                </c:pt>
                <c:pt idx="8">
                  <c:v>14777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203-4F91-B3D0-8BDE2D3BA793}"/>
            </c:ext>
          </c:extLst>
        </c:ser>
        <c:ser>
          <c:idx val="1"/>
          <c:order val="1"/>
          <c:tx>
            <c:strRef>
              <c:f>'summary Jan thru Sept'!$A$4</c:f>
              <c:strCache>
                <c:ptCount val="1"/>
                <c:pt idx="0">
                  <c:v>UP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'summary Jan thru Sept'!$B$2:$J$2</c:f>
              <c:strCache>
                <c:ptCount val="9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</c:strCache>
            </c:strRef>
          </c:cat>
          <c:val>
            <c:numRef>
              <c:f>'summary Jan thru Sept'!$B$4:$J$4</c:f>
              <c:numCache>
                <c:formatCode>General</c:formatCode>
                <c:ptCount val="9"/>
                <c:pt idx="0">
                  <c:v>13342</c:v>
                </c:pt>
                <c:pt idx="1">
                  <c:v>13303</c:v>
                </c:pt>
                <c:pt idx="2">
                  <c:v>13422</c:v>
                </c:pt>
                <c:pt idx="3">
                  <c:v>13553</c:v>
                </c:pt>
                <c:pt idx="4">
                  <c:v>13404</c:v>
                </c:pt>
                <c:pt idx="5">
                  <c:v>13399</c:v>
                </c:pt>
                <c:pt idx="6">
                  <c:v>13485</c:v>
                </c:pt>
                <c:pt idx="7">
                  <c:v>13426</c:v>
                </c:pt>
                <c:pt idx="8">
                  <c:v>13441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203-4F91-B3D0-8BDE2D3BA793}"/>
            </c:ext>
          </c:extLst>
        </c:ser>
        <c:ser>
          <c:idx val="2"/>
          <c:order val="2"/>
          <c:tx>
            <c:strRef>
              <c:f>'summary Jan thru Sept'!$A$5</c:f>
              <c:strCache>
                <c:ptCount val="1"/>
                <c:pt idx="0">
                  <c:v>NS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'summary Jan thru Sept'!$B$2:$J$2</c:f>
              <c:strCache>
                <c:ptCount val="9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</c:strCache>
            </c:strRef>
          </c:cat>
          <c:val>
            <c:numRef>
              <c:f>'summary Jan thru Sept'!$B$5:$J$5</c:f>
              <c:numCache>
                <c:formatCode>General</c:formatCode>
                <c:ptCount val="9"/>
                <c:pt idx="0">
                  <c:v>7726</c:v>
                </c:pt>
                <c:pt idx="1">
                  <c:v>7664</c:v>
                </c:pt>
                <c:pt idx="2">
                  <c:v>7694</c:v>
                </c:pt>
                <c:pt idx="3">
                  <c:v>7675</c:v>
                </c:pt>
                <c:pt idx="4">
                  <c:v>7648</c:v>
                </c:pt>
                <c:pt idx="5">
                  <c:v>7642</c:v>
                </c:pt>
                <c:pt idx="6">
                  <c:v>7588</c:v>
                </c:pt>
                <c:pt idx="7">
                  <c:v>7461</c:v>
                </c:pt>
                <c:pt idx="8">
                  <c:v>7463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203-4F91-B3D0-8BDE2D3BA793}"/>
            </c:ext>
          </c:extLst>
        </c:ser>
        <c:ser>
          <c:idx val="3"/>
          <c:order val="3"/>
          <c:tx>
            <c:strRef>
              <c:f>'summary Jan thru Sept'!$A$6</c:f>
              <c:strCache>
                <c:ptCount val="1"/>
                <c:pt idx="0">
                  <c:v>CSX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'summary Jan thru Sept'!$B$2:$J$2</c:f>
              <c:strCache>
                <c:ptCount val="9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</c:strCache>
            </c:strRef>
          </c:cat>
          <c:val>
            <c:numRef>
              <c:f>'summary Jan thru Sept'!$B$6:$J$6</c:f>
              <c:numCache>
                <c:formatCode>General</c:formatCode>
                <c:ptCount val="9"/>
                <c:pt idx="0">
                  <c:v>6429</c:v>
                </c:pt>
                <c:pt idx="1">
                  <c:v>6506</c:v>
                </c:pt>
                <c:pt idx="2">
                  <c:v>6571</c:v>
                </c:pt>
                <c:pt idx="3">
                  <c:v>6671</c:v>
                </c:pt>
                <c:pt idx="4">
                  <c:v>6589</c:v>
                </c:pt>
                <c:pt idx="5">
                  <c:v>6675</c:v>
                </c:pt>
                <c:pt idx="6">
                  <c:v>6636</c:v>
                </c:pt>
                <c:pt idx="7">
                  <c:v>6577</c:v>
                </c:pt>
                <c:pt idx="8">
                  <c:v>6618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203-4F91-B3D0-8BDE2D3BA7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6379112"/>
        <c:axId val="1006379440"/>
      </c:lineChart>
      <c:catAx>
        <c:axId val="1006379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6379440"/>
        <c:crosses val="autoZero"/>
        <c:auto val="1"/>
        <c:lblAlgn val="ctr"/>
        <c:lblOffset val="100"/>
        <c:noMultiLvlLbl val="0"/>
      </c:catAx>
      <c:valAx>
        <c:axId val="1006379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Number</a:t>
                </a:r>
                <a:r>
                  <a:rPr lang="en-US" baseline="0" dirty="0"/>
                  <a:t> of Employees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6379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32E3-FD86-4D8E-BBBA-27719AB252FD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53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32E3-FD86-4D8E-BBBA-27719AB252FD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887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32E3-FD86-4D8E-BBBA-27719AB252FD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9215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32E3-FD86-4D8E-BBBA-27719AB252FD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7851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32E3-FD86-4D8E-BBBA-27719AB252FD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3608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32E3-FD86-4D8E-BBBA-27719AB252FD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967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32E3-FD86-4D8E-BBBA-27719AB252FD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797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32E3-FD86-4D8E-BBBA-27719AB252FD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79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32E3-FD86-4D8E-BBBA-27719AB252FD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4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32E3-FD86-4D8E-BBBA-27719AB252FD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524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32E3-FD86-4D8E-BBBA-27719AB252FD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516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32E3-FD86-4D8E-BBBA-27719AB252FD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639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32E3-FD86-4D8E-BBBA-27719AB252FD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669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32E3-FD86-4D8E-BBBA-27719AB252FD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89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32E3-FD86-4D8E-BBBA-27719AB252FD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547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32E3-FD86-4D8E-BBBA-27719AB252FD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731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032E3-FD86-4D8E-BBBA-27719AB252FD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6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rotect-us.mimecast.com/s/4zA7CER7LofWJ8EBcNQNHo?domain=olywip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rotect-us.mimecast.com/s/-mnYCG67NqiJpNvwh76ldH?domain=wolfstreet.com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s://protect-us.mimecast.com/s/4zA7CER7LofWJ8EBcNQNHo?domain=olywip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2783C067-F8BF-4755-B516-8A0CD74CF6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2ED796EC-E7FF-46DB-B912-FB08BF12AA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Isosceles Triangle 42">
            <a:extLst>
              <a:ext uri="{FF2B5EF4-FFF2-40B4-BE49-F238E27FC236}">
                <a16:creationId xmlns:a16="http://schemas.microsoft.com/office/drawing/2014/main" id="{549A2DAB-B431-487D-95AD-BB0FECB49E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03900" y="3818467"/>
            <a:ext cx="3337719" cy="3039533"/>
          </a:xfrm>
          <a:prstGeom prst="triangle">
            <a:avLst>
              <a:gd name="adj" fmla="val 100000"/>
            </a:avLst>
          </a:prstGeom>
          <a:solidFill>
            <a:schemeClr val="accent1"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5" name="Rectangle 27">
            <a:extLst>
              <a:ext uri="{FF2B5EF4-FFF2-40B4-BE49-F238E27FC236}">
                <a16:creationId xmlns:a16="http://schemas.microsoft.com/office/drawing/2014/main" id="{0819F787-32B4-46A8-BC57-C6571BCEE2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19230" y="0"/>
            <a:ext cx="1324770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5ECDEE1-7093-418F-9CF5-24EEB115C1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00950" y="0"/>
            <a:ext cx="12954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45062AF-EB11-4651-BC4A-4DA21768DE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568950" y="3681413"/>
            <a:ext cx="357266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4050833"/>
            <a:ext cx="5825202" cy="1096899"/>
          </a:xfrm>
        </p:spPr>
        <p:txBody>
          <a:bodyPr>
            <a:normAutofit/>
          </a:bodyPr>
          <a:lstStyle/>
          <a:p>
            <a:r>
              <a:rPr lang="en-US" dirty="0"/>
              <a:t>Rail Energy Transportation Advisory Committee</a:t>
            </a:r>
            <a:endParaRPr lang="en-US"/>
          </a:p>
          <a:p>
            <a:r>
              <a:rPr lang="en-US" dirty="0"/>
              <a:t>November 16, 2021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397000"/>
            <a:ext cx="5825202" cy="2653836"/>
          </a:xfrm>
        </p:spPr>
        <p:txBody>
          <a:bodyPr>
            <a:norm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Utility Update</a:t>
            </a:r>
          </a:p>
        </p:txBody>
      </p:sp>
    </p:spTree>
    <p:extLst>
      <p:ext uri="{BB962C8B-B14F-4D97-AF65-F5344CB8AC3E}">
        <p14:creationId xmlns:p14="http://schemas.microsoft.com/office/powerpoint/2010/main" val="3140911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Shipper Quotes and 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“Lack of Crews – Lack of Locomotive Power – Delayed Train Pick-ups – Slow cycles times”</a:t>
            </a:r>
          </a:p>
          <a:p>
            <a:r>
              <a:rPr lang="en-US" dirty="0"/>
              <a:t>“Trains being doubled without shipper notification”</a:t>
            </a:r>
          </a:p>
          <a:p>
            <a:r>
              <a:rPr lang="en-US" dirty="0"/>
              <a:t>“Inconsistent and Unpredictable Cycle Times”</a:t>
            </a:r>
          </a:p>
          <a:p>
            <a:r>
              <a:rPr lang="en-US" dirty="0"/>
              <a:t>“Delays with Unloading Trains – Long Delays often during Holiday weekends”</a:t>
            </a:r>
          </a:p>
          <a:p>
            <a:r>
              <a:rPr lang="en-US" dirty="0"/>
              <a:t>“Poor Communication from Railroads and between Railroads at Interchanges”</a:t>
            </a:r>
          </a:p>
          <a:p>
            <a:r>
              <a:rPr lang="en-US" dirty="0"/>
              <a:t>“Accessorial Billings that had to be disputed”</a:t>
            </a:r>
          </a:p>
          <a:p>
            <a:r>
              <a:rPr lang="en-US" dirty="0"/>
              <a:t>“Delayed Pulling of Empty Trains from Plant”</a:t>
            </a:r>
          </a:p>
        </p:txBody>
      </p:sp>
    </p:spTree>
    <p:extLst>
      <p:ext uri="{BB962C8B-B14F-4D97-AF65-F5344CB8AC3E}">
        <p14:creationId xmlns:p14="http://schemas.microsoft.com/office/powerpoint/2010/main" val="3430822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/ Discussion</a:t>
            </a:r>
          </a:p>
        </p:txBody>
      </p:sp>
    </p:spTree>
    <p:extLst>
      <p:ext uri="{BB962C8B-B14F-4D97-AF65-F5344CB8AC3E}">
        <p14:creationId xmlns:p14="http://schemas.microsoft.com/office/powerpoint/2010/main" val="1239029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Utility Perspective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Inventory Updates / Challenges</a:t>
            </a:r>
          </a:p>
          <a:p>
            <a:endParaRPr lang="en-US" dirty="0"/>
          </a:p>
          <a:p>
            <a:r>
              <a:rPr lang="en-US" dirty="0"/>
              <a:t>Railroad Challenges / Affects</a:t>
            </a:r>
          </a:p>
          <a:p>
            <a:endParaRPr lang="en-US" dirty="0"/>
          </a:p>
          <a:p>
            <a:r>
              <a:rPr lang="en-US" dirty="0"/>
              <a:t>On Time Performance Survey / Concerns</a:t>
            </a:r>
          </a:p>
        </p:txBody>
      </p:sp>
    </p:spTree>
    <p:extLst>
      <p:ext uri="{BB962C8B-B14F-4D97-AF65-F5344CB8AC3E}">
        <p14:creationId xmlns:p14="http://schemas.microsoft.com/office/powerpoint/2010/main" val="2582592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Inventory Updates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3E4E18-56A5-4B65-B341-82CD65D54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E60F300-011E-4044-A5E6-B8E4A644B4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5400"/>
            <a:ext cx="9144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35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Inventory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828800"/>
            <a:ext cx="7408333" cy="4572000"/>
          </a:xfrm>
        </p:spPr>
        <p:txBody>
          <a:bodyPr>
            <a:normAutofit/>
          </a:bodyPr>
          <a:lstStyle/>
          <a:p>
            <a:r>
              <a:rPr lang="en-US" dirty="0"/>
              <a:t>Utilities are experiencing a wide array of service problems and concerns in various regions across the country, to include:</a:t>
            </a:r>
          </a:p>
          <a:p>
            <a:pPr lvl="1"/>
            <a:r>
              <a:rPr lang="en-US" dirty="0"/>
              <a:t>Parked train sets</a:t>
            </a:r>
          </a:p>
          <a:p>
            <a:pPr lvl="1"/>
            <a:r>
              <a:rPr lang="en-US" dirty="0"/>
              <a:t>Crew shortages</a:t>
            </a:r>
          </a:p>
          <a:p>
            <a:pPr lvl="1"/>
            <a:r>
              <a:rPr lang="en-US" dirty="0"/>
              <a:t>Increased cycle times</a:t>
            </a:r>
          </a:p>
          <a:p>
            <a:pPr lvl="1"/>
            <a:r>
              <a:rPr lang="en-US" dirty="0"/>
              <a:t>Missed Monthly Nominations</a:t>
            </a:r>
          </a:p>
          <a:p>
            <a:pPr lvl="1"/>
            <a:r>
              <a:rPr lang="en-US" dirty="0"/>
              <a:t>Doubling of train sets</a:t>
            </a:r>
          </a:p>
          <a:p>
            <a:r>
              <a:rPr lang="en-US" dirty="0"/>
              <a:t>Inventories are below desired levels</a:t>
            </a:r>
          </a:p>
          <a:p>
            <a:r>
              <a:rPr lang="en-US" dirty="0"/>
              <a:t>Many utilities implementing coal curtailments / adjustments in dispatch order to ensure supply for the Winter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727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Inventory Challenges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6629400"/>
            <a:ext cx="77533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Source:   2021 Energy Venture Analysis- Coal Stockpile Report September 2021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07635A-0800-4C43-BD7F-D8C0981576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" y="3182257"/>
            <a:ext cx="8801100" cy="32004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BC4727F-E37E-4BFB-8B92-D9B33CA1F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1828800"/>
            <a:ext cx="7408333" cy="1600200"/>
          </a:xfrm>
        </p:spPr>
        <p:txBody>
          <a:bodyPr>
            <a:normAutofit/>
          </a:bodyPr>
          <a:lstStyle/>
          <a:p>
            <a:r>
              <a:rPr lang="en-US" dirty="0"/>
              <a:t>Total days of inventory continue to decrease in a period with inventory should be building for the Winter burn</a:t>
            </a:r>
          </a:p>
          <a:p>
            <a:r>
              <a:rPr lang="en-US" dirty="0"/>
              <a:t>Graph represents average burn and likely understates some utility stockpiles</a:t>
            </a:r>
          </a:p>
        </p:txBody>
      </p:sp>
    </p:spTree>
    <p:extLst>
      <p:ext uri="{BB962C8B-B14F-4D97-AF65-F5344CB8AC3E}">
        <p14:creationId xmlns:p14="http://schemas.microsoft.com/office/powerpoint/2010/main" val="843219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Railroad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828800"/>
            <a:ext cx="7408333" cy="4419600"/>
          </a:xfrm>
        </p:spPr>
        <p:txBody>
          <a:bodyPr/>
          <a:lstStyle/>
          <a:p>
            <a:r>
              <a:rPr lang="en-US" dirty="0"/>
              <a:t>Class 1 Railroads have cut their work forces by 33% over the past 6 years with 28% of those cuts occurring before the pandemic</a:t>
            </a:r>
          </a:p>
          <a:p>
            <a:endParaRPr lang="en-US" dirty="0"/>
          </a:p>
          <a:p>
            <a:r>
              <a:rPr lang="en-US" dirty="0"/>
              <a:t>Hiring during the pandemic has proven to be a challenge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C2FADC-39CD-4437-BACB-DE0F63DE80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3352800"/>
            <a:ext cx="4419600" cy="2819400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E4D5DC79-28C3-42D9-A696-244A07A65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6248400"/>
            <a:ext cx="88024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effectLst/>
                <a:latin typeface="Comic Sans MS" panose="030F0702030302020204" pitchFamily="66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Sources: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effectLst/>
                <a:latin typeface="Comic Sans MS" panose="030F0702030302020204" pitchFamily="66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https://olywip.org/labor-shortage-for-railroads-that-have-slashed-workforce-by-33/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effectLst/>
                <a:latin typeface="Comic Sans MS" panose="030F0702030302020204" pitchFamily="66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https://wolfstreet.com/2021/07/22/after-slashing-33-of-their-workers-in-six-years-railroads-complain-about-labor-shortages-amid-uproar-from-shippers-over-slow-shipments/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621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Railroad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828800"/>
            <a:ext cx="7408333" cy="4419600"/>
          </a:xfrm>
        </p:spPr>
        <p:txBody>
          <a:bodyPr/>
          <a:lstStyle/>
          <a:p>
            <a:r>
              <a:rPr lang="en-US" dirty="0"/>
              <a:t>Hiring continues to be an issue on the crew side and has been relatively flat or has declined over the period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FFC7630-3D89-4F9E-82D4-243435C9F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6309955"/>
            <a:ext cx="154080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effectLst/>
                <a:latin typeface="Comic Sans MS" panose="030F0702030302020204" pitchFamily="66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Sources: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STB Class one Railroad Data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3A0CC3D-2E8F-4A14-8CD3-5DF475532E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0129226"/>
              </p:ext>
            </p:extLst>
          </p:nvPr>
        </p:nvGraphicFramePr>
        <p:xfrm>
          <a:off x="381000" y="2499955"/>
          <a:ext cx="73152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61065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6705599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NCTA/FRCA/NRECA On Time Performance Survey Jan-June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NCTA/FRCA/NRECA: OTP Survey Data Collected since Aug 2019 to June 2021 – 6 month periods</a:t>
            </a:r>
          </a:p>
          <a:p>
            <a:r>
              <a:rPr lang="en-US" dirty="0"/>
              <a:t>14 Utilities Reported Shipper Perspective Railroad Performance Data</a:t>
            </a:r>
          </a:p>
          <a:p>
            <a:r>
              <a:rPr lang="en-US" dirty="0"/>
              <a:t>Round Trip Transit Time (Mine to Plant) Reported Above or Below Plant Forecast</a:t>
            </a:r>
          </a:p>
          <a:p>
            <a:r>
              <a:rPr lang="en-US" dirty="0"/>
              <a:t>Monthly Nominations Fulfilled by Carriers: Yes/No</a:t>
            </a:r>
          </a:p>
          <a:p>
            <a:r>
              <a:rPr lang="en-US" dirty="0"/>
              <a:t>Railroads Serving Plants Reported:</a:t>
            </a:r>
          </a:p>
          <a:p>
            <a:pPr lvl="1"/>
            <a:r>
              <a:rPr lang="en-US" dirty="0"/>
              <a:t>BNSF 48%, UPRR 27% , Multi-RR 21%, NS 4%</a:t>
            </a:r>
          </a:p>
          <a:p>
            <a:r>
              <a:rPr lang="en-US" dirty="0"/>
              <a:t>Four Coal Supply Regions - Mine Sources Reported: </a:t>
            </a:r>
          </a:p>
          <a:p>
            <a:pPr lvl="1"/>
            <a:r>
              <a:rPr lang="en-US" dirty="0"/>
              <a:t>SPRB 72%, Rockies 14%, NAPP 7% , NPRB 7%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460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7543800" cy="1320800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NCTA/FRCA/NRECA On Time Performance Shipper Survey: Jan-June 2021 Trainload Monthly Nominations Met vs Not Met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981200"/>
            <a:ext cx="4664980" cy="256350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4381931"/>
            <a:ext cx="4106111" cy="2408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92150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rminationDate xmlns="09eecfc1-a282-451b-b22d-44733a2d0177" xsi:nil="true"/>
    <RecordStatus xmlns="09eecfc1-a282-451b-b22d-44733a2d0177">Collaboration</RecordStatus>
    <Companies xmlns="09eecfc1-a282-451b-b22d-44733a2d0177">
      <Value>AEPCO</Value>
    </Companies>
    <OriginationDate xmlns="09eecfc1-a282-451b-b22d-44733a2d0177" xsi:nil="true"/>
    <FunctionalArea xmlns="09eecfc1-a282-451b-b22d-44733a2d0177">Fuel Services</FunctionalArea>
    <PCRelationship xmlns="09eecfc1-a282-451b-b22d-44733a2d0177" xsi:nil="true"/>
    <RecordID xmlns="09eecfc1-a282-451b-b22d-44733a2d0177" xsi:nil="true"/>
    <Notes1 xmlns="09eecfc1-a282-451b-b22d-44733a2d0177" xsi:nil="true"/>
    <DocumentType xmlns="09eecfc1-a282-451b-b22d-44733a2d0177" xsi:nil="true"/>
    <_dlc_ExpireDateSaved xmlns="http://schemas.microsoft.com/sharepoint/v3" xsi:nil="true"/>
    <_dlc_ExpireDate xmlns="http://schemas.microsoft.com/sharepoint/v3">2026-11-03T14:12:55+00:00</_dlc_ExpireDate>
    <_dlc_Exempt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Nintex conditional workflow start</Name>
    <Synchronization>Synchronous</Synchronization>
    <Type>10001</Type>
    <SequenceNumber>50000</SequenceNumber>
    <Url/>
    <Assembly>Nintex.Workflow, Version=1.0.0.0, Culture=neutral, PublicKeyToken=913f6bae0ca5ae12</Assembly>
    <Class>Nintex.Workflow.ConditionalWorkflowStartReceiver</Class>
    <Data>636047393472479396</Data>
    <Filter/>
  </Receiver>
  <Receiver>
    <Name>Nintex conditional workflow start</Name>
    <Synchronization>Synchronous</Synchronization>
    <Type>10002</Type>
    <SequenceNumber>50000</SequenceNumber>
    <Url/>
    <Assembly>Nintex.Workflow, Version=1.0.0.0, Culture=neutral, PublicKeyToken=913f6bae0ca5ae12</Assembly>
    <Class>Nintex.Workflow.ConditionalWorkflowStartReceiver</Class>
    <Data>636047393472479396</Data>
    <Filter/>
  </Receiver>
  <Receiver>
    <Name>Nintex conditional workflow start</Name>
    <Synchronization>Synchronous</Synchronization>
    <Type>2</Type>
    <SequenceNumber>50000</SequenceNumber>
    <Url/>
    <Assembly>Nintex.Workflow, Version=1.0.0.0, Culture=neutral, PublicKeyToken=913f6bae0ca5ae12</Assembly>
    <Class>Nintex.Workflow.ConditionalWorkflowStartReceiver</Class>
    <Data>636047393472479396</Data>
    <Filter/>
  </Receiver>
  <Receiver>
    <Name>Nintex conditional workflow start</Name>
    <Synchronization>Synchronous</Synchronization>
    <Type>10004</Type>
    <SequenceNumber>50000</SequenceNumber>
    <Url/>
    <Assembly>Nintex.Workflow, Version=1.0.0.0, Culture=neutral, PublicKeyToken=913f6bae0ca5ae12</Assembly>
    <Class>Nintex.Workflow.ConditionalWorkflowStartReceiver</Class>
    <Data>636047393472479396</Data>
    <Filter/>
  </Receiver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Version=15.0.0.0, Culture=neutral, PublicKeyToken=71e9bce111e9429c</Assembly>
    <Class>Microsoft.Office.RecordsManagement.Internal.UpdateExpireDate</Class>
    <Data/>
    <Filter/>
  </Receiver>
</spe:Receivers>
</file>

<file path=customXml/item4.xml><?xml version="1.0" encoding="utf-8"?>
<?mso-contentType ?>
<p:Policy xmlns:p="office.server.policy" id="" local="true">
  <p:Name>Long Term Reference</p:Name>
  <p:Description>Content type for user-versions of the Corporate Records content types as defined by the file plan.</p:Description>
  <p:Statement>This user content type has a retention period of 60 months. After expiration notice, 14 days are allowed to take appropriate action before item is deleted.</p:Statement>
  <p:PolicyItems>
    <p:PolicyItem featureId="Microsoft.Office.RecordsManagement.PolicyFeatures.Expiration" staticId="0x0101006930C9837F54C14F9C3C376B8093679D|276782685" UniqueId="bb0658c8-9070-4c9a-925d-c5a13a6bb481">
      <p:Name>Retention</p:Name>
      <p:Description>Automatic scheduling of content for processing, and performing a retention action on content that has reached its due date.</p:Description>
      <p:CustomData>
        <Schedules nextStageId="2">
          <Schedule type="Default">
            <stages>
              <data stageId="1">
                <formula id="Microsoft.Office.RecordsManagement.PolicyFeatures.Expiration.Formula.BuiltIn">
                  <number>5</number>
                  <property>Modified</property>
                  <propertyId>28cf69c5-fa48-462a-b5cd-27b6f9d2bd5f</propertyId>
                  <period>years</period>
                </formula>
                <action type="workflow" id="0f87d0e0-e79e-4ec1-bb20-57e16b17fb68"/>
              </data>
            </stages>
          </Schedule>
        </Schedules>
      </p:CustomData>
    </p:PolicyItem>
  </p:PolicyItems>
</p:Policy>
</file>

<file path=customXml/item5.xml><?xml version="1.0" encoding="utf-8"?>
<?mso-contentType ?>
<SharedContentType xmlns="Microsoft.SharePoint.Taxonomy.ContentTypeSync" SourceId="075cad91-6e9a-4be9-bb75-83573fa8cee4" ContentTypeId="0x0101006930C9837F54C14F9C3C376B8093679D" PreviousValue="false"/>
</file>

<file path=customXml/item6.xml><?xml version="1.0" encoding="utf-8"?>
<ct:contentTypeSchema xmlns:ct="http://schemas.microsoft.com/office/2006/metadata/contentType" xmlns:ma="http://schemas.microsoft.com/office/2006/metadata/properties/metaAttributes" ct:_="" ma:_="" ma:contentTypeName="Long Term Reference" ma:contentTypeID="0x0101006930C9837F54C14F9C3C376B8093679D00B74CCD91C40EBA48B7EAB0BC62B82E42" ma:contentTypeVersion="15" ma:contentTypeDescription="Documentation relating to reference material that is required for business purposes and reviewed every five years." ma:contentTypeScope="" ma:versionID="c778a2972cce34185718df09d5bd2ad6">
  <xsd:schema xmlns:xsd="http://www.w3.org/2001/XMLSchema" xmlns:xs="http://www.w3.org/2001/XMLSchema" xmlns:p="http://schemas.microsoft.com/office/2006/metadata/properties" xmlns:ns1="http://schemas.microsoft.com/sharepoint/v3" xmlns:ns3="09eecfc1-a282-451b-b22d-44733a2d0177" targetNamespace="http://schemas.microsoft.com/office/2006/metadata/properties" ma:root="true" ma:fieldsID="0f8117830c4a96ae5781f85cd90064a8" ns1:_="" ns3:_="">
    <xsd:import namespace="http://schemas.microsoft.com/sharepoint/v3"/>
    <xsd:import namespace="09eecfc1-a282-451b-b22d-44733a2d0177"/>
    <xsd:element name="properties">
      <xsd:complexType>
        <xsd:sequence>
          <xsd:element name="documentManagement">
            <xsd:complexType>
              <xsd:all>
                <xsd:element ref="ns3:Companies" minOccurs="0"/>
                <xsd:element ref="ns3:OriginationDate" minOccurs="0"/>
                <xsd:element ref="ns3:TerminationDate" minOccurs="0"/>
                <xsd:element ref="ns3:Notes1" minOccurs="0"/>
                <xsd:element ref="ns3:DocumentType" minOccurs="0"/>
                <xsd:element ref="ns3:FunctionalArea" minOccurs="0"/>
                <xsd:element ref="ns3:RecordStatus" minOccurs="0"/>
                <xsd:element ref="ns3:RecordID" minOccurs="0"/>
                <xsd:element ref="ns3:PCRelationship" minOccurs="0"/>
                <xsd:element ref="ns1:_dlc_Exempt" minOccurs="0"/>
                <xsd:element ref="ns1:_dlc_ExpireDateSaved" minOccurs="0"/>
                <xsd:element ref="ns1:_dlc_Expire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7" nillable="true" ma:displayName="Exempt from Policy" ma:hidden="true" ma:internalName="_dlc_Exempt" ma:readOnly="true">
      <xsd:simpleType>
        <xsd:restriction base="dms:Unknown"/>
      </xsd:simpleType>
    </xsd:element>
    <xsd:element name="_dlc_ExpireDateSaved" ma:index="18" nillable="true" ma:displayName="Original Expiration Date" ma:hidden="true" ma:internalName="_dlc_ExpireDateSaved" ma:readOnly="true">
      <xsd:simpleType>
        <xsd:restriction base="dms:DateTime"/>
      </xsd:simpleType>
    </xsd:element>
    <xsd:element name="_dlc_ExpireDate" ma:index="19" nillable="true" ma:displayName="Expiration Date" ma:description="" ma:hidden="true" ma:indexed="true" ma:internalName="_dlc_ExpireDat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eecfc1-a282-451b-b22d-44733a2d0177" elementFormDefault="qualified">
    <xsd:import namespace="http://schemas.microsoft.com/office/2006/documentManagement/types"/>
    <xsd:import namespace="http://schemas.microsoft.com/office/infopath/2007/PartnerControls"/>
    <xsd:element name="Companies" ma:index="3" nillable="true" ma:displayName="Companies" ma:default="AEPCO" ma:description="Choices for the AZG&amp;T Cooperatives. Required for declaration." ma:internalName="Companie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EPCO"/>
                    <xsd:enumeration value="SWTC"/>
                    <xsd:enumeration value="Sierra"/>
                  </xsd:restriction>
                </xsd:simpleType>
              </xsd:element>
            </xsd:sequence>
          </xsd:extension>
        </xsd:complexContent>
      </xsd:complexType>
    </xsd:element>
    <xsd:element name="OriginationDate" ma:index="4" nillable="true" ma:displayName="Origination Date" ma:description="Beginning date range the record content is in effect (from date)." ma:format="DateOnly" ma:internalName="OriginationDate">
      <xsd:simpleType>
        <xsd:restriction base="dms:DateTime"/>
      </xsd:simpleType>
    </xsd:element>
    <xsd:element name="TerminationDate" ma:index="5" nillable="true" ma:displayName="Termination Date" ma:description="End date range the record content is in effect (to date). Required for declaration." ma:format="DateOnly" ma:internalName="TerminationDate">
      <xsd:simpleType>
        <xsd:restriction base="dms:DateTime"/>
      </xsd:simpleType>
    </xsd:element>
    <xsd:element name="Notes1" ma:index="6" nillable="true" ma:displayName="Notes" ma:description="Extended description field for records allows over 2000 characters." ma:internalName="Notes1">
      <xsd:simpleType>
        <xsd:restriction base="dms:Note"/>
      </xsd:simpleType>
    </xsd:element>
    <xsd:element name="DocumentType" ma:index="7" nillable="true" ma:displayName="Document Type" ma:description="This is derived from the Content Type column." ma:internalName="DocumentType">
      <xsd:simpleType>
        <xsd:restriction base="dms:Text">
          <xsd:maxLength value="255"/>
        </xsd:restriction>
      </xsd:simpleType>
    </xsd:element>
    <xsd:element name="FunctionalArea" ma:index="8" nillable="true" ma:displayName="Functional Area" ma:default="Fuel Services" ma:description="Business unit encompassing departments across the cooperatives." ma:internalName="FunctionalArea">
      <xsd:simpleType>
        <xsd:restriction base="dms:Text">
          <xsd:maxLength value="255"/>
        </xsd:restriction>
      </xsd:simpleType>
    </xsd:element>
    <xsd:element name="RecordStatus" ma:index="9" nillable="true" ma:displayName="Record Status" ma:default="Collaboration" ma:description="Processing status of this record." ma:format="Dropdown" ma:internalName="RecordStatus">
      <xsd:simpleType>
        <xsd:restriction base="dms:Choice">
          <xsd:enumeration value="Collaboration"/>
          <xsd:enumeration value="Declared"/>
          <xsd:enumeration value="Expired"/>
          <xsd:enumeration value="Destroyed"/>
          <xsd:enumeration value="Revising"/>
          <xsd:enumeration value="Amending"/>
          <xsd:enumeration value="Checked Out"/>
        </xsd:restriction>
      </xsd:simpleType>
    </xsd:element>
    <xsd:element name="RecordID" ma:index="10" nillable="true" ma:displayName="RecordID" ma:description="Column to store a text version of the Document ID and pass to user content types." ma:internalName="RecordID">
      <xsd:simpleType>
        <xsd:restriction base="dms:Text">
          <xsd:maxLength value="255"/>
        </xsd:restriction>
      </xsd:simpleType>
    </xsd:element>
    <xsd:element name="PCRelationship" ma:index="11" nillable="true" ma:displayName="PC Relationship" ma:description="Stores the parent's Barcode in a parent-child record relationship." ma:internalName="PCRelationship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 ma:index="2" ma:displayName="Category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3EB72A-2442-4FEC-AF35-DF3020BBB692}">
  <ds:schemaRefs>
    <ds:schemaRef ds:uri="http://www.w3.org/XML/1998/namespace"/>
    <ds:schemaRef ds:uri="http://schemas.openxmlformats.org/package/2006/metadata/core-properties"/>
    <ds:schemaRef ds:uri="09eecfc1-a282-451b-b22d-44733a2d0177"/>
    <ds:schemaRef ds:uri="http://schemas.microsoft.com/sharepoint/v3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628F1E9E-8ACA-4A5D-9796-95C1093890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2767E5-A31A-4048-9F67-B36DCE46938A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7C325AD-EB4B-45FF-AB91-39B8CB72999A}">
  <ds:schemaRefs>
    <ds:schemaRef ds:uri="office.server.policy"/>
  </ds:schemaRefs>
</ds:datastoreItem>
</file>

<file path=customXml/itemProps5.xml><?xml version="1.0" encoding="utf-8"?>
<ds:datastoreItem xmlns:ds="http://schemas.openxmlformats.org/officeDocument/2006/customXml" ds:itemID="{21608D5E-9FD9-4708-8B8B-C14068755112}">
  <ds:schemaRefs>
    <ds:schemaRef ds:uri="Microsoft.SharePoint.Taxonomy.ContentTypeSync"/>
  </ds:schemaRefs>
</ds:datastoreItem>
</file>

<file path=customXml/itemProps6.xml><?xml version="1.0" encoding="utf-8"?>
<ds:datastoreItem xmlns:ds="http://schemas.openxmlformats.org/officeDocument/2006/customXml" ds:itemID="{3B112F33-C8E6-4C19-AEBD-52973152FD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9eecfc1-a282-451b-b22d-44733a2d01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4477</TotalTime>
  <Words>411</Words>
  <Application>Microsoft Office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Calibri</vt:lpstr>
      <vt:lpstr>Comic Sans MS</vt:lpstr>
      <vt:lpstr>Trebuchet MS</vt:lpstr>
      <vt:lpstr>Wingdings 3</vt:lpstr>
      <vt:lpstr>Facet</vt:lpstr>
      <vt:lpstr>Utility Update</vt:lpstr>
      <vt:lpstr>Utility Perspective</vt:lpstr>
      <vt:lpstr>Inventory Updates</vt:lpstr>
      <vt:lpstr>Inventory Updates</vt:lpstr>
      <vt:lpstr>Inventory Challenges</vt:lpstr>
      <vt:lpstr>Railroad Challenges</vt:lpstr>
      <vt:lpstr>Railroad Challenges</vt:lpstr>
      <vt:lpstr>NCTA/FRCA/NRECA On Time Performance Survey Jan-June 2021</vt:lpstr>
      <vt:lpstr>NCTA/FRCA/NRECA On Time Performance Shipper Survey: Jan-June 2021 Trainload Monthly Nominations Met vs Not Met</vt:lpstr>
      <vt:lpstr>Shipper Quotes and Concerns</vt:lpstr>
      <vt:lpstr>Questions / Discussion</vt:lpstr>
    </vt:vector>
  </TitlesOfParts>
  <Company>Santee Cooper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STB-RETAC 20211116 ER Revised</dc:title>
  <dc:creator>SC User</dc:creator>
  <cp:lastModifiedBy>Emily Regis</cp:lastModifiedBy>
  <cp:revision>34</cp:revision>
  <dcterms:created xsi:type="dcterms:W3CDTF">2019-04-29T18:21:57Z</dcterms:created>
  <dcterms:modified xsi:type="dcterms:W3CDTF">2021-11-15T16:52:17Z</dcterms:modified>
  <cp:category>STB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0x0101006930C9837F54C14F9C3C376B8093679D00B74CCD91C40EBA48B7EAB0BC62B82E42</vt:lpwstr>
  </property>
  <property fmtid="{D5CDD505-2E9C-101B-9397-08002B2CF9AE}" pid="3" name="_dlc_policyId">
    <vt:lpwstr>0x0101006930C9837F54C14F9C3C376B8093679D|276782685</vt:lpwstr>
  </property>
</Properties>
</file>