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7"/>
  </p:sldMasterIdLst>
  <p:sldIdLst>
    <p:sldId id="256" r:id="rId8"/>
    <p:sldId id="257" r:id="rId9"/>
    <p:sldId id="264" r:id="rId10"/>
    <p:sldId id="270" r:id="rId11"/>
    <p:sldId id="269" r:id="rId12"/>
    <p:sldId id="272" r:id="rId13"/>
    <p:sldId id="271" r:id="rId14"/>
    <p:sldId id="273" r:id="rId15"/>
    <p:sldId id="274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111" d="100"/>
          <a:sy n="111" d="100"/>
        </p:scale>
        <p:origin x="147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53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88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9215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785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3608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96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79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9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4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24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16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63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669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89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547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032E3-FD86-4D8E-BBBA-27719AB252FD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73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032E3-FD86-4D8E-BBBA-27719AB252FD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0A2DD5-E7C8-47E7-8370-EBBA2C76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6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Isosceles Triangle 42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3900" y="3818467"/>
            <a:ext cx="3337719" cy="3039533"/>
          </a:xfrm>
          <a:prstGeom prst="triangle">
            <a:avLst>
              <a:gd name="adj" fmla="val 100000"/>
            </a:avLst>
          </a:prstGeom>
          <a:solidFill>
            <a:schemeClr val="accent1"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9230" y="0"/>
            <a:ext cx="1324770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00950" y="0"/>
            <a:ext cx="12954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568950" y="3681413"/>
            <a:ext cx="357266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3"/>
            <a:ext cx="5825202" cy="181656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Rail Energy Transportation Advisory Committee</a:t>
            </a:r>
          </a:p>
          <a:p>
            <a:r>
              <a:rPr lang="en-US" dirty="0"/>
              <a:t>October 26, 2022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1200" dirty="0"/>
              <a:t>Bette Whalen – Lower Colorado River Authority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397000"/>
            <a:ext cx="5825202" cy="2653836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Utility Update</a:t>
            </a:r>
          </a:p>
        </p:txBody>
      </p:sp>
    </p:spTree>
    <p:extLst>
      <p:ext uri="{BB962C8B-B14F-4D97-AF65-F5344CB8AC3E}">
        <p14:creationId xmlns:p14="http://schemas.microsoft.com/office/powerpoint/2010/main" val="3140911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7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41" name="Rectangle 19">
            <a:extLst>
              <a:ext uri="{FF2B5EF4-FFF2-40B4-BE49-F238E27FC236}">
                <a16:creationId xmlns:a16="http://schemas.microsoft.com/office/drawing/2014/main" id="{4F57DB1C-6494-4CC4-A5E8-931957565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Isosceles Triangle 21">
            <a:extLst>
              <a:ext uri="{FF2B5EF4-FFF2-40B4-BE49-F238E27FC236}">
                <a16:creationId xmlns:a16="http://schemas.microsoft.com/office/drawing/2014/main" id="{FFFB778B-5206-4BB0-A468-327E71367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336549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Freeform: Shape 23">
            <a:extLst>
              <a:ext uri="{FF2B5EF4-FFF2-40B4-BE49-F238E27FC236}">
                <a16:creationId xmlns:a16="http://schemas.microsoft.com/office/drawing/2014/main" id="{E6C0471D-BE03-4D81-BDB5-D510BC0D8A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65034" y="-1"/>
            <a:ext cx="4078966" cy="6857999"/>
          </a:xfrm>
          <a:custGeom>
            <a:avLst/>
            <a:gdLst>
              <a:gd name="connsiteX0" fmla="*/ 0 w 5438621"/>
              <a:gd name="connsiteY0" fmla="*/ 0 h 6857999"/>
              <a:gd name="connsiteX1" fmla="*/ 573774 w 5438621"/>
              <a:gd name="connsiteY1" fmla="*/ 0 h 6857999"/>
              <a:gd name="connsiteX2" fmla="*/ 1182808 w 5438621"/>
              <a:gd name="connsiteY2" fmla="*/ 0 h 6857999"/>
              <a:gd name="connsiteX3" fmla="*/ 4537195 w 5438621"/>
              <a:gd name="connsiteY3" fmla="*/ 0 h 6857999"/>
              <a:gd name="connsiteX4" fmla="*/ 5187609 w 5438621"/>
              <a:gd name="connsiteY4" fmla="*/ 0 h 6857999"/>
              <a:gd name="connsiteX5" fmla="*/ 5438621 w 5438621"/>
              <a:gd name="connsiteY5" fmla="*/ 0 h 6857999"/>
              <a:gd name="connsiteX6" fmla="*/ 5438621 w 5438621"/>
              <a:gd name="connsiteY6" fmla="*/ 6857999 h 6857999"/>
              <a:gd name="connsiteX7" fmla="*/ 4802807 w 5438621"/>
              <a:gd name="connsiteY7" fmla="*/ 6857999 h 6857999"/>
              <a:gd name="connsiteX8" fmla="*/ 4537195 w 5438621"/>
              <a:gd name="connsiteY8" fmla="*/ 6857999 h 6857999"/>
              <a:gd name="connsiteX9" fmla="*/ 1182808 w 5438621"/>
              <a:gd name="connsiteY9" fmla="*/ 6857999 h 6857999"/>
              <a:gd name="connsiteX10" fmla="*/ 1049897 w 5438621"/>
              <a:gd name="connsiteY10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38621" h="6857999">
                <a:moveTo>
                  <a:pt x="0" y="0"/>
                </a:moveTo>
                <a:lnTo>
                  <a:pt x="573774" y="0"/>
                </a:lnTo>
                <a:lnTo>
                  <a:pt x="1182808" y="0"/>
                </a:lnTo>
                <a:lnTo>
                  <a:pt x="4537195" y="0"/>
                </a:lnTo>
                <a:lnTo>
                  <a:pt x="5187609" y="0"/>
                </a:lnTo>
                <a:lnTo>
                  <a:pt x="5438621" y="0"/>
                </a:lnTo>
                <a:lnTo>
                  <a:pt x="5438621" y="6857999"/>
                </a:lnTo>
                <a:lnTo>
                  <a:pt x="4802807" y="6857999"/>
                </a:lnTo>
                <a:lnTo>
                  <a:pt x="4537195" y="6857999"/>
                </a:lnTo>
                <a:lnTo>
                  <a:pt x="1182808" y="6857999"/>
                </a:lnTo>
                <a:lnTo>
                  <a:pt x="1049897" y="6857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44" name="Straight Connector 25">
            <a:extLst>
              <a:ext uri="{FF2B5EF4-FFF2-40B4-BE49-F238E27FC236}">
                <a16:creationId xmlns:a16="http://schemas.microsoft.com/office/drawing/2014/main" id="{E5E836EB-03CD-4BA5-A751-21D2ACC2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090307" y="3483429"/>
            <a:ext cx="5053693" cy="3374570"/>
          </a:xfrm>
          <a:prstGeom prst="line">
            <a:avLst/>
          </a:prstGeom>
          <a:ln w="9525">
            <a:solidFill>
              <a:schemeClr val="accent1">
                <a:lumMod val="60000"/>
                <a:lumOff val="4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27">
            <a:extLst>
              <a:ext uri="{FF2B5EF4-FFF2-40B4-BE49-F238E27FC236}">
                <a16:creationId xmlns:a16="http://schemas.microsoft.com/office/drawing/2014/main" id="{22721A85-1EA4-4D87-97AB-0BB4AB78F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08607" y="0"/>
            <a:ext cx="645472" cy="6857999"/>
          </a:xfrm>
          <a:prstGeom prst="line">
            <a:avLst/>
          </a:prstGeom>
          <a:ln w="15875" cap="sq">
            <a:solidFill>
              <a:schemeClr val="accent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Isosceles Triangle 29">
            <a:extLst>
              <a:ext uri="{FF2B5EF4-FFF2-40B4-BE49-F238E27FC236}">
                <a16:creationId xmlns:a16="http://schemas.microsoft.com/office/drawing/2014/main" id="{A27691EB-14CF-4237-B5EB-C94B92677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512053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2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2300" y="854529"/>
            <a:ext cx="4349749" cy="51489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200"/>
              <a:t>Questions / Discussion</a:t>
            </a:r>
          </a:p>
        </p:txBody>
      </p:sp>
    </p:spTree>
    <p:extLst>
      <p:ext uri="{BB962C8B-B14F-4D97-AF65-F5344CB8AC3E}">
        <p14:creationId xmlns:p14="http://schemas.microsoft.com/office/powerpoint/2010/main" val="1239029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en-US" sz="3300" b="1" dirty="0"/>
              <a:t>Utility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Inventory Updates / Challenges</a:t>
            </a:r>
          </a:p>
          <a:p>
            <a:endParaRPr lang="en-US" dirty="0"/>
          </a:p>
          <a:p>
            <a:r>
              <a:rPr lang="en-US" dirty="0"/>
              <a:t>On Time Performance Survey / Concerns</a:t>
            </a:r>
          </a:p>
          <a:p>
            <a:endParaRPr lang="en-US" dirty="0"/>
          </a:p>
          <a:p>
            <a:r>
              <a:rPr lang="en-US" dirty="0"/>
              <a:t>Key Takeaways / Asks</a:t>
            </a:r>
          </a:p>
        </p:txBody>
      </p:sp>
    </p:spTree>
    <p:extLst>
      <p:ext uri="{BB962C8B-B14F-4D97-AF65-F5344CB8AC3E}">
        <p14:creationId xmlns:p14="http://schemas.microsoft.com/office/powerpoint/2010/main" val="2582592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Inventory Challenges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6629400"/>
            <a:ext cx="77533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  2022 Energy Venture Analysis- Coal Stockpile Report September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2600"/>
            <a:ext cx="7086602" cy="4191000"/>
          </a:xfrm>
        </p:spPr>
        <p:txBody>
          <a:bodyPr/>
          <a:lstStyle/>
          <a:p>
            <a:r>
              <a:rPr lang="en-US" dirty="0"/>
              <a:t>The percentage of Utilities with days of inventory of 30 days </a:t>
            </a:r>
          </a:p>
          <a:p>
            <a:pPr marL="0" indent="0">
              <a:buNone/>
            </a:pPr>
            <a:r>
              <a:rPr lang="en-US" dirty="0"/>
              <a:t>       or less has not improved YTD.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6FC29A-4D3B-F4F1-E2C4-A55812690D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915" y="2794000"/>
            <a:ext cx="7265096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219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6705599" cy="1320800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NCTA/FRCA/NRECA On Time Performance Survey Jan – June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60590"/>
            <a:ext cx="7619999" cy="4316410"/>
          </a:xfrm>
        </p:spPr>
        <p:txBody>
          <a:bodyPr>
            <a:normAutofit/>
          </a:bodyPr>
          <a:lstStyle/>
          <a:p>
            <a:r>
              <a:rPr lang="en-US" sz="1600" dirty="0"/>
              <a:t>NCTA/FRCA/NRECA: OTP Survey Data Collected since Aug 2019 to June 2022 in 6-month periods</a:t>
            </a:r>
          </a:p>
          <a:p>
            <a:r>
              <a:rPr lang="en-US" sz="1600" dirty="0"/>
              <a:t>45 Plants Reported Shipper Perspective Railroad Performance Data</a:t>
            </a:r>
          </a:p>
          <a:p>
            <a:r>
              <a:rPr lang="en-US" sz="1600" dirty="0"/>
              <a:t>100% reported their company had to modify operations due to RR service issues (was 64% last survey)</a:t>
            </a:r>
          </a:p>
          <a:p>
            <a:r>
              <a:rPr lang="en-US" sz="1600" dirty="0"/>
              <a:t>87% reported Rail Service worse than it was in 2021 and/or last 3 years (was 60% last survey)</a:t>
            </a:r>
          </a:p>
          <a:p>
            <a:r>
              <a:rPr lang="en-US" sz="1600" dirty="0"/>
              <a:t>Railroads Serving Plants Reported:</a:t>
            </a:r>
          </a:p>
          <a:p>
            <a:pPr lvl="1"/>
            <a:r>
              <a:rPr lang="en-US" dirty="0"/>
              <a:t>BNSF, UPRR, NS, Multi-RR, and Short line movements</a:t>
            </a:r>
          </a:p>
          <a:p>
            <a:r>
              <a:rPr lang="en-US" sz="1600" dirty="0"/>
              <a:t>Six Coal Supply Regions - Mine Sources Reported: </a:t>
            </a:r>
          </a:p>
          <a:p>
            <a:pPr lvl="1"/>
            <a:r>
              <a:rPr lang="en-US" dirty="0"/>
              <a:t>SPRB, NPRB, Rockies, NAPP, ILB, NAPP, CAPP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460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09600"/>
            <a:ext cx="8686800" cy="990600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In what way have your operations been impacted by railroad service issues?  Check all that apply: 45 plants responded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203331-6A3D-3AB9-2D8D-ED12793BC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09800"/>
            <a:ext cx="7741808" cy="3722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921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7086600" cy="1320800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Have railroad services issues caused an increase in costs for your company? </a:t>
            </a:r>
            <a:br>
              <a:rPr lang="en-US" sz="2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Yes: 87.50%  No: 12.50%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D152DC-7037-0B97-8854-D9B7E7F021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057400"/>
            <a:ext cx="7558934" cy="4196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531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6347713" cy="1320800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What kind of railroad service issues have you experienced? Check all that apply</a:t>
            </a:r>
            <a:br>
              <a:rPr lang="en-US" sz="2000" dirty="0">
                <a:solidFill>
                  <a:schemeClr val="accent2">
                    <a:lumMod val="50000"/>
                  </a:schemeClr>
                </a:solidFill>
              </a:rPr>
            </a:b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CAA418B-39F7-7FC1-BA78-9A7DF4174C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2133601"/>
            <a:ext cx="7086600" cy="3588844"/>
          </a:xfrm>
        </p:spPr>
      </p:pic>
    </p:spTree>
    <p:extLst>
      <p:ext uri="{BB962C8B-B14F-4D97-AF65-F5344CB8AC3E}">
        <p14:creationId xmlns:p14="http://schemas.microsoft.com/office/powerpoint/2010/main" val="3430822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6347713" cy="1320800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How does average monthly service compare with plant forecast? 45 plants responded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548509"/>
            <a:ext cx="7391400" cy="4699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162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6705599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>
                <a:solidFill>
                  <a:schemeClr val="accent1">
                    <a:lumMod val="50000"/>
                  </a:schemeClr>
                </a:solidFill>
              </a:rPr>
              <a:t>Key Takeaways and Asks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295400"/>
            <a:ext cx="7467600" cy="5181600"/>
          </a:xfrm>
        </p:spPr>
        <p:txBody>
          <a:bodyPr>
            <a:normAutofit/>
          </a:bodyPr>
          <a:lstStyle/>
          <a:p>
            <a:r>
              <a:rPr lang="en-US" sz="1600" dirty="0"/>
              <a:t>Utility forecasting for coal deliveries involves great deal of planning</a:t>
            </a:r>
          </a:p>
          <a:p>
            <a:r>
              <a:rPr lang="en-US" sz="1600" dirty="0"/>
              <a:t>Forecasts typically allow for some flexibility in deliveries</a:t>
            </a:r>
          </a:p>
          <a:p>
            <a:r>
              <a:rPr lang="en-US" sz="1600" dirty="0"/>
              <a:t>Utility stockpiles afford some cushion to allow for coal deliveries and burn forecasts/actuals</a:t>
            </a:r>
          </a:p>
          <a:p>
            <a:r>
              <a:rPr lang="en-US" sz="1600" dirty="0"/>
              <a:t>Coal deliveries trending 20-30% below monthly nominations which is concerning</a:t>
            </a:r>
          </a:p>
          <a:p>
            <a:pPr lvl="1"/>
            <a:r>
              <a:rPr lang="en-US" sz="1400" dirty="0"/>
              <a:t>Low stockpiles</a:t>
            </a:r>
          </a:p>
          <a:p>
            <a:pPr lvl="1"/>
            <a:r>
              <a:rPr lang="en-US" sz="1400" dirty="0"/>
              <a:t>Coal conservation and unit curtailment</a:t>
            </a:r>
          </a:p>
          <a:p>
            <a:endParaRPr lang="en-US" sz="1600" dirty="0"/>
          </a:p>
          <a:p>
            <a:r>
              <a:rPr lang="en-US" sz="1600" dirty="0"/>
              <a:t>Asks:</a:t>
            </a:r>
          </a:p>
          <a:p>
            <a:pPr lvl="1"/>
            <a:r>
              <a:rPr lang="en-US" dirty="0"/>
              <a:t>Better communication from RRs in meeting shipper forecasts and missed permits</a:t>
            </a:r>
          </a:p>
          <a:p>
            <a:pPr lvl="1"/>
            <a:r>
              <a:rPr lang="en-US" dirty="0"/>
              <a:t>Updates on crew availability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5836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p:Policy xmlns:p="office.server.policy" id="" local="true">
  <p:Name>Long Term Reference</p:Name>
  <p:Description>Content type for user-versions of the Corporate Records content types as defined by the file plan.</p:Description>
  <p:Statement>This user content type has a retention period of 60 months. After expiration notice, 14 days are allowed to take appropriate action before item is deleted.</p:Statement>
  <p:PolicyItems>
    <p:PolicyItem featureId="Microsoft.Office.RecordsManagement.PolicyFeatures.Expiration" staticId="0x0101006930C9837F54C14F9C3C376B8093679D|276782685" UniqueId="bb0658c8-9070-4c9a-925d-c5a13a6bb481">
      <p:Name>Retention</p:Name>
      <p:Description>Automatic scheduling of content for processing, and performing a retention action on content that has reached its due date.</p:Description>
      <p:CustomData>
        <Schedules nextStageId="2">
          <Schedule type="Default">
            <stages>
              <data stageId="1">
                <formula id="Microsoft.Office.RecordsManagement.PolicyFeatures.Expiration.Formula.BuiltIn">
                  <number>5</number>
                  <property>Modified</property>
                  <propertyId>28cf69c5-fa48-462a-b5cd-27b6f9d2bd5f</propertyId>
                  <period>years</period>
                </formula>
                <action type="workflow" id="0f87d0e0-e79e-4ec1-bb20-57e16b17fb68"/>
              </data>
            </stages>
          </Schedule>
        </Schedules>
      </p:CustomData>
    </p:PolicyItem>
  </p:PolicyItems>
</p:Policy>
</file>

<file path=customXml/item2.xml><?xml version="1.0" encoding="utf-8"?>
<?mso-contentType ?>
<SharedContentType xmlns="Microsoft.SharePoint.Taxonomy.ContentTypeSync" SourceId="075cad91-6e9a-4be9-bb75-83573fa8cee4" ContentTypeId="0x0101006930C9837F54C14F9C3C376B8093679D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Long Term Reference" ma:contentTypeID="0x0101006930C9837F54C14F9C3C376B8093679D00B74CCD91C40EBA48B7EAB0BC62B82E42" ma:contentTypeVersion="15" ma:contentTypeDescription="Documentation relating to reference material that is required for business purposes and reviewed every five years." ma:contentTypeScope="" ma:versionID="c778a2972cce34185718df09d5bd2ad6">
  <xsd:schema xmlns:xsd="http://www.w3.org/2001/XMLSchema" xmlns:xs="http://www.w3.org/2001/XMLSchema" xmlns:p="http://schemas.microsoft.com/office/2006/metadata/properties" xmlns:ns1="http://schemas.microsoft.com/sharepoint/v3" xmlns:ns3="09eecfc1-a282-451b-b22d-44733a2d0177" targetNamespace="http://schemas.microsoft.com/office/2006/metadata/properties" ma:root="true" ma:fieldsID="0f8117830c4a96ae5781f85cd90064a8" ns1:_="" ns3:_="">
    <xsd:import namespace="http://schemas.microsoft.com/sharepoint/v3"/>
    <xsd:import namespace="09eecfc1-a282-451b-b22d-44733a2d0177"/>
    <xsd:element name="properties">
      <xsd:complexType>
        <xsd:sequence>
          <xsd:element name="documentManagement">
            <xsd:complexType>
              <xsd:all>
                <xsd:element ref="ns3:Companies" minOccurs="0"/>
                <xsd:element ref="ns3:OriginationDate" minOccurs="0"/>
                <xsd:element ref="ns3:TerminationDate" minOccurs="0"/>
                <xsd:element ref="ns3:Notes1" minOccurs="0"/>
                <xsd:element ref="ns3:DocumentType" minOccurs="0"/>
                <xsd:element ref="ns3:FunctionalArea" minOccurs="0"/>
                <xsd:element ref="ns3:RecordStatus" minOccurs="0"/>
                <xsd:element ref="ns3:RecordID" minOccurs="0"/>
                <xsd:element ref="ns3:PCRelationship" minOccurs="0"/>
                <xsd:element ref="ns1:_dlc_Exempt" minOccurs="0"/>
                <xsd:element ref="ns1:_dlc_ExpireDateSaved" minOccurs="0"/>
                <xsd:element ref="ns1:_dlc_Expire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7" nillable="true" ma:displayName="Exempt from Policy" ma:hidden="true" ma:internalName="_dlc_Exempt" ma:readOnly="true">
      <xsd:simpleType>
        <xsd:restriction base="dms:Unknown"/>
      </xsd:simpleType>
    </xsd:element>
    <xsd:element name="_dlc_ExpireDateSaved" ma:index="18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19" nillable="true" ma:displayName="Expiration Date" ma:description="" ma:hidden="true" ma:indexed="true" ma:internalName="_dlc_ExpireDat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eecfc1-a282-451b-b22d-44733a2d0177" elementFormDefault="qualified">
    <xsd:import namespace="http://schemas.microsoft.com/office/2006/documentManagement/types"/>
    <xsd:import namespace="http://schemas.microsoft.com/office/infopath/2007/PartnerControls"/>
    <xsd:element name="Companies" ma:index="3" nillable="true" ma:displayName="Companies" ma:default="AEPCO" ma:description="Choices for the AZG&amp;T Cooperatives. Required for declaration." ma:internalName="Compani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EPCO"/>
                    <xsd:enumeration value="SWTC"/>
                    <xsd:enumeration value="Sierra"/>
                  </xsd:restriction>
                </xsd:simpleType>
              </xsd:element>
            </xsd:sequence>
          </xsd:extension>
        </xsd:complexContent>
      </xsd:complexType>
    </xsd:element>
    <xsd:element name="OriginationDate" ma:index="4" nillable="true" ma:displayName="Origination Date" ma:description="Beginning date range the record content is in effect (from date)." ma:format="DateOnly" ma:internalName="OriginationDate">
      <xsd:simpleType>
        <xsd:restriction base="dms:DateTime"/>
      </xsd:simpleType>
    </xsd:element>
    <xsd:element name="TerminationDate" ma:index="5" nillable="true" ma:displayName="Termination Date" ma:description="End date range the record content is in effect (to date). Required for declaration." ma:format="DateOnly" ma:internalName="TerminationDate">
      <xsd:simpleType>
        <xsd:restriction base="dms:DateTime"/>
      </xsd:simpleType>
    </xsd:element>
    <xsd:element name="Notes1" ma:index="6" nillable="true" ma:displayName="Notes" ma:description="Extended description field for records allows over 2000 characters." ma:internalName="Notes1">
      <xsd:simpleType>
        <xsd:restriction base="dms:Note"/>
      </xsd:simpleType>
    </xsd:element>
    <xsd:element name="DocumentType" ma:index="7" nillable="true" ma:displayName="Document Type" ma:description="This is derived from the Content Type column." ma:internalName="DocumentType">
      <xsd:simpleType>
        <xsd:restriction base="dms:Text">
          <xsd:maxLength value="255"/>
        </xsd:restriction>
      </xsd:simpleType>
    </xsd:element>
    <xsd:element name="FunctionalArea" ma:index="8" nillable="true" ma:displayName="Functional Area" ma:default="Fuel Services" ma:description="Business unit encompassing departments across the cooperatives." ma:internalName="FunctionalArea">
      <xsd:simpleType>
        <xsd:restriction base="dms:Text">
          <xsd:maxLength value="255"/>
        </xsd:restriction>
      </xsd:simpleType>
    </xsd:element>
    <xsd:element name="RecordStatus" ma:index="9" nillable="true" ma:displayName="Record Status" ma:default="Collaboration" ma:description="Processing status of this record." ma:format="Dropdown" ma:internalName="RecordStatus">
      <xsd:simpleType>
        <xsd:restriction base="dms:Choice">
          <xsd:enumeration value="Collaboration"/>
          <xsd:enumeration value="Declared"/>
          <xsd:enumeration value="Expired"/>
          <xsd:enumeration value="Destroyed"/>
          <xsd:enumeration value="Revising"/>
          <xsd:enumeration value="Amending"/>
          <xsd:enumeration value="Checked Out"/>
        </xsd:restriction>
      </xsd:simpleType>
    </xsd:element>
    <xsd:element name="RecordID" ma:index="10" nillable="true" ma:displayName="RecordID" ma:description="Column to store a text version of the Document ID and pass to user content types." ma:internalName="RecordID">
      <xsd:simpleType>
        <xsd:restriction base="dms:Text">
          <xsd:maxLength value="255"/>
        </xsd:restriction>
      </xsd:simpleType>
    </xsd:element>
    <xsd:element name="PCRelationship" ma:index="11" nillable="true" ma:displayName="PC Relationship" ma:description="Stores the parent's Barcode in a parent-child record relationship." ma:internalName="PCRelationship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 ma:index="2" ma:displayName="Category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rminationDate xmlns="09eecfc1-a282-451b-b22d-44733a2d0177" xsi:nil="true"/>
    <RecordStatus xmlns="09eecfc1-a282-451b-b22d-44733a2d0177">Collaboration</RecordStatus>
    <Companies xmlns="09eecfc1-a282-451b-b22d-44733a2d0177">
      <Value>AEPCO</Value>
    </Companies>
    <OriginationDate xmlns="09eecfc1-a282-451b-b22d-44733a2d0177" xsi:nil="true"/>
    <FunctionalArea xmlns="09eecfc1-a282-451b-b22d-44733a2d0177">Fuel Services</FunctionalArea>
    <PCRelationship xmlns="09eecfc1-a282-451b-b22d-44733a2d0177" xsi:nil="true"/>
    <RecordID xmlns="09eecfc1-a282-451b-b22d-44733a2d0177" xsi:nil="true"/>
    <Notes1 xmlns="09eecfc1-a282-451b-b22d-44733a2d0177" xsi:nil="true"/>
    <DocumentType xmlns="09eecfc1-a282-451b-b22d-44733a2d0177" xsi:nil="true"/>
    <_dlc_ExpireDateSaved xmlns="http://schemas.microsoft.com/sharepoint/v3" xsi:nil="true"/>
    <_dlc_ExpireDate xmlns="http://schemas.microsoft.com/sharepoint/v3">2027-10-19T19:57:28+00:00</_dlc_ExpireDate>
    <_dlc_Exempt xmlns="http://schemas.microsoft.com/sharepoint/v3" xsi:nil="true"/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?mso-contentType ?>
<spe:Receivers xmlns:spe="http://schemas.microsoft.com/sharepoint/events">
  <Receiver>
    <Name>Nintex conditional workflow start</Name>
    <Synchronization>Synchronous</Synchronization>
    <Type>10001</Type>
    <SequenceNumber>50000</SequenceNumber>
    <Url/>
    <Assembly>Nintex.Workflow, Version=1.0.0.0, Culture=neutral, PublicKeyToken=913f6bae0ca5ae12</Assembly>
    <Class>Nintex.Workflow.ConditionalWorkflowStartReceiver</Class>
    <Data>636047393472479396</Data>
    <Filter/>
  </Receiver>
  <Receiver>
    <Name>Nintex conditional workflow start</Name>
    <Synchronization>Synchronous</Synchronization>
    <Type>10002</Type>
    <SequenceNumber>50000</SequenceNumber>
    <Url/>
    <Assembly>Nintex.Workflow, Version=1.0.0.0, Culture=neutral, PublicKeyToken=913f6bae0ca5ae12</Assembly>
    <Class>Nintex.Workflow.ConditionalWorkflowStartReceiver</Class>
    <Data>636047393472479396</Data>
    <Filter/>
  </Receiver>
  <Receiver>
    <Name>Nintex conditional workflow start</Name>
    <Synchronization>Synchronous</Synchronization>
    <Type>2</Type>
    <SequenceNumber>50000</SequenceNumber>
    <Url/>
    <Assembly>Nintex.Workflow, Version=1.0.0.0, Culture=neutral, PublicKeyToken=913f6bae0ca5ae12</Assembly>
    <Class>Nintex.Workflow.ConditionalWorkflowStartReceiver</Class>
    <Data>636047393472479396</Data>
    <Filter/>
  </Receiver>
  <Receiver>
    <Name>Nintex conditional workflow start</Name>
    <Synchronization>Synchronous</Synchronization>
    <Type>10004</Type>
    <SequenceNumber>50000</SequenceNumber>
    <Url/>
    <Assembly>Nintex.Workflow, Version=1.0.0.0, Culture=neutral, PublicKeyToken=913f6bae0ca5ae12</Assembly>
    <Class>Nintex.Workflow.ConditionalWorkflowStartReceiver</Class>
    <Data>636047393472479396</Data>
    <Filter/>
  </Receiver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Version=15.0.0.0, Culture=neutral, PublicKeyToken=71e9bce111e9429c</Assembly>
    <Class>Microsoft.Office.RecordsManagement.Internal.UpdateExpireDate</Class>
    <Data/>
    <Filter/>
  </Receiver>
</spe:Receivers>
</file>

<file path=customXml/itemProps1.xml><?xml version="1.0" encoding="utf-8"?>
<ds:datastoreItem xmlns:ds="http://schemas.openxmlformats.org/officeDocument/2006/customXml" ds:itemID="{87C325AD-EB4B-45FF-AB91-39B8CB72999A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21608D5E-9FD9-4708-8B8B-C14068755112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3B112F33-C8E6-4C19-AEBD-52973152FD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eecfc1-a282-451b-b22d-44733a2d01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63EB72A-2442-4FEC-AF35-DF3020BBB692}">
  <ds:schemaRefs>
    <ds:schemaRef ds:uri="http://purl.org/dc/terms/"/>
    <ds:schemaRef ds:uri="http://purl.org/dc/elements/1.1/"/>
    <ds:schemaRef ds:uri="http://www.w3.org/XML/1998/namespace"/>
    <ds:schemaRef ds:uri="09eecfc1-a282-451b-b22d-44733a2d0177"/>
    <ds:schemaRef ds:uri="http://schemas.microsoft.com/sharepoint/v3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5.xml><?xml version="1.0" encoding="utf-8"?>
<ds:datastoreItem xmlns:ds="http://schemas.openxmlformats.org/officeDocument/2006/customXml" ds:itemID="{628F1E9E-8ACA-4A5D-9796-95C10938904C}">
  <ds:schemaRefs>
    <ds:schemaRef ds:uri="http://schemas.microsoft.com/sharepoint/v3/contenttype/forms"/>
  </ds:schemaRefs>
</ds:datastoreItem>
</file>

<file path=customXml/itemProps6.xml><?xml version="1.0" encoding="utf-8"?>
<ds:datastoreItem xmlns:ds="http://schemas.openxmlformats.org/officeDocument/2006/customXml" ds:itemID="{F32767E5-A31A-4048-9F67-B36DCE46938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2985</TotalTime>
  <Words>337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Trebuchet MS</vt:lpstr>
      <vt:lpstr>Wingdings 3</vt:lpstr>
      <vt:lpstr>Facet</vt:lpstr>
      <vt:lpstr>Utility Update</vt:lpstr>
      <vt:lpstr>Utility Perspective</vt:lpstr>
      <vt:lpstr>Inventory Challenges</vt:lpstr>
      <vt:lpstr>NCTA/FRCA/NRECA On Time Performance Survey Jan – June 2022</vt:lpstr>
      <vt:lpstr>In what way have your operations been impacted by railroad service issues?  Check all that apply: 45 plants responded </vt:lpstr>
      <vt:lpstr>Have railroad services issues caused an increase in costs for your company?  Yes: 87.50%  No: 12.50%</vt:lpstr>
      <vt:lpstr>What kind of railroad service issues have you experienced? Check all that apply </vt:lpstr>
      <vt:lpstr>How does average monthly service compare with plant forecast? 45 plants responded</vt:lpstr>
      <vt:lpstr>Key Takeaways and Asks </vt:lpstr>
      <vt:lpstr>Questions / Discussion</vt:lpstr>
    </vt:vector>
  </TitlesOfParts>
  <Company>Santee Cooper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STB-RETAC 2022 1022</dc:title>
  <dc:creator>SC User</dc:creator>
  <cp:lastModifiedBy>Bette Whalen</cp:lastModifiedBy>
  <cp:revision>45</cp:revision>
  <dcterms:created xsi:type="dcterms:W3CDTF">2019-04-29T18:21:57Z</dcterms:created>
  <dcterms:modified xsi:type="dcterms:W3CDTF">2022-10-21T17:30:28Z</dcterms:modified>
  <cp:category>RETAC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0x0101006930C9837F54C14F9C3C376B8093679D00B74CCD91C40EBA48B7EAB0BC62B82E42</vt:lpwstr>
  </property>
  <property fmtid="{D5CDD505-2E9C-101B-9397-08002B2CF9AE}" pid="3" name="_dlc_policyId">
    <vt:lpwstr>0x0101006930C9837F54C14F9C3C376B8093679D|276782685</vt:lpwstr>
  </property>
</Properties>
</file>