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22"/>
  </p:notesMasterIdLst>
  <p:sldIdLst>
    <p:sldId id="304" r:id="rId2"/>
    <p:sldId id="296" r:id="rId3"/>
    <p:sldId id="339" r:id="rId4"/>
    <p:sldId id="312" r:id="rId5"/>
    <p:sldId id="347" r:id="rId6"/>
    <p:sldId id="352" r:id="rId7"/>
    <p:sldId id="375" r:id="rId8"/>
    <p:sldId id="376" r:id="rId9"/>
    <p:sldId id="354" r:id="rId10"/>
    <p:sldId id="378" r:id="rId11"/>
    <p:sldId id="377" r:id="rId12"/>
    <p:sldId id="371" r:id="rId13"/>
    <p:sldId id="374" r:id="rId14"/>
    <p:sldId id="360" r:id="rId15"/>
    <p:sldId id="373" r:id="rId16"/>
    <p:sldId id="366" r:id="rId17"/>
    <p:sldId id="356" r:id="rId18"/>
    <p:sldId id="357" r:id="rId19"/>
    <p:sldId id="362" r:id="rId20"/>
    <p:sldId id="311" r:id="rId21"/>
  </p:sldIdLst>
  <p:sldSz cx="9144000" cy="6858000" type="screen4x3"/>
  <p:notesSz cx="7010400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66FFCC"/>
    <a:srgbClr val="FFFFC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3" autoAdjust="0"/>
    <p:restoredTop sz="94621" autoAdjust="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8F477F-6AAC-4D6A-AE0F-92449E4090D2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AD067B4-04A4-4297-8EC3-3277DEB24EB7}">
      <dgm:prSet phldrT="[Text]"/>
      <dgm:spPr/>
      <dgm:t>
        <a:bodyPr/>
        <a:lstStyle/>
        <a:p>
          <a:r>
            <a:rPr lang="en-US" dirty="0" smtClean="0"/>
            <a:t>Elliott (D)</a:t>
          </a:r>
          <a:endParaRPr lang="en-US" dirty="0"/>
        </a:p>
      </dgm:t>
    </dgm:pt>
    <dgm:pt modelId="{BB9AB08A-2BC6-4441-B27C-7B928ED5634D}" type="parTrans" cxnId="{055A82B2-BF19-45AA-8BE7-1B94BDFF5B5F}">
      <dgm:prSet/>
      <dgm:spPr/>
      <dgm:t>
        <a:bodyPr/>
        <a:lstStyle/>
        <a:p>
          <a:endParaRPr lang="en-US"/>
        </a:p>
      </dgm:t>
    </dgm:pt>
    <dgm:pt modelId="{CAF1F155-318A-4652-BA40-5AB882DD12BA}" type="sibTrans" cxnId="{055A82B2-BF19-45AA-8BE7-1B94BDFF5B5F}">
      <dgm:prSet/>
      <dgm:spPr/>
      <dgm:t>
        <a:bodyPr/>
        <a:lstStyle/>
        <a:p>
          <a:endParaRPr lang="en-US"/>
        </a:p>
      </dgm:t>
    </dgm:pt>
    <dgm:pt modelId="{3851823A-0D8B-4160-8CF0-48BE15905B9D}">
      <dgm:prSet phldrT="[Text]"/>
      <dgm:spPr/>
      <dgm:t>
        <a:bodyPr/>
        <a:lstStyle/>
        <a:p>
          <a:r>
            <a:rPr lang="en-US" dirty="0" smtClean="0"/>
            <a:t>United Transportation Union</a:t>
          </a:r>
          <a:endParaRPr lang="en-US" dirty="0"/>
        </a:p>
      </dgm:t>
    </dgm:pt>
    <dgm:pt modelId="{E8E4C115-F919-437D-8840-43715495854D}" type="parTrans" cxnId="{9FA981DB-8534-4D46-80E4-08E4F4042F45}">
      <dgm:prSet/>
      <dgm:spPr/>
      <dgm:t>
        <a:bodyPr/>
        <a:lstStyle/>
        <a:p>
          <a:endParaRPr lang="en-US"/>
        </a:p>
      </dgm:t>
    </dgm:pt>
    <dgm:pt modelId="{161369A7-30ED-4B88-859B-BD5755DA938F}" type="sibTrans" cxnId="{9FA981DB-8534-4D46-80E4-08E4F4042F45}">
      <dgm:prSet/>
      <dgm:spPr/>
      <dgm:t>
        <a:bodyPr/>
        <a:lstStyle/>
        <a:p>
          <a:endParaRPr lang="en-US"/>
        </a:p>
      </dgm:t>
    </dgm:pt>
    <dgm:pt modelId="{5605FB92-4AAA-401A-9096-CCCC2660429D}">
      <dgm:prSet phldrT="[Text]"/>
      <dgm:spPr/>
      <dgm:t>
        <a:bodyPr/>
        <a:lstStyle/>
        <a:p>
          <a:r>
            <a:rPr lang="en-US" dirty="0" err="1" smtClean="0"/>
            <a:t>Begeman</a:t>
          </a:r>
          <a:r>
            <a:rPr lang="en-US" dirty="0" smtClean="0"/>
            <a:t> (R)</a:t>
          </a:r>
          <a:endParaRPr lang="en-US" dirty="0"/>
        </a:p>
      </dgm:t>
    </dgm:pt>
    <dgm:pt modelId="{9DDD962B-12F4-4CF1-8048-4E5E925D11F0}" type="parTrans" cxnId="{FB2CDA08-D236-4A38-BC56-12B8135B4C93}">
      <dgm:prSet/>
      <dgm:spPr/>
      <dgm:t>
        <a:bodyPr/>
        <a:lstStyle/>
        <a:p>
          <a:endParaRPr lang="en-US"/>
        </a:p>
      </dgm:t>
    </dgm:pt>
    <dgm:pt modelId="{FFED9A88-0B0F-43D8-B5EF-D7D8D9EF3AED}" type="sibTrans" cxnId="{FB2CDA08-D236-4A38-BC56-12B8135B4C93}">
      <dgm:prSet/>
      <dgm:spPr/>
      <dgm:t>
        <a:bodyPr/>
        <a:lstStyle/>
        <a:p>
          <a:endParaRPr lang="en-US"/>
        </a:p>
      </dgm:t>
    </dgm:pt>
    <dgm:pt modelId="{DAB7EBBA-44DA-411F-8A22-164DC73DAF31}">
      <dgm:prSet phldrT="[Text]"/>
      <dgm:spPr/>
      <dgm:t>
        <a:bodyPr/>
        <a:lstStyle/>
        <a:p>
          <a:r>
            <a:rPr lang="en-US" dirty="0" smtClean="0"/>
            <a:t>Senate Commerce Committee</a:t>
          </a:r>
          <a:endParaRPr lang="en-US" dirty="0"/>
        </a:p>
      </dgm:t>
    </dgm:pt>
    <dgm:pt modelId="{F0D63B54-1983-4A19-BACB-41B6886510AC}" type="parTrans" cxnId="{EE44D838-0BAB-4C48-B8E6-F4ACD8486A5E}">
      <dgm:prSet/>
      <dgm:spPr/>
      <dgm:t>
        <a:bodyPr/>
        <a:lstStyle/>
        <a:p>
          <a:endParaRPr lang="en-US"/>
        </a:p>
      </dgm:t>
    </dgm:pt>
    <dgm:pt modelId="{BCE1EBE0-0E8D-446C-9FD1-394AC9C94CF1}" type="sibTrans" cxnId="{EE44D838-0BAB-4C48-B8E6-F4ACD8486A5E}">
      <dgm:prSet/>
      <dgm:spPr/>
      <dgm:t>
        <a:bodyPr/>
        <a:lstStyle/>
        <a:p>
          <a:endParaRPr lang="en-US"/>
        </a:p>
      </dgm:t>
    </dgm:pt>
    <dgm:pt modelId="{876C695A-8065-4D9C-968E-A33CFC958EA6}">
      <dgm:prSet phldrT="[Text]"/>
      <dgm:spPr/>
      <dgm:t>
        <a:bodyPr/>
        <a:lstStyle/>
        <a:p>
          <a:r>
            <a:rPr lang="en-US" dirty="0" err="1" smtClean="0"/>
            <a:t>Mulvey</a:t>
          </a:r>
          <a:r>
            <a:rPr lang="en-US" dirty="0" smtClean="0"/>
            <a:t> (D)</a:t>
          </a:r>
          <a:endParaRPr lang="en-US" dirty="0"/>
        </a:p>
      </dgm:t>
    </dgm:pt>
    <dgm:pt modelId="{07D04CB9-FC9E-4BD3-8BB3-2A57E3329D50}" type="parTrans" cxnId="{79AB7326-3BEE-42BE-974E-2F75E6218DE7}">
      <dgm:prSet/>
      <dgm:spPr/>
      <dgm:t>
        <a:bodyPr/>
        <a:lstStyle/>
        <a:p>
          <a:endParaRPr lang="en-US"/>
        </a:p>
      </dgm:t>
    </dgm:pt>
    <dgm:pt modelId="{B2DF62A6-6E06-4355-BF7D-61C5A0CCAE76}" type="sibTrans" cxnId="{79AB7326-3BEE-42BE-974E-2F75E6218DE7}">
      <dgm:prSet/>
      <dgm:spPr/>
      <dgm:t>
        <a:bodyPr/>
        <a:lstStyle/>
        <a:p>
          <a:endParaRPr lang="en-US"/>
        </a:p>
      </dgm:t>
    </dgm:pt>
    <dgm:pt modelId="{28A9608E-7E31-4018-9B99-88D5635A23C1}">
      <dgm:prSet phldrT="[Text]"/>
      <dgm:spPr/>
      <dgm:t>
        <a:bodyPr/>
        <a:lstStyle/>
        <a:p>
          <a:r>
            <a:rPr lang="en-US" dirty="0" smtClean="0"/>
            <a:t>House T&amp;I</a:t>
          </a:r>
          <a:endParaRPr lang="en-US" dirty="0"/>
        </a:p>
      </dgm:t>
    </dgm:pt>
    <dgm:pt modelId="{E1C2B3D7-7A9A-4E73-B787-8832E5436008}" type="parTrans" cxnId="{AAF7B263-55FD-4E02-BB6E-EB1E498C5F22}">
      <dgm:prSet/>
      <dgm:spPr/>
      <dgm:t>
        <a:bodyPr/>
        <a:lstStyle/>
        <a:p>
          <a:endParaRPr lang="en-US"/>
        </a:p>
      </dgm:t>
    </dgm:pt>
    <dgm:pt modelId="{700AF847-9C58-4267-AE70-02C990E02AFD}" type="sibTrans" cxnId="{AAF7B263-55FD-4E02-BB6E-EB1E498C5F22}">
      <dgm:prSet/>
      <dgm:spPr/>
      <dgm:t>
        <a:bodyPr/>
        <a:lstStyle/>
        <a:p>
          <a:endParaRPr lang="en-US"/>
        </a:p>
      </dgm:t>
    </dgm:pt>
    <dgm:pt modelId="{15B6DA8C-17A5-4F27-8217-B6C25721288E}">
      <dgm:prSet phldrT="[Text]"/>
      <dgm:spPr/>
      <dgm:t>
        <a:bodyPr/>
        <a:lstStyle/>
        <a:p>
          <a:r>
            <a:rPr lang="en-US" dirty="0" smtClean="0"/>
            <a:t>DOT IG for rail</a:t>
          </a:r>
          <a:endParaRPr lang="en-US" dirty="0"/>
        </a:p>
      </dgm:t>
    </dgm:pt>
    <dgm:pt modelId="{2803926E-40D1-47ED-8538-3B7BCC57F6D7}" type="parTrans" cxnId="{1A91967C-6FB9-41D7-A37E-7A1091B50D7D}">
      <dgm:prSet/>
      <dgm:spPr/>
      <dgm:t>
        <a:bodyPr/>
        <a:lstStyle/>
        <a:p>
          <a:endParaRPr lang="en-US"/>
        </a:p>
      </dgm:t>
    </dgm:pt>
    <dgm:pt modelId="{9B557FBF-A1D5-4C9E-BE65-A1580F54F16F}" type="sibTrans" cxnId="{1A91967C-6FB9-41D7-A37E-7A1091B50D7D}">
      <dgm:prSet/>
      <dgm:spPr/>
      <dgm:t>
        <a:bodyPr/>
        <a:lstStyle/>
        <a:p>
          <a:endParaRPr lang="en-US"/>
        </a:p>
      </dgm:t>
    </dgm:pt>
    <dgm:pt modelId="{7089A275-C3F5-465A-9B35-FF35D50F1FF8}">
      <dgm:prSet phldrT="[Text]"/>
      <dgm:spPr/>
      <dgm:t>
        <a:bodyPr/>
        <a:lstStyle/>
        <a:p>
          <a:r>
            <a:rPr lang="en-US" dirty="0" smtClean="0"/>
            <a:t>GAO transp. group</a:t>
          </a:r>
          <a:endParaRPr lang="en-US" dirty="0"/>
        </a:p>
      </dgm:t>
    </dgm:pt>
    <dgm:pt modelId="{0A538130-8005-444B-8960-7690E211F095}" type="parTrans" cxnId="{4786A391-2DE2-4674-B92C-1DEB3BDBE7EB}">
      <dgm:prSet/>
      <dgm:spPr/>
      <dgm:t>
        <a:bodyPr/>
        <a:lstStyle/>
        <a:p>
          <a:endParaRPr lang="en-US"/>
        </a:p>
      </dgm:t>
    </dgm:pt>
    <dgm:pt modelId="{2B5CFF41-E6F5-412E-9CA8-BE1E71B04763}" type="sibTrans" cxnId="{4786A391-2DE2-4674-B92C-1DEB3BDBE7EB}">
      <dgm:prSet/>
      <dgm:spPr/>
      <dgm:t>
        <a:bodyPr/>
        <a:lstStyle/>
        <a:p>
          <a:endParaRPr lang="en-US"/>
        </a:p>
      </dgm:t>
    </dgm:pt>
    <dgm:pt modelId="{753F28C2-4BB3-4296-9615-0EC6458F9F61}" type="pres">
      <dgm:prSet presAssocID="{9C8F477F-6AAC-4D6A-AE0F-92449E4090D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88AE20-A6EF-4403-9FAE-A042D76F3EB2}" type="pres">
      <dgm:prSet presAssocID="{2AD067B4-04A4-4297-8EC3-3277DEB24EB7}" presName="composite" presStyleCnt="0"/>
      <dgm:spPr/>
    </dgm:pt>
    <dgm:pt modelId="{AC6B3D7F-04DB-41C3-A099-5D8B3EAC89FB}" type="pres">
      <dgm:prSet presAssocID="{2AD067B4-04A4-4297-8EC3-3277DEB24EB7}" presName="parTx" presStyleLbl="alignNode1" presStyleIdx="0" presStyleCnt="3" custLinFactNeighborX="-103" custLinFactNeighborY="4233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9859D9-2BF0-4A3C-B138-1C1D2516883E}" type="pres">
      <dgm:prSet presAssocID="{2AD067B4-04A4-4297-8EC3-3277DEB24EB7}" presName="desTx" presStyleLbl="alignAccFollowNode1" presStyleIdx="0" presStyleCnt="3" custLinFactNeighborX="-103" custLinFactNeighborY="256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1BDA47-130A-4116-A0AB-568133D5C1A8}" type="pres">
      <dgm:prSet presAssocID="{CAF1F155-318A-4652-BA40-5AB882DD12BA}" presName="space" presStyleCnt="0"/>
      <dgm:spPr/>
    </dgm:pt>
    <dgm:pt modelId="{E6FF74D6-5750-4A6A-B269-FFE416938A3E}" type="pres">
      <dgm:prSet presAssocID="{5605FB92-4AAA-401A-9096-CCCC2660429D}" presName="composite" presStyleCnt="0"/>
      <dgm:spPr/>
    </dgm:pt>
    <dgm:pt modelId="{7A659376-A526-42AE-825E-80F202218C24}" type="pres">
      <dgm:prSet presAssocID="{5605FB92-4AAA-401A-9096-CCCC2660429D}" presName="parTx" presStyleLbl="alignNode1" presStyleIdx="1" presStyleCnt="3" custLinFactNeighborX="1976" custLinFactNeighborY="4886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E71759-BF58-4ED0-8B5C-A4FD889A71E2}" type="pres">
      <dgm:prSet presAssocID="{5605FB92-4AAA-401A-9096-CCCC2660429D}" presName="desTx" presStyleLbl="alignAccFollowNode1" presStyleIdx="1" presStyleCnt="3" custLinFactNeighborX="1976" custLinFactNeighborY="256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D84C3C-00DC-4DD1-88AF-9AD41B70009A}" type="pres">
      <dgm:prSet presAssocID="{FFED9A88-0B0F-43D8-B5EF-D7D8D9EF3AED}" presName="space" presStyleCnt="0"/>
      <dgm:spPr/>
    </dgm:pt>
    <dgm:pt modelId="{FBFCA49C-1C2C-4015-9A7E-F00995520AA0}" type="pres">
      <dgm:prSet presAssocID="{876C695A-8065-4D9C-968E-A33CFC958EA6}" presName="composite" presStyleCnt="0"/>
      <dgm:spPr/>
    </dgm:pt>
    <dgm:pt modelId="{269AF027-6068-4A83-A9A8-37ED24542B9A}" type="pres">
      <dgm:prSet presAssocID="{876C695A-8065-4D9C-968E-A33CFC958EA6}" presName="parTx" presStyleLbl="alignNode1" presStyleIdx="2" presStyleCnt="3" custScaleX="99861" custScaleY="100542" custLinFactNeighborX="2570" custLinFactNeighborY="4234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9369A5-F38D-4D5F-BB01-F2B999FA9DD4}" type="pres">
      <dgm:prSet presAssocID="{876C695A-8065-4D9C-968E-A33CFC958EA6}" presName="desTx" presStyleLbl="alignAccFollowNode1" presStyleIdx="2" presStyleCnt="3" custScaleX="99781" custLinFactNeighborX="4840" custLinFactNeighborY="236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786A391-2DE2-4674-B92C-1DEB3BDBE7EB}" srcId="{876C695A-8065-4D9C-968E-A33CFC958EA6}" destId="{7089A275-C3F5-465A-9B35-FF35D50F1FF8}" srcOrd="2" destOrd="0" parTransId="{0A538130-8005-444B-8960-7690E211F095}" sibTransId="{2B5CFF41-E6F5-412E-9CA8-BE1E71B04763}"/>
    <dgm:cxn modelId="{8F9263F5-84DF-4A15-8D07-13AC2135336C}" type="presOf" srcId="{15B6DA8C-17A5-4F27-8217-B6C25721288E}" destId="{DF9369A5-F38D-4D5F-BB01-F2B999FA9DD4}" srcOrd="0" destOrd="1" presId="urn:microsoft.com/office/officeart/2005/8/layout/hList1"/>
    <dgm:cxn modelId="{29BD1331-F4C2-48C6-BBF9-AB791B67BE7A}" type="presOf" srcId="{DAB7EBBA-44DA-411F-8A22-164DC73DAF31}" destId="{7AE71759-BF58-4ED0-8B5C-A4FD889A71E2}" srcOrd="0" destOrd="0" presId="urn:microsoft.com/office/officeart/2005/8/layout/hList1"/>
    <dgm:cxn modelId="{9FA981DB-8534-4D46-80E4-08E4F4042F45}" srcId="{2AD067B4-04A4-4297-8EC3-3277DEB24EB7}" destId="{3851823A-0D8B-4160-8CF0-48BE15905B9D}" srcOrd="0" destOrd="0" parTransId="{E8E4C115-F919-437D-8840-43715495854D}" sibTransId="{161369A7-30ED-4B88-859B-BD5755DA938F}"/>
    <dgm:cxn modelId="{EE44D838-0BAB-4C48-B8E6-F4ACD8486A5E}" srcId="{5605FB92-4AAA-401A-9096-CCCC2660429D}" destId="{DAB7EBBA-44DA-411F-8A22-164DC73DAF31}" srcOrd="0" destOrd="0" parTransId="{F0D63B54-1983-4A19-BACB-41B6886510AC}" sibTransId="{BCE1EBE0-0E8D-446C-9FD1-394AC9C94CF1}"/>
    <dgm:cxn modelId="{1E32BD58-1925-4C9C-A07E-0D88A8B559A7}" type="presOf" srcId="{5605FB92-4AAA-401A-9096-CCCC2660429D}" destId="{7A659376-A526-42AE-825E-80F202218C24}" srcOrd="0" destOrd="0" presId="urn:microsoft.com/office/officeart/2005/8/layout/hList1"/>
    <dgm:cxn modelId="{4171BDA0-0CD4-48A4-BEA6-6FF827E4551B}" type="presOf" srcId="{3851823A-0D8B-4160-8CF0-48BE15905B9D}" destId="{189859D9-2BF0-4A3C-B138-1C1D2516883E}" srcOrd="0" destOrd="0" presId="urn:microsoft.com/office/officeart/2005/8/layout/hList1"/>
    <dgm:cxn modelId="{AAF7B263-55FD-4E02-BB6E-EB1E498C5F22}" srcId="{876C695A-8065-4D9C-968E-A33CFC958EA6}" destId="{28A9608E-7E31-4018-9B99-88D5635A23C1}" srcOrd="0" destOrd="0" parTransId="{E1C2B3D7-7A9A-4E73-B787-8832E5436008}" sibTransId="{700AF847-9C58-4267-AE70-02C990E02AFD}"/>
    <dgm:cxn modelId="{2053908F-C6AE-4D7C-B27E-562BF7584993}" type="presOf" srcId="{9C8F477F-6AAC-4D6A-AE0F-92449E4090D2}" destId="{753F28C2-4BB3-4296-9615-0EC6458F9F61}" srcOrd="0" destOrd="0" presId="urn:microsoft.com/office/officeart/2005/8/layout/hList1"/>
    <dgm:cxn modelId="{FB2CDA08-D236-4A38-BC56-12B8135B4C93}" srcId="{9C8F477F-6AAC-4D6A-AE0F-92449E4090D2}" destId="{5605FB92-4AAA-401A-9096-CCCC2660429D}" srcOrd="1" destOrd="0" parTransId="{9DDD962B-12F4-4CF1-8048-4E5E925D11F0}" sibTransId="{FFED9A88-0B0F-43D8-B5EF-D7D8D9EF3AED}"/>
    <dgm:cxn modelId="{055A82B2-BF19-45AA-8BE7-1B94BDFF5B5F}" srcId="{9C8F477F-6AAC-4D6A-AE0F-92449E4090D2}" destId="{2AD067B4-04A4-4297-8EC3-3277DEB24EB7}" srcOrd="0" destOrd="0" parTransId="{BB9AB08A-2BC6-4441-B27C-7B928ED5634D}" sibTransId="{CAF1F155-318A-4652-BA40-5AB882DD12BA}"/>
    <dgm:cxn modelId="{1A91967C-6FB9-41D7-A37E-7A1091B50D7D}" srcId="{876C695A-8065-4D9C-968E-A33CFC958EA6}" destId="{15B6DA8C-17A5-4F27-8217-B6C25721288E}" srcOrd="1" destOrd="0" parTransId="{2803926E-40D1-47ED-8538-3B7BCC57F6D7}" sibTransId="{9B557FBF-A1D5-4C9E-BE65-A1580F54F16F}"/>
    <dgm:cxn modelId="{ACF1D5B2-5DB3-4ACF-B04D-9ECEB835A936}" type="presOf" srcId="{7089A275-C3F5-465A-9B35-FF35D50F1FF8}" destId="{DF9369A5-F38D-4D5F-BB01-F2B999FA9DD4}" srcOrd="0" destOrd="2" presId="urn:microsoft.com/office/officeart/2005/8/layout/hList1"/>
    <dgm:cxn modelId="{DBDDE91E-AD39-49C9-B143-C87BA60F9966}" type="presOf" srcId="{2AD067B4-04A4-4297-8EC3-3277DEB24EB7}" destId="{AC6B3D7F-04DB-41C3-A099-5D8B3EAC89FB}" srcOrd="0" destOrd="0" presId="urn:microsoft.com/office/officeart/2005/8/layout/hList1"/>
    <dgm:cxn modelId="{6BE16A1C-AA12-4708-9A86-E582F35D885F}" type="presOf" srcId="{28A9608E-7E31-4018-9B99-88D5635A23C1}" destId="{DF9369A5-F38D-4D5F-BB01-F2B999FA9DD4}" srcOrd="0" destOrd="0" presId="urn:microsoft.com/office/officeart/2005/8/layout/hList1"/>
    <dgm:cxn modelId="{56614961-4D60-464A-B2B2-E1A1BF163FA0}" type="presOf" srcId="{876C695A-8065-4D9C-968E-A33CFC958EA6}" destId="{269AF027-6068-4A83-A9A8-37ED24542B9A}" srcOrd="0" destOrd="0" presId="urn:microsoft.com/office/officeart/2005/8/layout/hList1"/>
    <dgm:cxn modelId="{79AB7326-3BEE-42BE-974E-2F75E6218DE7}" srcId="{9C8F477F-6AAC-4D6A-AE0F-92449E4090D2}" destId="{876C695A-8065-4D9C-968E-A33CFC958EA6}" srcOrd="2" destOrd="0" parTransId="{07D04CB9-FC9E-4BD3-8BB3-2A57E3329D50}" sibTransId="{B2DF62A6-6E06-4355-BF7D-61C5A0CCAE76}"/>
    <dgm:cxn modelId="{02BF4B7E-E2DD-45B9-9BB9-955D72ADE48E}" type="presParOf" srcId="{753F28C2-4BB3-4296-9615-0EC6458F9F61}" destId="{CB88AE20-A6EF-4403-9FAE-A042D76F3EB2}" srcOrd="0" destOrd="0" presId="urn:microsoft.com/office/officeart/2005/8/layout/hList1"/>
    <dgm:cxn modelId="{2CB33089-3448-4619-B7EB-85587DA70C87}" type="presParOf" srcId="{CB88AE20-A6EF-4403-9FAE-A042D76F3EB2}" destId="{AC6B3D7F-04DB-41C3-A099-5D8B3EAC89FB}" srcOrd="0" destOrd="0" presId="urn:microsoft.com/office/officeart/2005/8/layout/hList1"/>
    <dgm:cxn modelId="{932CE111-D994-43C0-B7C9-F2536FADAE04}" type="presParOf" srcId="{CB88AE20-A6EF-4403-9FAE-A042D76F3EB2}" destId="{189859D9-2BF0-4A3C-B138-1C1D2516883E}" srcOrd="1" destOrd="0" presId="urn:microsoft.com/office/officeart/2005/8/layout/hList1"/>
    <dgm:cxn modelId="{EF44B39A-3B4B-4B0A-B30F-91A78B6D6566}" type="presParOf" srcId="{753F28C2-4BB3-4296-9615-0EC6458F9F61}" destId="{FD1BDA47-130A-4116-A0AB-568133D5C1A8}" srcOrd="1" destOrd="0" presId="urn:microsoft.com/office/officeart/2005/8/layout/hList1"/>
    <dgm:cxn modelId="{7824E3CB-215B-4AFA-946A-641BB129F42E}" type="presParOf" srcId="{753F28C2-4BB3-4296-9615-0EC6458F9F61}" destId="{E6FF74D6-5750-4A6A-B269-FFE416938A3E}" srcOrd="2" destOrd="0" presId="urn:microsoft.com/office/officeart/2005/8/layout/hList1"/>
    <dgm:cxn modelId="{6CAFD149-445D-4F40-B4A5-FCC271E5BD48}" type="presParOf" srcId="{E6FF74D6-5750-4A6A-B269-FFE416938A3E}" destId="{7A659376-A526-42AE-825E-80F202218C24}" srcOrd="0" destOrd="0" presId="urn:microsoft.com/office/officeart/2005/8/layout/hList1"/>
    <dgm:cxn modelId="{6768BFAD-A509-4934-9965-E0E706EE3A94}" type="presParOf" srcId="{E6FF74D6-5750-4A6A-B269-FFE416938A3E}" destId="{7AE71759-BF58-4ED0-8B5C-A4FD889A71E2}" srcOrd="1" destOrd="0" presId="urn:microsoft.com/office/officeart/2005/8/layout/hList1"/>
    <dgm:cxn modelId="{B3A07767-1455-46E8-BB00-666D7160185B}" type="presParOf" srcId="{753F28C2-4BB3-4296-9615-0EC6458F9F61}" destId="{46D84C3C-00DC-4DD1-88AF-9AD41B70009A}" srcOrd="3" destOrd="0" presId="urn:microsoft.com/office/officeart/2005/8/layout/hList1"/>
    <dgm:cxn modelId="{614358A4-33E1-43FA-97E2-6CDE13293230}" type="presParOf" srcId="{753F28C2-4BB3-4296-9615-0EC6458F9F61}" destId="{FBFCA49C-1C2C-4015-9A7E-F00995520AA0}" srcOrd="4" destOrd="0" presId="urn:microsoft.com/office/officeart/2005/8/layout/hList1"/>
    <dgm:cxn modelId="{09A66366-1C25-403F-8AF0-1146236AB27E}" type="presParOf" srcId="{FBFCA49C-1C2C-4015-9A7E-F00995520AA0}" destId="{269AF027-6068-4A83-A9A8-37ED24542B9A}" srcOrd="0" destOrd="0" presId="urn:microsoft.com/office/officeart/2005/8/layout/hList1"/>
    <dgm:cxn modelId="{50FB1BAB-0C31-42CB-9A08-98569AB8CE6F}" type="presParOf" srcId="{FBFCA49C-1C2C-4015-9A7E-F00995520AA0}" destId="{DF9369A5-F38D-4D5F-BB01-F2B999FA9DD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6B3D7F-04DB-41C3-A099-5D8B3EAC89FB}">
      <dsp:nvSpPr>
        <dsp:cNvPr id="0" name=""/>
        <dsp:cNvSpPr/>
      </dsp:nvSpPr>
      <dsp:spPr>
        <a:xfrm>
          <a:off x="1196" y="790970"/>
          <a:ext cx="1732002" cy="489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Elliott (D)</a:t>
          </a:r>
          <a:endParaRPr lang="en-US" sz="1700" kern="1200" dirty="0"/>
        </a:p>
      </dsp:txBody>
      <dsp:txXfrm>
        <a:off x="1196" y="790970"/>
        <a:ext cx="1732002" cy="489600"/>
      </dsp:txXfrm>
    </dsp:sp>
    <dsp:sp modelId="{189859D9-2BF0-4A3C-B138-1C1D2516883E}">
      <dsp:nvSpPr>
        <dsp:cNvPr id="0" name=""/>
        <dsp:cNvSpPr/>
      </dsp:nvSpPr>
      <dsp:spPr>
        <a:xfrm>
          <a:off x="1196" y="1446416"/>
          <a:ext cx="1732002" cy="145193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United Transportation Union</a:t>
          </a:r>
          <a:endParaRPr lang="en-US" sz="1700" kern="1200" dirty="0"/>
        </a:p>
      </dsp:txBody>
      <dsp:txXfrm>
        <a:off x="1196" y="1446416"/>
        <a:ext cx="1732002" cy="1451933"/>
      </dsp:txXfrm>
    </dsp:sp>
    <dsp:sp modelId="{7A659376-A526-42AE-825E-80F202218C24}">
      <dsp:nvSpPr>
        <dsp:cNvPr id="0" name=""/>
        <dsp:cNvSpPr/>
      </dsp:nvSpPr>
      <dsp:spPr>
        <a:xfrm>
          <a:off x="2011687" y="822960"/>
          <a:ext cx="1732002" cy="489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err="1" smtClean="0"/>
            <a:t>Begeman</a:t>
          </a:r>
          <a:r>
            <a:rPr lang="en-US" sz="1700" kern="1200" dirty="0" smtClean="0"/>
            <a:t> (R)</a:t>
          </a:r>
          <a:endParaRPr lang="en-US" sz="1700" kern="1200" dirty="0"/>
        </a:p>
      </dsp:txBody>
      <dsp:txXfrm>
        <a:off x="2011687" y="822960"/>
        <a:ext cx="1732002" cy="489600"/>
      </dsp:txXfrm>
    </dsp:sp>
    <dsp:sp modelId="{7AE71759-BF58-4ED0-8B5C-A4FD889A71E2}">
      <dsp:nvSpPr>
        <dsp:cNvPr id="0" name=""/>
        <dsp:cNvSpPr/>
      </dsp:nvSpPr>
      <dsp:spPr>
        <a:xfrm>
          <a:off x="2011687" y="1446416"/>
          <a:ext cx="1732002" cy="145193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Senate Commerce Committee</a:t>
          </a:r>
          <a:endParaRPr lang="en-US" sz="1700" kern="1200" dirty="0"/>
        </a:p>
      </dsp:txBody>
      <dsp:txXfrm>
        <a:off x="2011687" y="1446416"/>
        <a:ext cx="1732002" cy="1451933"/>
      </dsp:txXfrm>
    </dsp:sp>
    <dsp:sp modelId="{269AF027-6068-4A83-A9A8-37ED24542B9A}">
      <dsp:nvSpPr>
        <dsp:cNvPr id="0" name=""/>
        <dsp:cNvSpPr/>
      </dsp:nvSpPr>
      <dsp:spPr>
        <a:xfrm>
          <a:off x="3954925" y="790365"/>
          <a:ext cx="1729594" cy="4922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err="1" smtClean="0"/>
            <a:t>Mulvey</a:t>
          </a:r>
          <a:r>
            <a:rPr lang="en-US" sz="1700" kern="1200" dirty="0" smtClean="0"/>
            <a:t> (D)</a:t>
          </a:r>
          <a:endParaRPr lang="en-US" sz="1700" kern="1200" dirty="0"/>
        </a:p>
      </dsp:txBody>
      <dsp:txXfrm>
        <a:off x="3954925" y="790365"/>
        <a:ext cx="1729594" cy="492253"/>
      </dsp:txXfrm>
    </dsp:sp>
    <dsp:sp modelId="{DF9369A5-F38D-4D5F-BB01-F2B999FA9DD4}">
      <dsp:nvSpPr>
        <dsp:cNvPr id="0" name=""/>
        <dsp:cNvSpPr/>
      </dsp:nvSpPr>
      <dsp:spPr>
        <a:xfrm>
          <a:off x="3956310" y="1417620"/>
          <a:ext cx="1728209" cy="145193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House T&amp;I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DOT IG for rail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GAO transp. group</a:t>
          </a:r>
          <a:endParaRPr lang="en-US" sz="1700" kern="1200" dirty="0"/>
        </a:p>
      </dsp:txBody>
      <dsp:txXfrm>
        <a:off x="3956310" y="1417620"/>
        <a:ext cx="1728209" cy="14519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027" tIns="47016" rIns="94027" bIns="47016" numCol="1" anchor="t" anchorCtr="0" compatLnSpc="1">
            <a:prstTxWarp prst="textNoShape">
              <a:avLst/>
            </a:prstTxWarp>
          </a:bodyPr>
          <a:lstStyle>
            <a:lvl1pPr defTabSz="940529" eaLnBrk="1" hangingPunct="1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027" tIns="47016" rIns="94027" bIns="47016" numCol="1" anchor="t" anchorCtr="0" compatLnSpc="1">
            <a:prstTxWarp prst="textNoShape">
              <a:avLst/>
            </a:prstTxWarp>
          </a:bodyPr>
          <a:lstStyle>
            <a:lvl1pPr algn="r" defTabSz="940529" eaLnBrk="1" hangingPunct="1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6" y="4387769"/>
            <a:ext cx="5607050" cy="4155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027" tIns="47016" rIns="94027" bIns="470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772378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027" tIns="47016" rIns="94027" bIns="47016" numCol="1" anchor="b" anchorCtr="0" compatLnSpc="1">
            <a:prstTxWarp prst="textNoShape">
              <a:avLst/>
            </a:prstTxWarp>
          </a:bodyPr>
          <a:lstStyle>
            <a:lvl1pPr defTabSz="940529" eaLnBrk="1" hangingPunct="1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772378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027" tIns="47016" rIns="94027" bIns="47016" numCol="1" anchor="b" anchorCtr="0" compatLnSpc="1">
            <a:prstTxWarp prst="textNoShape">
              <a:avLst/>
            </a:prstTxWarp>
          </a:bodyPr>
          <a:lstStyle>
            <a:lvl1pPr algn="r" defTabSz="940529" eaLnBrk="1" hangingPunct="1">
              <a:defRPr sz="1300"/>
            </a:lvl1pPr>
          </a:lstStyle>
          <a:p>
            <a:pPr>
              <a:defRPr/>
            </a:pPr>
            <a:fld id="{6EBF7C15-A133-443A-BC19-8899296CF3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8818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520D9-ACC0-455E-A7CB-2DDBCA0B2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301423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F9DF5-CC94-43F3-8610-715FD5CEFD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615896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4200" y="274638"/>
            <a:ext cx="17526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274638"/>
            <a:ext cx="5105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EE9AED-4543-4C41-81BA-8062DEB059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36463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435C1-4BD8-47F6-A620-09CDE102EB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280957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08539D-D18F-41E3-A3C4-5BBAB62700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8478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1600200"/>
            <a:ext cx="3429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1600200"/>
            <a:ext cx="3429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DBE86-5D91-4A8B-9E0D-EFBE307ECD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159686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28DFD-1A50-4BBC-A0E0-1745CF3E8B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002467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AB25EA-E22A-4345-BB7A-0BD7D8AA32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513595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4BCBD-8780-4A1A-994E-6653D024EE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898634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845BA6-4427-473E-87ED-4F2DEA1BEB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053806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00A8F5-81E3-49AC-90F5-6AFACF33AA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354652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5000" y="274638"/>
            <a:ext cx="6781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600200"/>
            <a:ext cx="7010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fld id="{7B9D5FE3-167E-4178-B5F3-7E87F76D7D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16002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>
              <a:latin typeface="Times New Roman" pitchFamily="18" charset="0"/>
            </a:endParaRPr>
          </a:p>
        </p:txBody>
      </p:sp>
      <p:pic>
        <p:nvPicPr>
          <p:cNvPr id="1032" name="Picture 8" descr="Blue Seal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3398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 idx="4294967295"/>
          </p:nvPr>
        </p:nvSpPr>
        <p:spPr>
          <a:xfrm>
            <a:off x="838200" y="457200"/>
            <a:ext cx="8305800" cy="2286000"/>
          </a:xfrm>
        </p:spPr>
        <p:txBody>
          <a:bodyPr/>
          <a:lstStyle/>
          <a:p>
            <a:pPr eaLnBrk="1" hangingPunct="1"/>
            <a:r>
              <a:rPr lang="en-US" smtClean="0"/>
              <a:t>Surface Transportation Board</a:t>
            </a:r>
            <a:br>
              <a:rPr lang="en-US" smtClean="0"/>
            </a:br>
            <a:r>
              <a:rPr lang="en-US" smtClean="0"/>
              <a:t>Update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4294967295"/>
          </p:nvPr>
        </p:nvSpPr>
        <p:spPr>
          <a:xfrm>
            <a:off x="1600200" y="2819400"/>
            <a:ext cx="7086600" cy="3429000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lang="en-US" sz="3600" dirty="0" smtClean="0"/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en-US" sz="3600" dirty="0" smtClean="0"/>
              <a:t>Southwest Association </a:t>
            </a: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en-US" sz="3600" dirty="0" smtClean="0"/>
              <a:t>of Rail Shippers</a:t>
            </a:r>
            <a:endParaRPr lang="en-US" sz="2800" dirty="0" smtClean="0"/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lang="en-US" sz="2800" dirty="0" smtClean="0"/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en-US" sz="2800" dirty="0" smtClean="0"/>
              <a:t>Commissioner Francis P. </a:t>
            </a:r>
            <a:r>
              <a:rPr lang="en-US" sz="2800" dirty="0" err="1" smtClean="0"/>
              <a:t>Mulvey</a:t>
            </a:r>
            <a:r>
              <a:rPr lang="en-US" sz="2800" dirty="0" smtClean="0"/>
              <a:t> </a:t>
            </a: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en-US" sz="2800" dirty="0" smtClean="0"/>
              <a:t>February 28, 2013</a:t>
            </a:r>
          </a:p>
        </p:txBody>
      </p:sp>
      <p:pic>
        <p:nvPicPr>
          <p:cNvPr id="2052" name="Picture 5" descr="ribbi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Rail Rate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Always a major area of contention</a:t>
            </a:r>
          </a:p>
          <a:p>
            <a:r>
              <a:rPr lang="en-US" dirty="0" smtClean="0"/>
              <a:t>STB mission</a:t>
            </a:r>
          </a:p>
          <a:p>
            <a:pPr lvl="1"/>
            <a:r>
              <a:rPr lang="en-US" dirty="0" smtClean="0"/>
              <a:t>Protect captive shippers from monopoly abuses</a:t>
            </a:r>
          </a:p>
          <a:p>
            <a:pPr lvl="1"/>
            <a:r>
              <a:rPr lang="en-US" dirty="0" smtClean="0"/>
              <a:t>Permit railroads to earn sufficient revenues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Balance key to STB dispute resolution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Broad review of </a:t>
            </a:r>
            <a:r>
              <a:rPr lang="en-US" dirty="0" smtClean="0"/>
              <a:t>competition &amp; rate issues </a:t>
            </a:r>
            <a:r>
              <a:rPr lang="en-US" dirty="0"/>
              <a:t>underway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478405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Rail Rate Case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Filing fees lowered </a:t>
            </a:r>
          </a:p>
          <a:p>
            <a:r>
              <a:rPr lang="en-US" dirty="0" smtClean="0"/>
              <a:t>Major changes to rate case process in 2007</a:t>
            </a:r>
          </a:p>
          <a:p>
            <a:pPr lvl="1"/>
            <a:r>
              <a:rPr lang="en-US" dirty="0" smtClean="0"/>
              <a:t>Improve process</a:t>
            </a:r>
          </a:p>
          <a:p>
            <a:pPr lvl="1"/>
            <a:r>
              <a:rPr lang="en-US" dirty="0" smtClean="0"/>
              <a:t>Reduce costs</a:t>
            </a:r>
          </a:p>
          <a:p>
            <a:r>
              <a:rPr lang="en-US" dirty="0" smtClean="0"/>
              <a:t>Introduction of small/medium rate case procedures</a:t>
            </a:r>
          </a:p>
          <a:p>
            <a:r>
              <a:rPr lang="en-US" dirty="0" smtClean="0"/>
              <a:t>Changes to cost of capital computation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247374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Rail Rates Pending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600200"/>
            <a:ext cx="7010400" cy="4648200"/>
          </a:xfrm>
        </p:spPr>
        <p:txBody>
          <a:bodyPr/>
          <a:lstStyle/>
          <a:p>
            <a:r>
              <a:rPr lang="en-US" sz="2800" dirty="0" smtClean="0"/>
              <a:t>EP 715  - Rate Regulation Reforms</a:t>
            </a:r>
          </a:p>
          <a:p>
            <a:pPr lvl="1"/>
            <a:r>
              <a:rPr lang="en-US" sz="2000" dirty="0" smtClean="0"/>
              <a:t>Record recently completed</a:t>
            </a:r>
          </a:p>
          <a:p>
            <a:pPr lvl="1"/>
            <a:r>
              <a:rPr lang="en-US" sz="2000" dirty="0" smtClean="0"/>
              <a:t>Under Board review; expedited schedule</a:t>
            </a:r>
            <a:r>
              <a:rPr lang="en-US" dirty="0" smtClean="0"/>
              <a:t>	</a:t>
            </a:r>
          </a:p>
          <a:p>
            <a:r>
              <a:rPr lang="en-US" sz="2800" dirty="0" smtClean="0"/>
              <a:t>EP 711 – Competitive Switching</a:t>
            </a:r>
          </a:p>
          <a:p>
            <a:pPr lvl="1"/>
            <a:r>
              <a:rPr lang="en-US" sz="2000" dirty="0" smtClean="0"/>
              <a:t>Board seeks comments, studies</a:t>
            </a:r>
          </a:p>
          <a:p>
            <a:pPr lvl="1"/>
            <a:r>
              <a:rPr lang="en-US" sz="2000" dirty="0" smtClean="0"/>
              <a:t>Encourage participation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Active rate cases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DuPont v. NS, Total v. CSXT, Sunbelt v. NS, IPA v. UP (M&amp;G v CSXT recently settled)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Western Fuels &amp; AEPCO cases – decided but issues remain (e.g., impact of Berkshire/BNSF transaction, court challenge)</a:t>
            </a:r>
          </a:p>
        </p:txBody>
      </p:sp>
    </p:spTree>
    <p:extLst>
      <p:ext uri="{BB962C8B-B14F-4D97-AF65-F5344CB8AC3E}">
        <p14:creationId xmlns:p14="http://schemas.microsoft.com/office/powerpoint/2010/main" val="296982857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URCS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URCS critical to rate cases</a:t>
            </a:r>
          </a:p>
          <a:p>
            <a:r>
              <a:rPr lang="en-US" dirty="0" smtClean="0"/>
              <a:t>Completed</a:t>
            </a:r>
          </a:p>
          <a:p>
            <a:pPr lvl="1"/>
            <a:r>
              <a:rPr lang="en-US" sz="2400" dirty="0" smtClean="0"/>
              <a:t>improved version of  online interactive URCS</a:t>
            </a:r>
          </a:p>
          <a:p>
            <a:pPr lvl="1"/>
            <a:r>
              <a:rPr lang="en-US" sz="2400" dirty="0" smtClean="0"/>
              <a:t>major staff review of URCS processes</a:t>
            </a:r>
          </a:p>
          <a:p>
            <a:r>
              <a:rPr lang="en-US" dirty="0" smtClean="0"/>
              <a:t>Pending</a:t>
            </a:r>
          </a:p>
          <a:p>
            <a:pPr lvl="1"/>
            <a:r>
              <a:rPr lang="en-US" sz="2400" dirty="0" smtClean="0"/>
              <a:t>Make whole adjustment rulemaking</a:t>
            </a:r>
          </a:p>
          <a:p>
            <a:pPr lvl="1"/>
            <a:r>
              <a:rPr lang="en-US" sz="2400" dirty="0" smtClean="0"/>
              <a:t>Montana v. BNSF complaint</a:t>
            </a:r>
          </a:p>
          <a:p>
            <a:pPr lvl="1"/>
            <a:r>
              <a:rPr lang="en-US" sz="2400" dirty="0" smtClean="0"/>
              <a:t>Carrier reporting changes </a:t>
            </a:r>
          </a:p>
          <a:p>
            <a:pPr lvl="1"/>
            <a:r>
              <a:rPr lang="en-US" sz="2400" dirty="0"/>
              <a:t>Update of software from FORTRAN to modern platform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379625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Practices cases pending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Various tariff-related issues include: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Fuel surcharges challenge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Coal dust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Tank car routing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Demurrage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Clean cars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Hazmat requirements</a:t>
            </a:r>
            <a:endParaRPr lang="en-US" dirty="0" smtClean="0"/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en-US" dirty="0" smtClean="0"/>
              <a:t>Increased shipper concerns regarding accessorial charges/costs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en-US" dirty="0" smtClean="0"/>
              <a:t>Formal service complaints less prevalent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dirty="0" smtClean="0"/>
          </a:p>
          <a:p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STB Emergency Routing Responses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Weather impacts all regions</a:t>
            </a:r>
          </a:p>
          <a:p>
            <a:r>
              <a:rPr lang="en-US" dirty="0" smtClean="0"/>
              <a:t>Updates from carriers re service maintenance efforts</a:t>
            </a:r>
          </a:p>
          <a:p>
            <a:r>
              <a:rPr lang="en-US" dirty="0" smtClean="0"/>
              <a:t>Site visits to affected areas</a:t>
            </a:r>
          </a:p>
          <a:p>
            <a:r>
              <a:rPr lang="en-US" dirty="0" smtClean="0"/>
              <a:t>Rapid response to petitions for emergency </a:t>
            </a:r>
            <a:r>
              <a:rPr lang="en-US" dirty="0" err="1" smtClean="0"/>
              <a:t>trackage</a:t>
            </a:r>
            <a:r>
              <a:rPr lang="en-US" dirty="0" smtClean="0"/>
              <a:t> rights</a:t>
            </a:r>
          </a:p>
          <a:p>
            <a:r>
              <a:rPr lang="en-US" dirty="0" smtClean="0"/>
              <a:t>Tracking of embargo lengths and purposes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67031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STB Informal Dispute Resolution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STB’s Rail Customer and Public Assistance Program (RCPA)</a:t>
            </a:r>
          </a:p>
          <a:p>
            <a:r>
              <a:rPr lang="en-US" dirty="0" smtClean="0"/>
              <a:t>Expert staff, operations knowledge</a:t>
            </a:r>
          </a:p>
          <a:p>
            <a:r>
              <a:rPr lang="en-US" dirty="0" smtClean="0"/>
              <a:t>Available to large &amp; small shippers</a:t>
            </a:r>
          </a:p>
          <a:p>
            <a:r>
              <a:rPr lang="en-US" dirty="0" smtClean="0"/>
              <a:t>Good record on resolving disputes</a:t>
            </a:r>
          </a:p>
          <a:p>
            <a:r>
              <a:rPr lang="en-US" dirty="0" smtClean="0"/>
              <a:t>Less expensive and acrimonious</a:t>
            </a:r>
          </a:p>
          <a:p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Congressional Agenda (Senate)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Leadership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Chairman Rockefeller - upcoming retirement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Ranking Member – Senator Thune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Sequester, budget issues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Fiscal cliff deal extended short line tax credit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No recent activity on STB reauthorization bill or railroad antitrust bill 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PTC hazmat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Would remove 10,000 miles from PTC mandate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Tackle deadline issues?</a:t>
            </a:r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Congressional Agenda (House)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Leadership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New T&amp;I Chairman Bill Shuster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Ranking Member Rep. Nick Rahall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New Railroad Subcommittee Chairman Rep. Jeff Denham 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Ranking Member remains Rep. Corrine Brown</a:t>
            </a:r>
          </a:p>
          <a:p>
            <a:pPr lvl="1"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Many new committee members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Agendas not yet announced</a:t>
            </a:r>
          </a:p>
          <a:p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STB Future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Opportunity for Board to address important railroad/shipper issues</a:t>
            </a:r>
          </a:p>
          <a:p>
            <a:r>
              <a:rPr lang="en-US" dirty="0" smtClean="0"/>
              <a:t>Government wide-funding issues</a:t>
            </a:r>
          </a:p>
          <a:p>
            <a:r>
              <a:rPr lang="en-US" dirty="0" smtClean="0"/>
              <a:t>New STB Board member 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oldover year expires end of 2013</a:t>
            </a:r>
          </a:p>
          <a:p>
            <a:pPr lvl="1"/>
            <a:r>
              <a:rPr lang="en-US" dirty="0" smtClean="0"/>
              <a:t>White House nomination/Senate confirmation process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STB Basics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76400" y="1600200"/>
            <a:ext cx="7467600" cy="4800600"/>
          </a:xfrm>
        </p:spPr>
        <p:txBody>
          <a:bodyPr/>
          <a:lstStyle/>
          <a:p>
            <a:pPr eaLnBrk="1" hangingPunct="1"/>
            <a:r>
              <a:rPr lang="en-US" dirty="0" smtClean="0"/>
              <a:t>Independent economic regulatory agency for the railroad industry</a:t>
            </a:r>
          </a:p>
          <a:p>
            <a:pPr eaLnBrk="1" hangingPunct="1"/>
            <a:r>
              <a:rPr lang="en-US" dirty="0" smtClean="0"/>
              <a:t>Jurisdiction over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Ø"/>
            </a:pPr>
            <a:r>
              <a:rPr lang="en-US" dirty="0" smtClean="0"/>
              <a:t>Railroad rate and service disputes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Ø"/>
            </a:pPr>
            <a:r>
              <a:rPr lang="en-US" dirty="0" smtClean="0"/>
              <a:t>Railroad mergers and acquisitions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Ø"/>
            </a:pPr>
            <a:r>
              <a:rPr lang="en-US" dirty="0" smtClean="0"/>
              <a:t>Rail line abandonments and construction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Ø"/>
            </a:pPr>
            <a:r>
              <a:rPr lang="en-US" dirty="0" smtClean="0"/>
              <a:t>Freight/passenger rail relationships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Ø"/>
            </a:pPr>
            <a:r>
              <a:rPr lang="en-US" dirty="0" smtClean="0"/>
              <a:t>Limited jurisdiction over other modes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Ø"/>
            </a:pPr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05000" y="1905000"/>
            <a:ext cx="6781800" cy="2392363"/>
          </a:xfrm>
        </p:spPr>
        <p:txBody>
          <a:bodyPr/>
          <a:lstStyle/>
          <a:p>
            <a:pPr eaLnBrk="1" hangingPunct="1"/>
            <a:r>
              <a:rPr lang="en-US" smtClean="0"/>
              <a:t>Thank you</a:t>
            </a:r>
            <a:br>
              <a:rPr lang="en-US" smtClean="0"/>
            </a:br>
            <a:r>
              <a:rPr lang="en-US" smtClean="0"/>
              <a:t>Any Questions?</a:t>
            </a:r>
          </a:p>
        </p:txBody>
      </p:sp>
      <p:pic>
        <p:nvPicPr>
          <p:cNvPr id="22531" name="Picture 4" descr="ribb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2" name="Picture 8" descr="HRTRAIN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0" y="5181600"/>
            <a:ext cx="92964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repeatCount="2000" fill="remove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Board Members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6705600" cy="4572000"/>
          </a:xfrm>
        </p:spPr>
        <p:txBody>
          <a:bodyPr/>
          <a:lstStyle/>
          <a:p>
            <a:r>
              <a:rPr lang="en-US" dirty="0" smtClean="0"/>
              <a:t>Comprised of 3 Board members </a:t>
            </a:r>
          </a:p>
          <a:p>
            <a:r>
              <a:rPr lang="en-US" dirty="0" smtClean="0"/>
              <a:t>All members have rail transportation backgrounds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572486787"/>
              </p:ext>
            </p:extLst>
          </p:nvPr>
        </p:nvGraphicFramePr>
        <p:xfrm>
          <a:off x="2438400" y="3276600"/>
          <a:ext cx="5684520" cy="3108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STB STAFF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/>
              <a:t>Professional staff</a:t>
            </a:r>
          </a:p>
          <a:p>
            <a:pPr lvl="1"/>
            <a:r>
              <a:rPr lang="en-US" sz="2400" dirty="0" smtClean="0"/>
              <a:t>Lawyers,  economists, financial analysts, environmental and operational specialists  </a:t>
            </a:r>
          </a:p>
          <a:p>
            <a:r>
              <a:rPr lang="en-US" sz="2800" dirty="0" smtClean="0"/>
              <a:t>Diverse backgrounds</a:t>
            </a:r>
          </a:p>
          <a:p>
            <a:pPr marL="457200" lvl="1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800" dirty="0" smtClean="0"/>
              <a:t>             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   #1 small agency - annual federal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employee survey 4 years in a row</a:t>
            </a:r>
          </a:p>
          <a:p>
            <a:endParaRPr lang="en-US" sz="2800" dirty="0" smtClean="0"/>
          </a:p>
          <a:p>
            <a:endParaRPr lang="en-US" sz="2800" dirty="0" smtClean="0"/>
          </a:p>
        </p:txBody>
      </p:sp>
      <p:sp>
        <p:nvSpPr>
          <p:cNvPr id="2" name="5-Point Star 1"/>
          <p:cNvSpPr/>
          <p:nvPr/>
        </p:nvSpPr>
        <p:spPr bwMode="auto">
          <a:xfrm>
            <a:off x="1981200" y="4953000"/>
            <a:ext cx="838200" cy="838200"/>
          </a:xfrm>
          <a:prstGeom prst="star5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3657600"/>
            <a:ext cx="1197688" cy="73152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520440"/>
            <a:ext cx="762075" cy="100584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General Rail Industry Trends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371600"/>
            <a:ext cx="7010400" cy="4983163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sz="2800" dirty="0" smtClean="0"/>
          </a:p>
          <a:p>
            <a:pPr lvl="1">
              <a:lnSpc>
                <a:spcPct val="80000"/>
              </a:lnSpc>
              <a:buFont typeface="Arial" charset="0"/>
              <a:buChar char="•"/>
            </a:pPr>
            <a:r>
              <a:rPr lang="en-US" sz="3200" dirty="0" smtClean="0"/>
              <a:t>Mixed traffic volumes</a:t>
            </a:r>
          </a:p>
          <a:p>
            <a:pPr lvl="2">
              <a:lnSpc>
                <a:spcPct val="80000"/>
              </a:lnSpc>
              <a:buFont typeface="Arial" charset="0"/>
              <a:buChar char="•"/>
            </a:pPr>
            <a:r>
              <a:rPr lang="en-US" dirty="0" smtClean="0"/>
              <a:t>Intermodal growth</a:t>
            </a:r>
          </a:p>
          <a:p>
            <a:pPr lvl="2">
              <a:lnSpc>
                <a:spcPct val="80000"/>
              </a:lnSpc>
              <a:buFont typeface="Arial" charset="0"/>
              <a:buChar char="•"/>
            </a:pPr>
            <a:r>
              <a:rPr lang="en-US" dirty="0" smtClean="0"/>
              <a:t>Motor vehicles up</a:t>
            </a:r>
          </a:p>
          <a:p>
            <a:pPr lvl="2">
              <a:lnSpc>
                <a:spcPct val="80000"/>
              </a:lnSpc>
              <a:buFont typeface="Arial" charset="0"/>
              <a:buChar char="•"/>
            </a:pPr>
            <a:r>
              <a:rPr lang="en-US" dirty="0" smtClean="0"/>
              <a:t>Coal down </a:t>
            </a:r>
          </a:p>
          <a:p>
            <a:pPr marL="914400" lvl="2" indent="0">
              <a:lnSpc>
                <a:spcPct val="80000"/>
              </a:lnSpc>
              <a:buNone/>
            </a:pPr>
            <a:endParaRPr lang="en-US" sz="3200" dirty="0" smtClean="0"/>
          </a:p>
          <a:p>
            <a:pPr lvl="1">
              <a:lnSpc>
                <a:spcPct val="80000"/>
              </a:lnSpc>
              <a:buFont typeface="Arial" charset="0"/>
              <a:buChar char="•"/>
            </a:pPr>
            <a:endParaRPr lang="en-US" sz="3200" b="1" dirty="0"/>
          </a:p>
          <a:p>
            <a:pPr lvl="1">
              <a:lnSpc>
                <a:spcPct val="80000"/>
              </a:lnSpc>
              <a:buFont typeface="Arial" charset="0"/>
              <a:buChar char="•"/>
            </a:pPr>
            <a:r>
              <a:rPr lang="en-US" sz="3200" b="1" dirty="0" smtClean="0"/>
              <a:t>Petroleum boom </a:t>
            </a:r>
          </a:p>
          <a:p>
            <a:pPr lvl="2">
              <a:lnSpc>
                <a:spcPct val="80000"/>
              </a:lnSpc>
            </a:pPr>
            <a:r>
              <a:rPr lang="en-US" dirty="0" err="1" smtClean="0"/>
              <a:t>Frac</a:t>
            </a:r>
            <a:r>
              <a:rPr lang="en-US" dirty="0" smtClean="0"/>
              <a:t> sand movements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Oil movements via rail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Natural gas growth impacts</a:t>
            </a:r>
          </a:p>
          <a:p>
            <a:pPr lvl="1">
              <a:lnSpc>
                <a:spcPct val="80000"/>
              </a:lnSpc>
              <a:buFont typeface="Arial" charset="0"/>
              <a:buChar char="•"/>
            </a:pPr>
            <a:endParaRPr lang="en-US" sz="32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24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9360" y="4389120"/>
            <a:ext cx="1350174" cy="173736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2240" y="2468880"/>
            <a:ext cx="1775469" cy="118872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Agricultural Rail Issues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Largely flat grain rail volumes</a:t>
            </a:r>
          </a:p>
          <a:p>
            <a:r>
              <a:rPr lang="en-US" dirty="0" smtClean="0"/>
              <a:t>New traffic patterns emerging</a:t>
            </a:r>
          </a:p>
          <a:p>
            <a:pPr lvl="1"/>
            <a:r>
              <a:rPr lang="en-US" sz="2400" dirty="0" smtClean="0"/>
              <a:t>Energy policy, ethanol</a:t>
            </a:r>
          </a:p>
          <a:p>
            <a:r>
              <a:rPr lang="en-US" dirty="0" smtClean="0"/>
              <a:t>Increased Globalization</a:t>
            </a:r>
          </a:p>
          <a:p>
            <a:pPr lvl="1"/>
            <a:r>
              <a:rPr lang="en-US" sz="2400" dirty="0" smtClean="0"/>
              <a:t>Domestic impacts from Russia, South America, Australia </a:t>
            </a:r>
            <a:endParaRPr lang="en-US" sz="2400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Longer trains, shuttle service, fewer loading points	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5562600"/>
            <a:ext cx="1372135" cy="9144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2743200"/>
            <a:ext cx="1373239" cy="109728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Chemical Rail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Rise in STB matters involving chemical industry</a:t>
            </a:r>
          </a:p>
          <a:p>
            <a:r>
              <a:rPr lang="en-US" dirty="0" smtClean="0"/>
              <a:t>Non-rate cases</a:t>
            </a:r>
          </a:p>
          <a:p>
            <a:pPr lvl="1"/>
            <a:r>
              <a:rPr lang="en-US" dirty="0" smtClean="0"/>
              <a:t>PTC cost reporting</a:t>
            </a:r>
          </a:p>
          <a:p>
            <a:pPr lvl="1"/>
            <a:r>
              <a:rPr lang="en-US" dirty="0" smtClean="0"/>
              <a:t>TIH liability</a:t>
            </a:r>
          </a:p>
          <a:p>
            <a:r>
              <a:rPr lang="en-US" dirty="0" smtClean="0"/>
              <a:t>3 pending chemical rate cases; 1 recently settled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2514600"/>
            <a:ext cx="1480184" cy="1463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973128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Chemical Rail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Cases raise complex &amp; novel issues, including market dominance</a:t>
            </a:r>
          </a:p>
          <a:p>
            <a:r>
              <a:rPr lang="en-US" sz="3000" dirty="0" smtClean="0"/>
              <a:t>Messaging from AAR &amp; ACC at</a:t>
            </a:r>
          </a:p>
          <a:p>
            <a:pPr lvl="1"/>
            <a:r>
              <a:rPr lang="en-US" dirty="0" smtClean="0"/>
              <a:t>STB</a:t>
            </a:r>
          </a:p>
          <a:p>
            <a:pPr lvl="1"/>
            <a:r>
              <a:rPr lang="en-US" dirty="0" smtClean="0"/>
              <a:t>U.S. Congress, state legislatures</a:t>
            </a:r>
          </a:p>
          <a:p>
            <a:pPr lvl="1"/>
            <a:r>
              <a:rPr lang="en-US" dirty="0" smtClean="0"/>
              <a:t>Public </a:t>
            </a:r>
          </a:p>
          <a:p>
            <a:r>
              <a:rPr lang="en-US" dirty="0" smtClean="0"/>
              <a:t> STB encourages private sector solutions where possible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438437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Rail Rates Issues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Post-Staggers productivity gains were passed on to shippers via lower rates; studies show this has ended</a:t>
            </a:r>
          </a:p>
          <a:p>
            <a:pPr lvl="1"/>
            <a:r>
              <a:rPr lang="en-US" dirty="0" smtClean="0"/>
              <a:t>Not all markets have competitive options</a:t>
            </a:r>
          </a:p>
          <a:p>
            <a:pPr lvl="1"/>
            <a:r>
              <a:rPr lang="en-US" dirty="0" smtClean="0"/>
              <a:t>Fewer long-term contracts</a:t>
            </a:r>
          </a:p>
          <a:p>
            <a:r>
              <a:rPr lang="en-US" dirty="0" smtClean="0"/>
              <a:t>Rail is capital intensive industry</a:t>
            </a:r>
          </a:p>
          <a:p>
            <a:pPr lvl="1"/>
            <a:r>
              <a:rPr lang="en-US" dirty="0" err="1" smtClean="0"/>
              <a:t>Capex</a:t>
            </a:r>
            <a:r>
              <a:rPr lang="en-US" dirty="0" smtClean="0"/>
              <a:t> $5.8B (2003) </a:t>
            </a:r>
          </a:p>
          <a:p>
            <a:pPr lvl="1"/>
            <a:r>
              <a:rPr lang="en-US" dirty="0" smtClean="0"/>
              <a:t>$13B (2013 planned)</a:t>
            </a:r>
          </a:p>
          <a:p>
            <a:pPr lvl="1"/>
            <a:r>
              <a:rPr lang="en-US" dirty="0" smtClean="0"/>
              <a:t>New yards, double-tracking, intermodal facilities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ce Chairman Mulvey">
  <a:themeElements>
    <a:clrScheme name="Vice Chairman Mulvey 8">
      <a:dk1>
        <a:srgbClr val="003366"/>
      </a:dk1>
      <a:lt1>
        <a:srgbClr val="FFFFFF"/>
      </a:lt1>
      <a:dk2>
        <a:srgbClr val="000099"/>
      </a:dk2>
      <a:lt2>
        <a:srgbClr val="CCFFFF"/>
      </a:lt2>
      <a:accent1>
        <a:srgbClr val="3366CC"/>
      </a:accent1>
      <a:accent2>
        <a:srgbClr val="00B000"/>
      </a:accent2>
      <a:accent3>
        <a:srgbClr val="AAAACA"/>
      </a:accent3>
      <a:accent4>
        <a:srgbClr val="DADADA"/>
      </a:accent4>
      <a:accent5>
        <a:srgbClr val="ADB8E2"/>
      </a:accent5>
      <a:accent6>
        <a:srgbClr val="009F00"/>
      </a:accent6>
      <a:hlink>
        <a:srgbClr val="66CCFF"/>
      </a:hlink>
      <a:folHlink>
        <a:srgbClr val="FFE701"/>
      </a:folHlink>
    </a:clrScheme>
    <a:fontScheme name="Vice Chairman Mulve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ice Chairman Mulve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ce Chairman Mulve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ce Chairman Mulve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ce Chairman Mulve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ce Chairman Mulve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ce Chairman Mulve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ce Chairman Mulve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ce Chairman Mulve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ce Chairman Mulve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ce Chairman Mulve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ce Chairman Mulve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ce Chairman Mulve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ice Chairman Mulvey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Echo</Template>
  <TotalTime>14089</TotalTime>
  <Words>639</Words>
  <Application>Microsoft Office PowerPoint</Application>
  <PresentationFormat>On-screen Show (4:3)</PresentationFormat>
  <Paragraphs>159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Vice Chairman Mulvey</vt:lpstr>
      <vt:lpstr>Surface Transportation Board Update</vt:lpstr>
      <vt:lpstr>STB Basics</vt:lpstr>
      <vt:lpstr>Board Members</vt:lpstr>
      <vt:lpstr>STB STAFF</vt:lpstr>
      <vt:lpstr>General Rail Industry Trends</vt:lpstr>
      <vt:lpstr>Agricultural Rail Issues</vt:lpstr>
      <vt:lpstr>Chemical Rail Issues</vt:lpstr>
      <vt:lpstr>Chemical Rail Issues</vt:lpstr>
      <vt:lpstr>Rail Rates Issues</vt:lpstr>
      <vt:lpstr>Rail Rate Issues</vt:lpstr>
      <vt:lpstr>Rail Rate Case Changes</vt:lpstr>
      <vt:lpstr>Rail Rates Pending Issues</vt:lpstr>
      <vt:lpstr>URCS Review</vt:lpstr>
      <vt:lpstr>Practices cases pending</vt:lpstr>
      <vt:lpstr>STB Emergency Routing Responses</vt:lpstr>
      <vt:lpstr>STB Informal Dispute Resolution</vt:lpstr>
      <vt:lpstr>Congressional Agenda (Senate)</vt:lpstr>
      <vt:lpstr>Congressional Agenda (House)</vt:lpstr>
      <vt:lpstr>STB Future</vt:lpstr>
      <vt:lpstr>Thank you Any Questions?</vt:lpstr>
    </vt:vector>
  </TitlesOfParts>
  <Company>Surface Transportation Board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Shippers Taking Charge in a Capacity Constrained Environment:  The Role of the STB in Railroad  Regulation</dc:title>
  <dc:creator>bezoldk</dc:creator>
  <cp:lastModifiedBy>Anika Cooper</cp:lastModifiedBy>
  <cp:revision>469</cp:revision>
  <cp:lastPrinted>2013-02-19T17:01:10Z</cp:lastPrinted>
  <dcterms:created xsi:type="dcterms:W3CDTF">2006-03-09T16:19:47Z</dcterms:created>
  <dcterms:modified xsi:type="dcterms:W3CDTF">2013-02-21T15:56:48Z</dcterms:modified>
</cp:coreProperties>
</file>