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7" r:id="rId2"/>
    <p:sldId id="310" r:id="rId3"/>
    <p:sldId id="315" r:id="rId4"/>
    <p:sldId id="312" r:id="rId5"/>
    <p:sldId id="278" r:id="rId6"/>
    <p:sldId id="313" r:id="rId7"/>
    <p:sldId id="284" r:id="rId8"/>
    <p:sldId id="304" r:id="rId9"/>
    <p:sldId id="305" r:id="rId10"/>
    <p:sldId id="306" r:id="rId11"/>
    <p:sldId id="280" r:id="rId12"/>
    <p:sldId id="316" r:id="rId13"/>
    <p:sldId id="318" r:id="rId14"/>
    <p:sldId id="285"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CDFF"/>
    <a:srgbClr val="40BE61"/>
    <a:srgbClr val="97D866"/>
    <a:srgbClr val="34984E"/>
    <a:srgbClr val="E941D1"/>
    <a:srgbClr val="A74AE0"/>
    <a:srgbClr val="DE8B10"/>
    <a:srgbClr val="7CB945"/>
    <a:srgbClr val="46B851"/>
    <a:srgbClr val="39974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3" d="100"/>
          <a:sy n="73" d="100"/>
        </p:scale>
        <p:origin x="-11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DOCS\LAD1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0482314710661195"/>
          <c:y val="3.5079828029810627E-2"/>
          <c:w val="0.87387539548493065"/>
          <c:h val="0.69681387652630788"/>
        </c:manualLayout>
      </c:layout>
      <c:barChart>
        <c:barDir val="col"/>
        <c:grouping val="clustered"/>
        <c:ser>
          <c:idx val="0"/>
          <c:order val="0"/>
          <c:spPr>
            <a:solidFill>
              <a:srgbClr val="FFFF00"/>
            </a:solidFill>
            <a:ln>
              <a:solidFill>
                <a:srgbClr val="FFFF00"/>
              </a:solidFill>
            </a:ln>
          </c:spPr>
          <c:cat>
            <c:strRef>
              <c:f>Sheet1!$E$8:$E$13</c:f>
              <c:strCache>
                <c:ptCount val="6"/>
                <c:pt idx="0">
                  <c:v>Lakeland-McIntosh</c:v>
                </c:pt>
                <c:pt idx="1">
                  <c:v>Progress-Crystal River</c:v>
                </c:pt>
                <c:pt idx="2">
                  <c:v>Gainesville-Deerhaven</c:v>
                </c:pt>
                <c:pt idx="3">
                  <c:v>Gulf Power-Schultz</c:v>
                </c:pt>
                <c:pt idx="4">
                  <c:v>Orlando-Stanton</c:v>
                </c:pt>
                <c:pt idx="5">
                  <c:v>SECI-SGS</c:v>
                </c:pt>
              </c:strCache>
            </c:strRef>
          </c:cat>
          <c:val>
            <c:numRef>
              <c:f>Sheet1!$F$8:$F$13</c:f>
              <c:numCache>
                <c:formatCode>General</c:formatCode>
                <c:ptCount val="6"/>
                <c:pt idx="0">
                  <c:v>20</c:v>
                </c:pt>
                <c:pt idx="1">
                  <c:v>25</c:v>
                </c:pt>
                <c:pt idx="2">
                  <c:v>22</c:v>
                </c:pt>
                <c:pt idx="3">
                  <c:v>30</c:v>
                </c:pt>
                <c:pt idx="4">
                  <c:v>28</c:v>
                </c:pt>
                <c:pt idx="5">
                  <c:v>49</c:v>
                </c:pt>
              </c:numCache>
            </c:numRef>
          </c:val>
        </c:ser>
        <c:axId val="74419584"/>
        <c:axId val="43783296"/>
      </c:barChart>
      <c:catAx>
        <c:axId val="74419584"/>
        <c:scaling>
          <c:orientation val="minMax"/>
        </c:scaling>
        <c:delete val="1"/>
        <c:axPos val="b"/>
        <c:tickLblPos val="none"/>
        <c:crossAx val="43783296"/>
        <c:crosses val="autoZero"/>
        <c:auto val="1"/>
        <c:lblAlgn val="ctr"/>
        <c:lblOffset val="100"/>
      </c:catAx>
      <c:valAx>
        <c:axId val="43783296"/>
        <c:scaling>
          <c:orientation val="minMax"/>
          <c:max val="50"/>
        </c:scaling>
        <c:delete val="1"/>
        <c:axPos val="l"/>
        <c:majorGridlines/>
        <c:numFmt formatCode="General" sourceLinked="1"/>
        <c:tickLblPos val="none"/>
        <c:crossAx val="74419584"/>
        <c:crosses val="autoZero"/>
        <c:crossBetween val="between"/>
        <c:majorUnit val="10"/>
      </c:valAx>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6EF9DB0-9F15-4597-BAD5-448CB4C77240}" type="datetimeFigureOut">
              <a:rPr lang="en-US" smtClean="0"/>
              <a:pPr/>
              <a:t>6/30/2010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9C5A8-BA7F-4D76-8089-0F054723760A}"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F9DB0-9F15-4597-BAD5-448CB4C77240}" type="datetimeFigureOut">
              <a:rPr lang="en-US" smtClean="0"/>
              <a:pPr/>
              <a:t>6/30/2010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9C5A8-BA7F-4D76-8089-0F054723760A}"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3"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F9DB0-9F15-4597-BAD5-448CB4C77240}" type="datetimeFigureOut">
              <a:rPr lang="en-US" smtClean="0"/>
              <a:pPr/>
              <a:t>6/30/2010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9C5A8-BA7F-4D76-8089-0F054723760A}" type="slidenum">
              <a:rPr lang="en-US" smtClean="0"/>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EF9DB0-9F15-4597-BAD5-448CB4C77240}" type="datetimeFigureOut">
              <a:rPr lang="en-US" smtClean="0"/>
              <a:pPr/>
              <a:t>6/30/2010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9C5A8-BA7F-4D76-8089-0F054723760A}" type="slidenum">
              <a:rPr lang="en-US" smtClean="0"/>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EF9DB0-9F15-4597-BAD5-448CB4C77240}" type="datetimeFigureOut">
              <a:rPr lang="en-US" smtClean="0"/>
              <a:pPr/>
              <a:t>6/30/2010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39C5A8-BA7F-4D76-8089-0F054723760A}"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2"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505203"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6EF9DB0-9F15-4597-BAD5-448CB4C77240}" type="datetimeFigureOut">
              <a:rPr lang="en-US" smtClean="0"/>
              <a:pPr/>
              <a:t>6/30/2010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9C5A8-BA7F-4D76-8089-0F054723760A}"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6EF9DB0-9F15-4597-BAD5-448CB4C77240}" type="datetimeFigureOut">
              <a:rPr lang="en-US" smtClean="0"/>
              <a:pPr/>
              <a:t>6/30/2010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39C5A8-BA7F-4D76-8089-0F054723760A}"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EF9DB0-9F15-4597-BAD5-448CB4C77240}" type="datetimeFigureOut">
              <a:rPr lang="en-US" smtClean="0"/>
              <a:pPr/>
              <a:t>6/30/2010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39C5A8-BA7F-4D76-8089-0F054723760A}"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EF9DB0-9F15-4597-BAD5-448CB4C77240}" type="datetimeFigureOut">
              <a:rPr lang="en-US" smtClean="0"/>
              <a:pPr/>
              <a:t>6/30/2010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39C5A8-BA7F-4D76-8089-0F054723760A}"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F9DB0-9F15-4597-BAD5-448CB4C77240}" type="datetimeFigureOut">
              <a:rPr lang="en-US" smtClean="0"/>
              <a:pPr/>
              <a:t>6/30/2010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9C5A8-BA7F-4D76-8089-0F054723760A}"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6EF9DB0-9F15-4597-BAD5-448CB4C77240}" type="datetimeFigureOut">
              <a:rPr lang="en-US" smtClean="0"/>
              <a:pPr/>
              <a:t>6/30/2010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39C5A8-BA7F-4D76-8089-0F054723760A}"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F9DB0-9F15-4597-BAD5-448CB4C77240}" type="datetimeFigureOut">
              <a:rPr lang="en-US" smtClean="0"/>
              <a:pPr/>
              <a:t>6/30/2010</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9C5A8-BA7F-4D76-8089-0F054723760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ivate Docks.JPG"/>
          <p:cNvPicPr>
            <a:picLocks noChangeAspect="1"/>
          </p:cNvPicPr>
          <p:nvPr/>
        </p:nvPicPr>
        <p:blipFill>
          <a:blip r:embed="rId2" cstate="print"/>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7357934" y="6642556"/>
            <a:ext cx="1786066" cy="215444"/>
          </a:xfrm>
          <a:prstGeom prst="rect">
            <a:avLst/>
          </a:prstGeom>
        </p:spPr>
        <p:txBody>
          <a:bodyPr wrap="none">
            <a:spAutoFit/>
          </a:bodyPr>
          <a:lstStyle/>
          <a:p>
            <a:r>
              <a:rPr lang="en-US" sz="800" b="1" dirty="0" smtClean="0"/>
              <a:t>From SECI’s Rebuttal Evidence at II-51</a:t>
            </a:r>
            <a:endParaRPr lang="en-US" sz="800" b="1"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Permitting &amp; Regulatory Requirements</a:t>
            </a:r>
            <a:endParaRPr lang="en-US" dirty="0"/>
          </a:p>
        </p:txBody>
      </p:sp>
      <p:sp>
        <p:nvSpPr>
          <p:cNvPr id="3" name="TextBox 2"/>
          <p:cNvSpPr txBox="1"/>
          <p:nvPr/>
        </p:nvSpPr>
        <p:spPr>
          <a:xfrm>
            <a:off x="381000" y="1447801"/>
            <a:ext cx="8534400" cy="4524315"/>
          </a:xfrm>
          <a:prstGeom prst="rect">
            <a:avLst/>
          </a:prstGeom>
          <a:noFill/>
        </p:spPr>
        <p:txBody>
          <a:bodyPr wrap="square" rtlCol="0">
            <a:spAutoFit/>
          </a:bodyPr>
          <a:lstStyle/>
          <a:p>
            <a:pPr marL="342900" indent="-342900">
              <a:buFont typeface="+mj-lt"/>
              <a:buAutoNum type="arabicPeriod"/>
            </a:pPr>
            <a:r>
              <a:rPr lang="en-US" dirty="0" smtClean="0"/>
              <a:t>Amend Putnam County’s future land use map to rezone land parcels next to the river;</a:t>
            </a:r>
            <a:br>
              <a:rPr lang="en-US" dirty="0" smtClean="0"/>
            </a:br>
            <a:endParaRPr lang="en-US" dirty="0" smtClean="0"/>
          </a:p>
          <a:p>
            <a:pPr marL="342900" indent="-342900">
              <a:buFont typeface="+mj-lt"/>
              <a:buAutoNum type="arabicPeriod"/>
            </a:pPr>
            <a:r>
              <a:rPr lang="en-US" dirty="0" smtClean="0"/>
              <a:t>Obtain Putnam County’s &amp; Florida D.O.T.’s authorization for coal conveyor’s undercrossing/overcrossing of C.R. 209 and associated right-of-way;</a:t>
            </a:r>
            <a:br>
              <a:rPr lang="en-US" dirty="0" smtClean="0"/>
            </a:br>
            <a:endParaRPr lang="en-US" dirty="0" smtClean="0"/>
          </a:p>
          <a:p>
            <a:pPr marL="342900" indent="-342900">
              <a:buFont typeface="+mj-lt"/>
              <a:buAutoNum type="arabicPeriod"/>
            </a:pPr>
            <a:r>
              <a:rPr lang="en-US" dirty="0" smtClean="0"/>
              <a:t>Seek authorization from the State Board of Trustees of the Internal Improvement Trust Fund for use of sovereign state lands for portions of dock system in river;</a:t>
            </a:r>
            <a:br>
              <a:rPr lang="en-US" dirty="0" smtClean="0"/>
            </a:br>
            <a:endParaRPr lang="en-US" dirty="0" smtClean="0"/>
          </a:p>
          <a:p>
            <a:pPr marL="342900" indent="-342900">
              <a:buFont typeface="+mj-lt"/>
              <a:buAutoNum type="arabicPeriod"/>
            </a:pPr>
            <a:r>
              <a:rPr lang="en-US" dirty="0" smtClean="0"/>
              <a:t>Modify existing SGS site certification by Florida Electrical Power Plant </a:t>
            </a:r>
            <a:r>
              <a:rPr lang="en-US" dirty="0" err="1" smtClean="0"/>
              <a:t>Siting</a:t>
            </a:r>
            <a:r>
              <a:rPr lang="en-US" dirty="0" smtClean="0"/>
              <a:t> Board;</a:t>
            </a:r>
            <a:br>
              <a:rPr lang="en-US" dirty="0" smtClean="0"/>
            </a:br>
            <a:endParaRPr lang="en-US" dirty="0" smtClean="0"/>
          </a:p>
          <a:p>
            <a:pPr marL="342900" indent="-342900">
              <a:buFont typeface="+mj-lt"/>
              <a:buAutoNum type="arabicPeriod"/>
            </a:pPr>
            <a:r>
              <a:rPr lang="en-US" dirty="0" smtClean="0"/>
              <a:t>Seek air construction permit for new facilities and revision of existing air operation &amp; surface water discharge permits for SGS from FL Dept. of Environmental Protection; </a:t>
            </a:r>
            <a:br>
              <a:rPr lang="en-US" dirty="0" smtClean="0"/>
            </a:br>
            <a:endParaRPr lang="en-US" dirty="0" smtClean="0"/>
          </a:p>
          <a:p>
            <a:pPr marL="342900" indent="-342900">
              <a:buFont typeface="+mj-lt"/>
              <a:buAutoNum type="arabicPeriod"/>
            </a:pPr>
            <a:r>
              <a:rPr lang="en-US" dirty="0" smtClean="0"/>
              <a:t>Obtain dredge &amp; fill permit from U.S. Army Corp of Engineers for facilities construction in river.</a:t>
            </a:r>
          </a:p>
          <a:p>
            <a:pPr lvl="0"/>
            <a:endParaRPr lang="en-US" dirty="0"/>
          </a:p>
        </p:txBody>
      </p:sp>
      <p:sp>
        <p:nvSpPr>
          <p:cNvPr id="4" name="TextBox 3"/>
          <p:cNvSpPr txBox="1"/>
          <p:nvPr/>
        </p:nvSpPr>
        <p:spPr>
          <a:xfrm>
            <a:off x="7315200" y="6642556"/>
            <a:ext cx="1828800" cy="215444"/>
          </a:xfrm>
          <a:prstGeom prst="rect">
            <a:avLst/>
          </a:prstGeom>
          <a:noFill/>
        </p:spPr>
        <p:txBody>
          <a:bodyPr wrap="square" rtlCol="0">
            <a:spAutoFit/>
          </a:bodyPr>
          <a:lstStyle/>
          <a:p>
            <a:r>
              <a:rPr lang="en-US" sz="800" dirty="0" smtClean="0"/>
              <a:t>From SECI’s Rebuttal Evidence at II-59 </a:t>
            </a:r>
            <a:endParaRPr lang="en-US" sz="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457200"/>
            <a:ext cx="82296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Times New Roman" pitchFamily="18" charset="0"/>
              </a:rPr>
              <a:t>EVA’s Cost Estimates Are Too Low</a:t>
            </a:r>
            <a:endParaRPr kumimoji="0" lang="en-US" sz="4400" b="1" i="0" u="none" strike="noStrike" kern="1200" cap="none" spc="0" normalizeH="0" baseline="0" noProof="0" dirty="0">
              <a:ln>
                <a:noFill/>
              </a:ln>
              <a:solidFill>
                <a:schemeClr val="tx1"/>
              </a:solidFill>
              <a:effectLst/>
              <a:uLnTx/>
              <a:uFillTx/>
              <a:latin typeface="+mj-lt"/>
              <a:ea typeface="+mj-ea"/>
              <a:cs typeface="Times New Roman" pitchFamily="18" charset="0"/>
            </a:endParaRPr>
          </a:p>
        </p:txBody>
      </p:sp>
      <p:sp>
        <p:nvSpPr>
          <p:cNvPr id="4" name="TextBox 3"/>
          <p:cNvSpPr txBox="1"/>
          <p:nvPr/>
        </p:nvSpPr>
        <p:spPr>
          <a:xfrm>
            <a:off x="457200" y="1371600"/>
            <a:ext cx="8229600" cy="5078313"/>
          </a:xfrm>
          <a:prstGeom prst="rect">
            <a:avLst/>
          </a:prstGeom>
          <a:noFill/>
        </p:spPr>
        <p:txBody>
          <a:bodyPr wrap="square" rtlCol="0">
            <a:spAutoFit/>
          </a:bodyPr>
          <a:lstStyle/>
          <a:p>
            <a:pPr lvl="0">
              <a:buFont typeface="Arial" pitchFamily="34" charset="0"/>
              <a:buChar char="•"/>
            </a:pPr>
            <a:r>
              <a:rPr lang="en-US" dirty="0" smtClean="0">
                <a:latin typeface="+mj-lt"/>
                <a:cs typeface="Times New Roman" pitchFamily="18" charset="0"/>
              </a:rPr>
              <a:t>   EVA relies on an outdated source that does not reflect current market conditions</a:t>
            </a:r>
            <a:br>
              <a:rPr lang="en-US" dirty="0" smtClean="0">
                <a:latin typeface="+mj-lt"/>
                <a:cs typeface="Times New Roman" pitchFamily="18" charset="0"/>
              </a:rPr>
            </a:br>
            <a:endParaRPr lang="en-US" dirty="0" smtClean="0">
              <a:latin typeface="+mj-lt"/>
              <a:cs typeface="Times New Roman" pitchFamily="18" charset="0"/>
            </a:endParaRPr>
          </a:p>
          <a:p>
            <a:pPr lvl="0">
              <a:buFont typeface="Arial" pitchFamily="34" charset="0"/>
              <a:buChar char="•"/>
            </a:pPr>
            <a:r>
              <a:rPr lang="en-US" dirty="0" smtClean="0">
                <a:latin typeface="+mj-lt"/>
                <a:cs typeface="Times New Roman" pitchFamily="18" charset="0"/>
              </a:rPr>
              <a:t>   EVA assumes SECI would incur no additional costs for coal shipments originating at   </a:t>
            </a:r>
          </a:p>
          <a:p>
            <a:pPr lvl="0"/>
            <a:r>
              <a:rPr lang="en-US" dirty="0" smtClean="0">
                <a:latin typeface="+mj-lt"/>
                <a:cs typeface="Times New Roman" pitchFamily="18" charset="0"/>
              </a:rPr>
              <a:t>     inland barge terminals</a:t>
            </a:r>
            <a:br>
              <a:rPr lang="en-US" dirty="0" smtClean="0">
                <a:latin typeface="+mj-lt"/>
                <a:cs typeface="Times New Roman" pitchFamily="18" charset="0"/>
              </a:rPr>
            </a:br>
            <a:endParaRPr lang="en-US" dirty="0" smtClean="0">
              <a:latin typeface="+mj-lt"/>
              <a:cs typeface="Times New Roman" pitchFamily="18" charset="0"/>
            </a:endParaRPr>
          </a:p>
          <a:p>
            <a:pPr lvl="0">
              <a:buFont typeface="Arial" pitchFamily="34" charset="0"/>
              <a:buChar char="•"/>
            </a:pPr>
            <a:r>
              <a:rPr lang="en-US" dirty="0" smtClean="0">
                <a:latin typeface="+mj-lt"/>
                <a:cs typeface="Times New Roman" pitchFamily="18" charset="0"/>
              </a:rPr>
              <a:t>   EVA provides no support for assumption that barge rates paid by SECI for river coal            </a:t>
            </a:r>
          </a:p>
          <a:p>
            <a:pPr lvl="0"/>
            <a:r>
              <a:rPr lang="en-US" dirty="0" smtClean="0">
                <a:latin typeface="+mj-lt"/>
                <a:cs typeface="Times New Roman" pitchFamily="18" charset="0"/>
              </a:rPr>
              <a:t>     transport would always reflect the low end of prevailing spot rates</a:t>
            </a:r>
            <a:br>
              <a:rPr lang="en-US" dirty="0" smtClean="0">
                <a:latin typeface="+mj-lt"/>
                <a:cs typeface="Times New Roman" pitchFamily="18" charset="0"/>
              </a:rPr>
            </a:br>
            <a:endParaRPr lang="en-US" dirty="0" smtClean="0">
              <a:latin typeface="+mj-lt"/>
              <a:cs typeface="Times New Roman" pitchFamily="18" charset="0"/>
            </a:endParaRPr>
          </a:p>
          <a:p>
            <a:pPr lvl="0">
              <a:buFont typeface="Arial" pitchFamily="34" charset="0"/>
              <a:buChar char="•"/>
            </a:pPr>
            <a:r>
              <a:rPr lang="en-US" dirty="0" smtClean="0">
                <a:latin typeface="+mj-lt"/>
                <a:cs typeface="Times New Roman" pitchFamily="18" charset="0"/>
              </a:rPr>
              <a:t>   EVA assumes that coal transfers between river and ocean barges could take place </a:t>
            </a:r>
          </a:p>
          <a:p>
            <a:pPr lvl="0"/>
            <a:r>
              <a:rPr lang="en-US" dirty="0" smtClean="0">
                <a:latin typeface="+mj-lt"/>
                <a:cs typeface="Times New Roman" pitchFamily="18" charset="0"/>
              </a:rPr>
              <a:t>     without delays </a:t>
            </a:r>
            <a:br>
              <a:rPr lang="en-US" dirty="0" smtClean="0">
                <a:latin typeface="+mj-lt"/>
                <a:cs typeface="Times New Roman" pitchFamily="18" charset="0"/>
              </a:rPr>
            </a:br>
            <a:endParaRPr lang="en-US" dirty="0" smtClean="0">
              <a:latin typeface="+mj-lt"/>
              <a:cs typeface="Times New Roman" pitchFamily="18" charset="0"/>
            </a:endParaRPr>
          </a:p>
          <a:p>
            <a:pPr lvl="0">
              <a:buFont typeface="Arial" pitchFamily="34" charset="0"/>
              <a:buChar char="•"/>
            </a:pPr>
            <a:r>
              <a:rPr lang="en-US" dirty="0" smtClean="0">
                <a:latin typeface="+mj-lt"/>
                <a:cs typeface="Times New Roman" pitchFamily="18" charset="0"/>
              </a:rPr>
              <a:t>   EVA assumes CSXT would voluntarily “short-haul” itself on movements from NAPP  </a:t>
            </a:r>
          </a:p>
          <a:p>
            <a:pPr lvl="0"/>
            <a:r>
              <a:rPr lang="en-US" dirty="0" smtClean="0">
                <a:latin typeface="+mj-lt"/>
                <a:cs typeface="Times New Roman" pitchFamily="18" charset="0"/>
              </a:rPr>
              <a:t>     mines to ports </a:t>
            </a:r>
            <a:br>
              <a:rPr lang="en-US" dirty="0" smtClean="0">
                <a:latin typeface="+mj-lt"/>
                <a:cs typeface="Times New Roman" pitchFamily="18" charset="0"/>
              </a:rPr>
            </a:br>
            <a:endParaRPr lang="en-US" dirty="0" smtClean="0">
              <a:latin typeface="+mj-lt"/>
              <a:cs typeface="Times New Roman" pitchFamily="18" charset="0"/>
            </a:endParaRPr>
          </a:p>
          <a:p>
            <a:pPr lvl="0">
              <a:buFont typeface="Arial" pitchFamily="34" charset="0"/>
              <a:buChar char="•"/>
            </a:pPr>
            <a:r>
              <a:rPr lang="en-US" dirty="0" smtClean="0">
                <a:latin typeface="+mj-lt"/>
                <a:cs typeface="Times New Roman" pitchFamily="18" charset="0"/>
              </a:rPr>
              <a:t>   EVA underestimates loading/unloading times at all hypothetical points of transfer</a:t>
            </a:r>
          </a:p>
          <a:p>
            <a:pPr lvl="0"/>
            <a:r>
              <a:rPr lang="en-US" dirty="0" smtClean="0">
                <a:latin typeface="+mj-lt"/>
                <a:cs typeface="Times New Roman" pitchFamily="18" charset="0"/>
              </a:rPr>
              <a:t>     thus underestimating capital &amp; operating costs for required transfer crane capacity</a:t>
            </a:r>
            <a:br>
              <a:rPr lang="en-US" dirty="0" smtClean="0">
                <a:latin typeface="+mj-lt"/>
                <a:cs typeface="Times New Roman" pitchFamily="18" charset="0"/>
              </a:rPr>
            </a:br>
            <a:endParaRPr lang="en-US" dirty="0" smtClean="0">
              <a:latin typeface="+mj-lt"/>
              <a:cs typeface="Times New Roman" pitchFamily="18" charset="0"/>
            </a:endParaRPr>
          </a:p>
          <a:p>
            <a:pPr lvl="0">
              <a:buFont typeface="Arial" pitchFamily="34" charset="0"/>
              <a:buChar char="•"/>
            </a:pPr>
            <a:r>
              <a:rPr lang="en-US" dirty="0" smtClean="0">
                <a:latin typeface="+mj-lt"/>
                <a:cs typeface="Times New Roman" pitchFamily="18" charset="0"/>
              </a:rPr>
              <a:t>   EVA ignores costs associated with coal degradation</a:t>
            </a:r>
            <a:endParaRPr lang="en-US" dirty="0">
              <a:latin typeface="+mj-lt"/>
              <a:cs typeface="Times New Roman" pitchFamily="18" charset="0"/>
            </a:endParaRPr>
          </a:p>
        </p:txBody>
      </p:sp>
      <p:sp>
        <p:nvSpPr>
          <p:cNvPr id="5" name="TextBox 4"/>
          <p:cNvSpPr txBox="1"/>
          <p:nvPr/>
        </p:nvSpPr>
        <p:spPr>
          <a:xfrm>
            <a:off x="7543800" y="6642556"/>
            <a:ext cx="1600200" cy="215444"/>
          </a:xfrm>
          <a:prstGeom prst="rect">
            <a:avLst/>
          </a:prstGeom>
          <a:noFill/>
        </p:spPr>
        <p:txBody>
          <a:bodyPr wrap="square" rtlCol="0">
            <a:spAutoFit/>
          </a:bodyPr>
          <a:lstStyle/>
          <a:p>
            <a:r>
              <a:rPr lang="en-US" sz="800" dirty="0" smtClean="0"/>
              <a:t>From SECI’s Closing Brief at 10-11</a:t>
            </a:r>
            <a:endParaRPr lang="en-US" sz="8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381000" y="518011"/>
            <a:ext cx="838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ea typeface="Times New Roman" pitchFamily="18" charset="0"/>
              </a:rPr>
              <a:t>Rail Transportation Rates to Florida Utilities</a:t>
            </a:r>
            <a:endParaRPr kumimoji="0" lang="en-US" sz="2800" b="0" i="0" u="none" strike="noStrike" cap="none" normalizeH="0" baseline="0" dirty="0" smtClean="0">
              <a:ln>
                <a:noFill/>
              </a:ln>
              <a:solidFill>
                <a:schemeClr val="tx1"/>
              </a:solidFill>
              <a:effectLst/>
              <a:latin typeface="Arial" pitchFamily="34" charset="0"/>
            </a:endParaRPr>
          </a:p>
        </p:txBody>
      </p:sp>
      <p:graphicFrame>
        <p:nvGraphicFramePr>
          <p:cNvPr id="13" name="Chart 12"/>
          <p:cNvGraphicFramePr/>
          <p:nvPr/>
        </p:nvGraphicFramePr>
        <p:xfrm>
          <a:off x="381000" y="1371600"/>
          <a:ext cx="8001000" cy="5051108"/>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rot="19002708">
            <a:off x="648504" y="5398954"/>
            <a:ext cx="1532319" cy="292388"/>
          </a:xfrm>
          <a:prstGeom prst="rect">
            <a:avLst/>
          </a:prstGeom>
          <a:noFill/>
          <a:scene3d>
            <a:camera prst="orthographicFront">
              <a:rot lat="0" lon="0" rev="0"/>
            </a:camera>
            <a:lightRig rig="threePt" dir="t"/>
          </a:scene3d>
        </p:spPr>
        <p:txBody>
          <a:bodyPr wrap="square" rtlCol="0">
            <a:spAutoFit/>
          </a:bodyPr>
          <a:lstStyle/>
          <a:p>
            <a:r>
              <a:rPr lang="en-US" sz="1300" b="1" dirty="0" smtClean="0"/>
              <a:t>Lakeland-McIntosh</a:t>
            </a:r>
            <a:endParaRPr lang="en-US" sz="1300" b="1" dirty="0"/>
          </a:p>
        </p:txBody>
      </p:sp>
      <p:sp>
        <p:nvSpPr>
          <p:cNvPr id="15" name="TextBox 14"/>
          <p:cNvSpPr txBox="1"/>
          <p:nvPr/>
        </p:nvSpPr>
        <p:spPr>
          <a:xfrm rot="18950284">
            <a:off x="1595251" y="5500940"/>
            <a:ext cx="1778689" cy="292388"/>
          </a:xfrm>
          <a:prstGeom prst="rect">
            <a:avLst/>
          </a:prstGeom>
          <a:noFill/>
          <a:scene3d>
            <a:camera prst="orthographicFront">
              <a:rot lat="0" lon="0" rev="0"/>
            </a:camera>
            <a:lightRig rig="threePt" dir="t"/>
          </a:scene3d>
        </p:spPr>
        <p:txBody>
          <a:bodyPr wrap="square" rtlCol="0">
            <a:spAutoFit/>
          </a:bodyPr>
          <a:lstStyle/>
          <a:p>
            <a:r>
              <a:rPr lang="en-US" sz="1300" b="1" dirty="0" smtClean="0"/>
              <a:t>Progress-Crystal River</a:t>
            </a:r>
            <a:endParaRPr lang="en-US" sz="1300" b="1" dirty="0"/>
          </a:p>
        </p:txBody>
      </p:sp>
      <p:sp>
        <p:nvSpPr>
          <p:cNvPr id="16" name="TextBox 15"/>
          <p:cNvSpPr txBox="1"/>
          <p:nvPr/>
        </p:nvSpPr>
        <p:spPr>
          <a:xfrm rot="19010967">
            <a:off x="2746285" y="5461309"/>
            <a:ext cx="1804739" cy="292388"/>
          </a:xfrm>
          <a:prstGeom prst="rect">
            <a:avLst/>
          </a:prstGeom>
          <a:noFill/>
          <a:scene3d>
            <a:camera prst="orthographicFront">
              <a:rot lat="0" lon="0" rev="0"/>
            </a:camera>
            <a:lightRig rig="threePt" dir="t"/>
          </a:scene3d>
        </p:spPr>
        <p:txBody>
          <a:bodyPr wrap="square" rtlCol="0">
            <a:spAutoFit/>
          </a:bodyPr>
          <a:lstStyle/>
          <a:p>
            <a:r>
              <a:rPr lang="en-US" sz="1300" b="1" dirty="0" smtClean="0"/>
              <a:t>Gainesville-</a:t>
            </a:r>
            <a:r>
              <a:rPr lang="en-US" sz="1300" b="1" dirty="0" err="1" smtClean="0"/>
              <a:t>Deerhaven</a:t>
            </a:r>
            <a:endParaRPr lang="en-US" sz="1300" b="1" dirty="0"/>
          </a:p>
        </p:txBody>
      </p:sp>
      <p:sp>
        <p:nvSpPr>
          <p:cNvPr id="17" name="TextBox 16"/>
          <p:cNvSpPr txBox="1"/>
          <p:nvPr/>
        </p:nvSpPr>
        <p:spPr>
          <a:xfrm rot="18862881">
            <a:off x="4132740" y="5405068"/>
            <a:ext cx="1553355" cy="292388"/>
          </a:xfrm>
          <a:prstGeom prst="rect">
            <a:avLst/>
          </a:prstGeom>
          <a:noFill/>
          <a:scene3d>
            <a:camera prst="orthographicFront">
              <a:rot lat="0" lon="0" rev="0"/>
            </a:camera>
            <a:lightRig rig="threePt" dir="t"/>
          </a:scene3d>
        </p:spPr>
        <p:txBody>
          <a:bodyPr wrap="square" rtlCol="0">
            <a:spAutoFit/>
          </a:bodyPr>
          <a:lstStyle/>
          <a:p>
            <a:r>
              <a:rPr lang="en-US" sz="1300" b="1" dirty="0" smtClean="0"/>
              <a:t>Gulf Power-Schultz</a:t>
            </a:r>
            <a:endParaRPr lang="en-US" sz="1300" b="1" dirty="0"/>
          </a:p>
        </p:txBody>
      </p:sp>
      <p:sp>
        <p:nvSpPr>
          <p:cNvPr id="18" name="TextBox 17"/>
          <p:cNvSpPr txBox="1"/>
          <p:nvPr/>
        </p:nvSpPr>
        <p:spPr>
          <a:xfrm rot="18707708">
            <a:off x="5424806" y="5345448"/>
            <a:ext cx="1445453" cy="292388"/>
          </a:xfrm>
          <a:prstGeom prst="rect">
            <a:avLst/>
          </a:prstGeom>
          <a:noFill/>
          <a:scene3d>
            <a:camera prst="orthographicFront">
              <a:rot lat="0" lon="0" rev="0"/>
            </a:camera>
            <a:lightRig rig="threePt" dir="t"/>
          </a:scene3d>
        </p:spPr>
        <p:txBody>
          <a:bodyPr wrap="square" rtlCol="0">
            <a:spAutoFit/>
          </a:bodyPr>
          <a:lstStyle/>
          <a:p>
            <a:r>
              <a:rPr lang="en-US" sz="1300" b="1" dirty="0" smtClean="0"/>
              <a:t>Orlando-Stanton</a:t>
            </a:r>
            <a:endParaRPr lang="en-US" sz="1300" b="1" dirty="0"/>
          </a:p>
        </p:txBody>
      </p:sp>
      <p:sp>
        <p:nvSpPr>
          <p:cNvPr id="19" name="TextBox 18"/>
          <p:cNvSpPr txBox="1"/>
          <p:nvPr/>
        </p:nvSpPr>
        <p:spPr>
          <a:xfrm rot="18721459">
            <a:off x="7017889" y="5156150"/>
            <a:ext cx="1038240" cy="292388"/>
          </a:xfrm>
          <a:prstGeom prst="rect">
            <a:avLst/>
          </a:prstGeom>
          <a:noFill/>
          <a:scene3d>
            <a:camera prst="orthographicFront">
              <a:rot lat="0" lon="0" rev="0"/>
            </a:camera>
            <a:lightRig rig="threePt" dir="t"/>
          </a:scene3d>
        </p:spPr>
        <p:txBody>
          <a:bodyPr wrap="square" rtlCol="0">
            <a:spAutoFit/>
          </a:bodyPr>
          <a:lstStyle/>
          <a:p>
            <a:r>
              <a:rPr lang="en-US" sz="1300" b="1" dirty="0" smtClean="0"/>
              <a:t>SECI-SGS</a:t>
            </a:r>
            <a:endParaRPr lang="en-US" sz="1300" b="1" dirty="0"/>
          </a:p>
        </p:txBody>
      </p:sp>
      <p:sp>
        <p:nvSpPr>
          <p:cNvPr id="26" name="TextBox 25"/>
          <p:cNvSpPr txBox="1"/>
          <p:nvPr/>
        </p:nvSpPr>
        <p:spPr>
          <a:xfrm rot="16200000">
            <a:off x="62300" y="2985702"/>
            <a:ext cx="1371599" cy="276999"/>
          </a:xfrm>
          <a:prstGeom prst="rect">
            <a:avLst/>
          </a:prstGeom>
          <a:noFill/>
        </p:spPr>
        <p:txBody>
          <a:bodyPr wrap="square" rtlCol="0">
            <a:spAutoFit/>
          </a:bodyPr>
          <a:lstStyle/>
          <a:p>
            <a:r>
              <a:rPr lang="en-US" sz="1200" b="1" dirty="0" smtClean="0"/>
              <a:t>Mills Per Ton-Mile</a:t>
            </a:r>
            <a:endParaRPr lang="en-US" sz="1200" b="1" dirty="0"/>
          </a:p>
        </p:txBody>
      </p:sp>
      <p:sp>
        <p:nvSpPr>
          <p:cNvPr id="20" name="TextBox 19"/>
          <p:cNvSpPr txBox="1"/>
          <p:nvPr/>
        </p:nvSpPr>
        <p:spPr>
          <a:xfrm>
            <a:off x="7010400" y="6642556"/>
            <a:ext cx="2133600" cy="215444"/>
          </a:xfrm>
          <a:prstGeom prst="rect">
            <a:avLst/>
          </a:prstGeom>
          <a:noFill/>
        </p:spPr>
        <p:txBody>
          <a:bodyPr wrap="square" rtlCol="0">
            <a:spAutoFit/>
          </a:bodyPr>
          <a:lstStyle/>
          <a:p>
            <a:r>
              <a:rPr lang="en-US" sz="800" dirty="0" smtClean="0"/>
              <a:t>From SECI’s Rebuttal Evidence at I-8 (redacted)</a:t>
            </a:r>
            <a:endParaRPr lang="en-US" sz="800" dirty="0"/>
          </a:p>
        </p:txBody>
      </p:sp>
      <p:sp>
        <p:nvSpPr>
          <p:cNvPr id="23" name="Rectangle 22"/>
          <p:cNvSpPr/>
          <p:nvPr/>
        </p:nvSpPr>
        <p:spPr>
          <a:xfrm>
            <a:off x="457200" y="1219200"/>
            <a:ext cx="8229600" cy="5105400"/>
          </a:xfrm>
          <a:prstGeom prst="rect">
            <a:avLst/>
          </a:prstGeom>
          <a:noFill/>
          <a:ln w="158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4724400" y="838200"/>
            <a:ext cx="4038600" cy="5638800"/>
          </a:xfrm>
          <a:prstGeom prst="rect">
            <a:avLst/>
          </a:prstGeom>
          <a:solidFill>
            <a:schemeClr val="tx1">
              <a:lumMod val="8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953000" y="2362200"/>
            <a:ext cx="3657600" cy="2631490"/>
          </a:xfrm>
          <a:prstGeom prst="rect">
            <a:avLst/>
          </a:prstGeom>
          <a:noFill/>
        </p:spPr>
        <p:txBody>
          <a:bodyPr wrap="square" rtlCol="0">
            <a:spAutoFit/>
          </a:bodyPr>
          <a:lstStyle/>
          <a:p>
            <a:pPr>
              <a:lnSpc>
                <a:spcPct val="150000"/>
              </a:lnSpc>
            </a:pPr>
            <a:r>
              <a:rPr lang="en-US" sz="1000" dirty="0" smtClean="0">
                <a:solidFill>
                  <a:schemeClr val="bg1">
                    <a:lumMod val="50000"/>
                    <a:lumOff val="50000"/>
                  </a:schemeClr>
                </a:solidFill>
                <a:latin typeface="Times New Roman" pitchFamily="18" charset="0"/>
                <a:cs typeface="Times New Roman" pitchFamily="18" charset="0"/>
              </a:rPr>
              <a:t>                  The court and agency jurisprudence concerning the matter of “qualitative” market dominance establishes certain key criteria for determining whether and to what extent a rail carrier faces “effective competition.”  The basic test is whether "there are any alternatives sufficiently competitive (alone or in combination) to bring market discipline to [a railroad's] pricing.”  </a:t>
            </a:r>
            <a:r>
              <a:rPr lang="en-US" sz="1000" i="1" dirty="0" smtClean="0">
                <a:solidFill>
                  <a:schemeClr val="bg1">
                    <a:lumMod val="50000"/>
                    <a:lumOff val="50000"/>
                  </a:schemeClr>
                </a:solidFill>
                <a:latin typeface="Times New Roman" pitchFamily="18" charset="0"/>
                <a:cs typeface="Times New Roman" pitchFamily="18" charset="0"/>
              </a:rPr>
              <a:t>West Texas Utilities</a:t>
            </a:r>
            <a:r>
              <a:rPr lang="en-US" sz="1000" dirty="0" smtClean="0">
                <a:solidFill>
                  <a:schemeClr val="bg1">
                    <a:lumMod val="50000"/>
                    <a:lumOff val="50000"/>
                  </a:schemeClr>
                </a:solidFill>
                <a:latin typeface="Times New Roman" pitchFamily="18" charset="0"/>
                <a:cs typeface="Times New Roman" pitchFamily="18" charset="0"/>
              </a:rPr>
              <a:t>, 1 S.T.B. at 645, </a:t>
            </a:r>
            <a:r>
              <a:rPr lang="en-US" sz="1000" i="1" dirty="0" smtClean="0">
                <a:solidFill>
                  <a:schemeClr val="bg1">
                    <a:lumMod val="50000"/>
                    <a:lumOff val="50000"/>
                  </a:schemeClr>
                </a:solidFill>
                <a:latin typeface="Times New Roman" pitchFamily="18" charset="0"/>
                <a:cs typeface="Times New Roman" pitchFamily="18" charset="0"/>
              </a:rPr>
              <a:t>quoting Metropolitan Edison</a:t>
            </a:r>
            <a:r>
              <a:rPr lang="en-US" sz="1000" dirty="0" smtClean="0">
                <a:solidFill>
                  <a:schemeClr val="bg1">
                    <a:lumMod val="50000"/>
                    <a:lumOff val="50000"/>
                  </a:schemeClr>
                </a:solidFill>
                <a:latin typeface="Times New Roman" pitchFamily="18" charset="0"/>
                <a:cs typeface="Times New Roman" pitchFamily="18" charset="0"/>
              </a:rPr>
              <a:t>, 5 I.C.C. 2d at 410.  In applying this test, it is not enough to look only to whether a hypothetical – or even actual – alternative exists; it must be shown that the erstwhile competition acts as a true economic constraint on the defendant's rate ambitions:</a:t>
            </a:r>
          </a:p>
        </p:txBody>
      </p:sp>
      <p:sp>
        <p:nvSpPr>
          <p:cNvPr id="17" name="Freeform 16"/>
          <p:cNvSpPr/>
          <p:nvPr/>
        </p:nvSpPr>
        <p:spPr>
          <a:xfrm>
            <a:off x="4419600" y="3276600"/>
            <a:ext cx="4724400" cy="1295400"/>
          </a:xfrm>
          <a:custGeom>
            <a:avLst/>
            <a:gdLst>
              <a:gd name="connsiteX0" fmla="*/ 198407 w 3942271"/>
              <a:gd name="connsiteY0" fmla="*/ 155275 h 1799225"/>
              <a:gd name="connsiteX1" fmla="*/ 293298 w 3942271"/>
              <a:gd name="connsiteY1" fmla="*/ 172528 h 1799225"/>
              <a:gd name="connsiteX2" fmla="*/ 336430 w 3942271"/>
              <a:gd name="connsiteY2" fmla="*/ 163902 h 1799225"/>
              <a:gd name="connsiteX3" fmla="*/ 362309 w 3942271"/>
              <a:gd name="connsiteY3" fmla="*/ 146649 h 1799225"/>
              <a:gd name="connsiteX4" fmla="*/ 638354 w 3942271"/>
              <a:gd name="connsiteY4" fmla="*/ 120770 h 1799225"/>
              <a:gd name="connsiteX5" fmla="*/ 672860 w 3942271"/>
              <a:gd name="connsiteY5" fmla="*/ 103517 h 1799225"/>
              <a:gd name="connsiteX6" fmla="*/ 698739 w 3942271"/>
              <a:gd name="connsiteY6" fmla="*/ 86264 h 1799225"/>
              <a:gd name="connsiteX7" fmla="*/ 724619 w 3942271"/>
              <a:gd name="connsiteY7" fmla="*/ 77637 h 1799225"/>
              <a:gd name="connsiteX8" fmla="*/ 1009290 w 3942271"/>
              <a:gd name="connsiteY8" fmla="*/ 86264 h 1799225"/>
              <a:gd name="connsiteX9" fmla="*/ 1035170 w 3942271"/>
              <a:gd name="connsiteY9" fmla="*/ 94890 h 1799225"/>
              <a:gd name="connsiteX10" fmla="*/ 1130060 w 3942271"/>
              <a:gd name="connsiteY10" fmla="*/ 86264 h 1799225"/>
              <a:gd name="connsiteX11" fmla="*/ 1388853 w 3942271"/>
              <a:gd name="connsiteY11" fmla="*/ 77637 h 1799225"/>
              <a:gd name="connsiteX12" fmla="*/ 1673524 w 3942271"/>
              <a:gd name="connsiteY12" fmla="*/ 51758 h 1799225"/>
              <a:gd name="connsiteX13" fmla="*/ 1733909 w 3942271"/>
              <a:gd name="connsiteY13" fmla="*/ 60385 h 1799225"/>
              <a:gd name="connsiteX14" fmla="*/ 1880558 w 3942271"/>
              <a:gd name="connsiteY14" fmla="*/ 34505 h 1799225"/>
              <a:gd name="connsiteX15" fmla="*/ 2096219 w 3942271"/>
              <a:gd name="connsiteY15" fmla="*/ 43132 h 1799225"/>
              <a:gd name="connsiteX16" fmla="*/ 2122098 w 3942271"/>
              <a:gd name="connsiteY16" fmla="*/ 51758 h 1799225"/>
              <a:gd name="connsiteX17" fmla="*/ 2191109 w 3942271"/>
              <a:gd name="connsiteY17" fmla="*/ 69011 h 1799225"/>
              <a:gd name="connsiteX18" fmla="*/ 2294626 w 3942271"/>
              <a:gd name="connsiteY18" fmla="*/ 60385 h 1799225"/>
              <a:gd name="connsiteX19" fmla="*/ 2320505 w 3942271"/>
              <a:gd name="connsiteY19" fmla="*/ 51758 h 1799225"/>
              <a:gd name="connsiteX20" fmla="*/ 2398143 w 3942271"/>
              <a:gd name="connsiteY20" fmla="*/ 60385 h 1799225"/>
              <a:gd name="connsiteX21" fmla="*/ 2467154 w 3942271"/>
              <a:gd name="connsiteY21" fmla="*/ 77637 h 1799225"/>
              <a:gd name="connsiteX22" fmla="*/ 2579298 w 3942271"/>
              <a:gd name="connsiteY22" fmla="*/ 51758 h 1799225"/>
              <a:gd name="connsiteX23" fmla="*/ 2682815 w 3942271"/>
              <a:gd name="connsiteY23" fmla="*/ 34505 h 1799225"/>
              <a:gd name="connsiteX24" fmla="*/ 2932981 w 3942271"/>
              <a:gd name="connsiteY24" fmla="*/ 43132 h 1799225"/>
              <a:gd name="connsiteX25" fmla="*/ 2958860 w 3942271"/>
              <a:gd name="connsiteY25" fmla="*/ 51758 h 1799225"/>
              <a:gd name="connsiteX26" fmla="*/ 3278037 w 3942271"/>
              <a:gd name="connsiteY26" fmla="*/ 60385 h 1799225"/>
              <a:gd name="connsiteX27" fmla="*/ 3562709 w 3942271"/>
              <a:gd name="connsiteY27" fmla="*/ 43132 h 1799225"/>
              <a:gd name="connsiteX28" fmla="*/ 3571336 w 3942271"/>
              <a:gd name="connsiteY28" fmla="*/ 17253 h 1799225"/>
              <a:gd name="connsiteX29" fmla="*/ 3640347 w 3942271"/>
              <a:gd name="connsiteY29" fmla="*/ 8626 h 1799225"/>
              <a:gd name="connsiteX30" fmla="*/ 3717985 w 3942271"/>
              <a:gd name="connsiteY30" fmla="*/ 0 h 1799225"/>
              <a:gd name="connsiteX31" fmla="*/ 3821502 w 3942271"/>
              <a:gd name="connsiteY31" fmla="*/ 34505 h 1799225"/>
              <a:gd name="connsiteX32" fmla="*/ 3907766 w 3942271"/>
              <a:gd name="connsiteY32" fmla="*/ 112143 h 1799225"/>
              <a:gd name="connsiteX33" fmla="*/ 3942271 w 3942271"/>
              <a:gd name="connsiteY33" fmla="*/ 120770 h 1799225"/>
              <a:gd name="connsiteX34" fmla="*/ 3933645 w 3942271"/>
              <a:gd name="connsiteY34" fmla="*/ 172528 h 1799225"/>
              <a:gd name="connsiteX35" fmla="*/ 3916392 w 3942271"/>
              <a:gd name="connsiteY35" fmla="*/ 198407 h 1799225"/>
              <a:gd name="connsiteX36" fmla="*/ 3907766 w 3942271"/>
              <a:gd name="connsiteY36" fmla="*/ 224287 h 1799225"/>
              <a:gd name="connsiteX37" fmla="*/ 3899139 w 3942271"/>
              <a:gd name="connsiteY37" fmla="*/ 353683 h 1799225"/>
              <a:gd name="connsiteX38" fmla="*/ 3881887 w 3942271"/>
              <a:gd name="connsiteY38" fmla="*/ 439947 h 1799225"/>
              <a:gd name="connsiteX39" fmla="*/ 3864634 w 3942271"/>
              <a:gd name="connsiteY39" fmla="*/ 534837 h 1799225"/>
              <a:gd name="connsiteX40" fmla="*/ 3856007 w 3942271"/>
              <a:gd name="connsiteY40" fmla="*/ 569343 h 1799225"/>
              <a:gd name="connsiteX41" fmla="*/ 3873260 w 3942271"/>
              <a:gd name="connsiteY41" fmla="*/ 741871 h 1799225"/>
              <a:gd name="connsiteX42" fmla="*/ 3881887 w 3942271"/>
              <a:gd name="connsiteY42" fmla="*/ 767751 h 1799225"/>
              <a:gd name="connsiteX43" fmla="*/ 3899139 w 3942271"/>
              <a:gd name="connsiteY43" fmla="*/ 948905 h 1799225"/>
              <a:gd name="connsiteX44" fmla="*/ 3890513 w 3942271"/>
              <a:gd name="connsiteY44" fmla="*/ 1164566 h 1799225"/>
              <a:gd name="connsiteX45" fmla="*/ 3881887 w 3942271"/>
              <a:gd name="connsiteY45" fmla="*/ 1190445 h 1799225"/>
              <a:gd name="connsiteX46" fmla="*/ 3830128 w 3942271"/>
              <a:gd name="connsiteY46" fmla="*/ 1224951 h 1799225"/>
              <a:gd name="connsiteX47" fmla="*/ 3821502 w 3942271"/>
              <a:gd name="connsiteY47" fmla="*/ 1250830 h 1799225"/>
              <a:gd name="connsiteX48" fmla="*/ 3804249 w 3942271"/>
              <a:gd name="connsiteY48" fmla="*/ 1354347 h 1799225"/>
              <a:gd name="connsiteX49" fmla="*/ 3735237 w 3942271"/>
              <a:gd name="connsiteY49" fmla="*/ 1423358 h 1799225"/>
              <a:gd name="connsiteX50" fmla="*/ 3735237 w 3942271"/>
              <a:gd name="connsiteY50" fmla="*/ 1578634 h 1799225"/>
              <a:gd name="connsiteX51" fmla="*/ 3752490 w 3942271"/>
              <a:gd name="connsiteY51" fmla="*/ 1604513 h 1799225"/>
              <a:gd name="connsiteX52" fmla="*/ 3726611 w 3942271"/>
              <a:gd name="connsiteY52" fmla="*/ 1621766 h 1799225"/>
              <a:gd name="connsiteX53" fmla="*/ 3623094 w 3942271"/>
              <a:gd name="connsiteY53" fmla="*/ 1630392 h 1799225"/>
              <a:gd name="connsiteX54" fmla="*/ 3450566 w 3942271"/>
              <a:gd name="connsiteY54" fmla="*/ 1639019 h 1799225"/>
              <a:gd name="connsiteX55" fmla="*/ 3424687 w 3942271"/>
              <a:gd name="connsiteY55" fmla="*/ 1647645 h 1799225"/>
              <a:gd name="connsiteX56" fmla="*/ 3381554 w 3942271"/>
              <a:gd name="connsiteY56" fmla="*/ 1708030 h 1799225"/>
              <a:gd name="connsiteX57" fmla="*/ 2941607 w 3942271"/>
              <a:gd name="connsiteY57" fmla="*/ 1690777 h 1799225"/>
              <a:gd name="connsiteX58" fmla="*/ 2855343 w 3942271"/>
              <a:gd name="connsiteY58" fmla="*/ 1673524 h 1799225"/>
              <a:gd name="connsiteX59" fmla="*/ 2467154 w 3942271"/>
              <a:gd name="connsiteY59" fmla="*/ 1690777 h 1799225"/>
              <a:gd name="connsiteX60" fmla="*/ 2398143 w 3942271"/>
              <a:gd name="connsiteY60" fmla="*/ 1716656 h 1799225"/>
              <a:gd name="connsiteX61" fmla="*/ 2346385 w 3942271"/>
              <a:gd name="connsiteY61" fmla="*/ 1733909 h 1799225"/>
              <a:gd name="connsiteX62" fmla="*/ 2268747 w 3942271"/>
              <a:gd name="connsiteY62" fmla="*/ 1725283 h 1799225"/>
              <a:gd name="connsiteX63" fmla="*/ 2191109 w 3942271"/>
              <a:gd name="connsiteY63" fmla="*/ 1708030 h 1799225"/>
              <a:gd name="connsiteX64" fmla="*/ 1949570 w 3942271"/>
              <a:gd name="connsiteY64" fmla="*/ 1699404 h 1799225"/>
              <a:gd name="connsiteX65" fmla="*/ 1906437 w 3942271"/>
              <a:gd name="connsiteY65" fmla="*/ 1664898 h 1799225"/>
              <a:gd name="connsiteX66" fmla="*/ 1880558 w 3942271"/>
              <a:gd name="connsiteY66" fmla="*/ 1647645 h 1799225"/>
              <a:gd name="connsiteX67" fmla="*/ 1854679 w 3942271"/>
              <a:gd name="connsiteY67" fmla="*/ 1621766 h 1799225"/>
              <a:gd name="connsiteX68" fmla="*/ 1802920 w 3942271"/>
              <a:gd name="connsiteY68" fmla="*/ 1595887 h 1799225"/>
              <a:gd name="connsiteX69" fmla="*/ 1656271 w 3942271"/>
              <a:gd name="connsiteY69" fmla="*/ 1604513 h 1799225"/>
              <a:gd name="connsiteX70" fmla="*/ 1570007 w 3942271"/>
              <a:gd name="connsiteY70" fmla="*/ 1647645 h 1799225"/>
              <a:gd name="connsiteX71" fmla="*/ 1526875 w 3942271"/>
              <a:gd name="connsiteY71" fmla="*/ 1656271 h 1799225"/>
              <a:gd name="connsiteX72" fmla="*/ 1423358 w 3942271"/>
              <a:gd name="connsiteY72" fmla="*/ 1664898 h 1799225"/>
              <a:gd name="connsiteX73" fmla="*/ 1380226 w 3942271"/>
              <a:gd name="connsiteY73" fmla="*/ 1699404 h 1799225"/>
              <a:gd name="connsiteX74" fmla="*/ 1354347 w 3942271"/>
              <a:gd name="connsiteY74" fmla="*/ 1708030 h 1799225"/>
              <a:gd name="connsiteX75" fmla="*/ 1259456 w 3942271"/>
              <a:gd name="connsiteY75" fmla="*/ 1716656 h 1799225"/>
              <a:gd name="connsiteX76" fmla="*/ 1224951 w 3942271"/>
              <a:gd name="connsiteY76" fmla="*/ 1725283 h 1799225"/>
              <a:gd name="connsiteX77" fmla="*/ 1173192 w 3942271"/>
              <a:gd name="connsiteY77" fmla="*/ 1751162 h 1799225"/>
              <a:gd name="connsiteX78" fmla="*/ 1043796 w 3942271"/>
              <a:gd name="connsiteY78" fmla="*/ 1759788 h 1799225"/>
              <a:gd name="connsiteX79" fmla="*/ 854015 w 3942271"/>
              <a:gd name="connsiteY79" fmla="*/ 1759788 h 1799225"/>
              <a:gd name="connsiteX80" fmla="*/ 828136 w 3942271"/>
              <a:gd name="connsiteY80" fmla="*/ 1751162 h 1799225"/>
              <a:gd name="connsiteX81" fmla="*/ 776377 w 3942271"/>
              <a:gd name="connsiteY81" fmla="*/ 1742536 h 1799225"/>
              <a:gd name="connsiteX82" fmla="*/ 707366 w 3942271"/>
              <a:gd name="connsiteY82" fmla="*/ 1716656 h 1799225"/>
              <a:gd name="connsiteX83" fmla="*/ 681487 w 3942271"/>
              <a:gd name="connsiteY83" fmla="*/ 1708030 h 1799225"/>
              <a:gd name="connsiteX84" fmla="*/ 465826 w 3942271"/>
              <a:gd name="connsiteY84" fmla="*/ 1716656 h 1799225"/>
              <a:gd name="connsiteX85" fmla="*/ 439947 w 3942271"/>
              <a:gd name="connsiteY85" fmla="*/ 1733909 h 1799225"/>
              <a:gd name="connsiteX86" fmla="*/ 301924 w 3942271"/>
              <a:gd name="connsiteY86" fmla="*/ 1742536 h 1799225"/>
              <a:gd name="connsiteX87" fmla="*/ 276045 w 3942271"/>
              <a:gd name="connsiteY87" fmla="*/ 1768415 h 1799225"/>
              <a:gd name="connsiteX88" fmla="*/ 267419 w 3942271"/>
              <a:gd name="connsiteY88" fmla="*/ 1794294 h 1799225"/>
              <a:gd name="connsiteX89" fmla="*/ 207034 w 3942271"/>
              <a:gd name="connsiteY89" fmla="*/ 1785668 h 1799225"/>
              <a:gd name="connsiteX90" fmla="*/ 155275 w 3942271"/>
              <a:gd name="connsiteY90" fmla="*/ 1751162 h 1799225"/>
              <a:gd name="connsiteX91" fmla="*/ 129396 w 3942271"/>
              <a:gd name="connsiteY91" fmla="*/ 1733909 h 1799225"/>
              <a:gd name="connsiteX92" fmla="*/ 69011 w 3942271"/>
              <a:gd name="connsiteY92" fmla="*/ 1725283 h 1799225"/>
              <a:gd name="connsiteX93" fmla="*/ 43132 w 3942271"/>
              <a:gd name="connsiteY93" fmla="*/ 1716656 h 1799225"/>
              <a:gd name="connsiteX94" fmla="*/ 25879 w 3942271"/>
              <a:gd name="connsiteY94" fmla="*/ 1690777 h 1799225"/>
              <a:gd name="connsiteX95" fmla="*/ 0 w 3942271"/>
              <a:gd name="connsiteY95" fmla="*/ 1673524 h 1799225"/>
              <a:gd name="connsiteX96" fmla="*/ 8626 w 3942271"/>
              <a:gd name="connsiteY96" fmla="*/ 1639019 h 1799225"/>
              <a:gd name="connsiteX97" fmla="*/ 34505 w 3942271"/>
              <a:gd name="connsiteY97" fmla="*/ 1630392 h 1799225"/>
              <a:gd name="connsiteX98" fmla="*/ 43132 w 3942271"/>
              <a:gd name="connsiteY98" fmla="*/ 1509622 h 1799225"/>
              <a:gd name="connsiteX99" fmla="*/ 69011 w 3942271"/>
              <a:gd name="connsiteY99" fmla="*/ 1483743 h 1799225"/>
              <a:gd name="connsiteX100" fmla="*/ 86264 w 3942271"/>
              <a:gd name="connsiteY100" fmla="*/ 1449237 h 1799225"/>
              <a:gd name="connsiteX101" fmla="*/ 94890 w 3942271"/>
              <a:gd name="connsiteY101" fmla="*/ 1345720 h 1799225"/>
              <a:gd name="connsiteX102" fmla="*/ 112143 w 3942271"/>
              <a:gd name="connsiteY102" fmla="*/ 1319841 h 1799225"/>
              <a:gd name="connsiteX103" fmla="*/ 120770 w 3942271"/>
              <a:gd name="connsiteY103" fmla="*/ 1285336 h 1799225"/>
              <a:gd name="connsiteX104" fmla="*/ 138022 w 3942271"/>
              <a:gd name="connsiteY104" fmla="*/ 1216324 h 1799225"/>
              <a:gd name="connsiteX105" fmla="*/ 138022 w 3942271"/>
              <a:gd name="connsiteY105" fmla="*/ 1069675 h 1799225"/>
              <a:gd name="connsiteX106" fmla="*/ 155275 w 3942271"/>
              <a:gd name="connsiteY106" fmla="*/ 1043796 h 1799225"/>
              <a:gd name="connsiteX107" fmla="*/ 155275 w 3942271"/>
              <a:gd name="connsiteY107" fmla="*/ 1009290 h 1799225"/>
              <a:gd name="connsiteX108" fmla="*/ 138022 w 3942271"/>
              <a:gd name="connsiteY108" fmla="*/ 983411 h 1799225"/>
              <a:gd name="connsiteX109" fmla="*/ 146649 w 3942271"/>
              <a:gd name="connsiteY109" fmla="*/ 957532 h 1799225"/>
              <a:gd name="connsiteX110" fmla="*/ 129396 w 3942271"/>
              <a:gd name="connsiteY110" fmla="*/ 931653 h 1799225"/>
              <a:gd name="connsiteX111" fmla="*/ 146649 w 3942271"/>
              <a:gd name="connsiteY111" fmla="*/ 879894 h 1799225"/>
              <a:gd name="connsiteX112" fmla="*/ 129396 w 3942271"/>
              <a:gd name="connsiteY112" fmla="*/ 810883 h 1799225"/>
              <a:gd name="connsiteX113" fmla="*/ 103517 w 3942271"/>
              <a:gd name="connsiteY113" fmla="*/ 785004 h 1799225"/>
              <a:gd name="connsiteX114" fmla="*/ 129396 w 3942271"/>
              <a:gd name="connsiteY114" fmla="*/ 776377 h 1799225"/>
              <a:gd name="connsiteX115" fmla="*/ 138022 w 3942271"/>
              <a:gd name="connsiteY115" fmla="*/ 638354 h 1799225"/>
              <a:gd name="connsiteX116" fmla="*/ 146649 w 3942271"/>
              <a:gd name="connsiteY116" fmla="*/ 612475 h 1799225"/>
              <a:gd name="connsiteX117" fmla="*/ 155275 w 3942271"/>
              <a:gd name="connsiteY117" fmla="*/ 560717 h 1799225"/>
              <a:gd name="connsiteX118" fmla="*/ 163902 w 3942271"/>
              <a:gd name="connsiteY118" fmla="*/ 534837 h 1799225"/>
              <a:gd name="connsiteX119" fmla="*/ 138022 w 3942271"/>
              <a:gd name="connsiteY119" fmla="*/ 508958 h 1799225"/>
              <a:gd name="connsiteX120" fmla="*/ 146649 w 3942271"/>
              <a:gd name="connsiteY120" fmla="*/ 448573 h 1799225"/>
              <a:gd name="connsiteX121" fmla="*/ 181154 w 3942271"/>
              <a:gd name="connsiteY121" fmla="*/ 327804 h 1799225"/>
              <a:gd name="connsiteX122" fmla="*/ 198407 w 3942271"/>
              <a:gd name="connsiteY122" fmla="*/ 207034 h 1799225"/>
              <a:gd name="connsiteX123" fmla="*/ 215660 w 3942271"/>
              <a:gd name="connsiteY123" fmla="*/ 181154 h 1799225"/>
              <a:gd name="connsiteX124" fmla="*/ 198407 w 3942271"/>
              <a:gd name="connsiteY124" fmla="*/ 155275 h 17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942271" h="1799225">
                <a:moveTo>
                  <a:pt x="198407" y="155275"/>
                </a:moveTo>
                <a:cubicBezTo>
                  <a:pt x="211347" y="153837"/>
                  <a:pt x="244524" y="172528"/>
                  <a:pt x="293298" y="172528"/>
                </a:cubicBezTo>
                <a:cubicBezTo>
                  <a:pt x="307960" y="172528"/>
                  <a:pt x="322053" y="166777"/>
                  <a:pt x="336430" y="163902"/>
                </a:cubicBezTo>
                <a:cubicBezTo>
                  <a:pt x="345056" y="158151"/>
                  <a:pt x="352835" y="150860"/>
                  <a:pt x="362309" y="146649"/>
                </a:cubicBezTo>
                <a:cubicBezTo>
                  <a:pt x="451454" y="107029"/>
                  <a:pt x="534089" y="124780"/>
                  <a:pt x="638354" y="120770"/>
                </a:cubicBezTo>
                <a:cubicBezTo>
                  <a:pt x="649856" y="115019"/>
                  <a:pt x="661695" y="109897"/>
                  <a:pt x="672860" y="103517"/>
                </a:cubicBezTo>
                <a:cubicBezTo>
                  <a:pt x="681862" y="98373"/>
                  <a:pt x="689466" y="90901"/>
                  <a:pt x="698739" y="86264"/>
                </a:cubicBezTo>
                <a:cubicBezTo>
                  <a:pt x="706872" y="82197"/>
                  <a:pt x="715992" y="80513"/>
                  <a:pt x="724619" y="77637"/>
                </a:cubicBezTo>
                <a:cubicBezTo>
                  <a:pt x="819509" y="80513"/>
                  <a:pt x="914502" y="80998"/>
                  <a:pt x="1009290" y="86264"/>
                </a:cubicBezTo>
                <a:cubicBezTo>
                  <a:pt x="1018369" y="86768"/>
                  <a:pt x="1026077" y="94890"/>
                  <a:pt x="1035170" y="94890"/>
                </a:cubicBezTo>
                <a:cubicBezTo>
                  <a:pt x="1066930" y="94890"/>
                  <a:pt x="1098337" y="87811"/>
                  <a:pt x="1130060" y="86264"/>
                </a:cubicBezTo>
                <a:cubicBezTo>
                  <a:pt x="1216270" y="82059"/>
                  <a:pt x="1302589" y="80513"/>
                  <a:pt x="1388853" y="77637"/>
                </a:cubicBezTo>
                <a:cubicBezTo>
                  <a:pt x="1505254" y="37"/>
                  <a:pt x="1419890" y="42365"/>
                  <a:pt x="1673524" y="51758"/>
                </a:cubicBezTo>
                <a:cubicBezTo>
                  <a:pt x="1693652" y="54634"/>
                  <a:pt x="1713599" y="61352"/>
                  <a:pt x="1733909" y="60385"/>
                </a:cubicBezTo>
                <a:cubicBezTo>
                  <a:pt x="1820426" y="56265"/>
                  <a:pt x="1825773" y="52768"/>
                  <a:pt x="1880558" y="34505"/>
                </a:cubicBezTo>
                <a:cubicBezTo>
                  <a:pt x="1952445" y="37381"/>
                  <a:pt x="2024457" y="38006"/>
                  <a:pt x="2096219" y="43132"/>
                </a:cubicBezTo>
                <a:cubicBezTo>
                  <a:pt x="2105289" y="43780"/>
                  <a:pt x="2113325" y="49366"/>
                  <a:pt x="2122098" y="51758"/>
                </a:cubicBezTo>
                <a:cubicBezTo>
                  <a:pt x="2144974" y="57997"/>
                  <a:pt x="2191109" y="69011"/>
                  <a:pt x="2191109" y="69011"/>
                </a:cubicBezTo>
                <a:cubicBezTo>
                  <a:pt x="2225615" y="66136"/>
                  <a:pt x="2260304" y="64961"/>
                  <a:pt x="2294626" y="60385"/>
                </a:cubicBezTo>
                <a:cubicBezTo>
                  <a:pt x="2303639" y="59183"/>
                  <a:pt x="2311412" y="51758"/>
                  <a:pt x="2320505" y="51758"/>
                </a:cubicBezTo>
                <a:cubicBezTo>
                  <a:pt x="2346544" y="51758"/>
                  <a:pt x="2372366" y="56703"/>
                  <a:pt x="2398143" y="60385"/>
                </a:cubicBezTo>
                <a:cubicBezTo>
                  <a:pt x="2434579" y="65590"/>
                  <a:pt x="2437048" y="67602"/>
                  <a:pt x="2467154" y="77637"/>
                </a:cubicBezTo>
                <a:cubicBezTo>
                  <a:pt x="2504535" y="69011"/>
                  <a:pt x="2541612" y="58936"/>
                  <a:pt x="2579298" y="51758"/>
                </a:cubicBezTo>
                <a:cubicBezTo>
                  <a:pt x="2748901" y="19453"/>
                  <a:pt x="2580391" y="60113"/>
                  <a:pt x="2682815" y="34505"/>
                </a:cubicBezTo>
                <a:cubicBezTo>
                  <a:pt x="2766204" y="37381"/>
                  <a:pt x="2849705" y="37927"/>
                  <a:pt x="2932981" y="43132"/>
                </a:cubicBezTo>
                <a:cubicBezTo>
                  <a:pt x="2942056" y="43699"/>
                  <a:pt x="2949778" y="51304"/>
                  <a:pt x="2958860" y="51758"/>
                </a:cubicBezTo>
                <a:cubicBezTo>
                  <a:pt x="3065158" y="57073"/>
                  <a:pt x="3171645" y="57509"/>
                  <a:pt x="3278037" y="60385"/>
                </a:cubicBezTo>
                <a:cubicBezTo>
                  <a:pt x="3372928" y="54634"/>
                  <a:pt x="3468656" y="56963"/>
                  <a:pt x="3562709" y="43132"/>
                </a:cubicBezTo>
                <a:cubicBezTo>
                  <a:pt x="3571705" y="41809"/>
                  <a:pt x="3563027" y="20946"/>
                  <a:pt x="3571336" y="17253"/>
                </a:cubicBezTo>
                <a:cubicBezTo>
                  <a:pt x="3592521" y="7838"/>
                  <a:pt x="3617323" y="11335"/>
                  <a:pt x="3640347" y="8626"/>
                </a:cubicBezTo>
                <a:lnTo>
                  <a:pt x="3717985" y="0"/>
                </a:lnTo>
                <a:cubicBezTo>
                  <a:pt x="3743430" y="6361"/>
                  <a:pt x="3796180" y="14248"/>
                  <a:pt x="3821502" y="34505"/>
                </a:cubicBezTo>
                <a:cubicBezTo>
                  <a:pt x="3848316" y="55956"/>
                  <a:pt x="3874430" y="95475"/>
                  <a:pt x="3907766" y="112143"/>
                </a:cubicBezTo>
                <a:cubicBezTo>
                  <a:pt x="3918370" y="117445"/>
                  <a:pt x="3930769" y="117894"/>
                  <a:pt x="3942271" y="120770"/>
                </a:cubicBezTo>
                <a:cubicBezTo>
                  <a:pt x="3939396" y="138023"/>
                  <a:pt x="3939176" y="155935"/>
                  <a:pt x="3933645" y="172528"/>
                </a:cubicBezTo>
                <a:cubicBezTo>
                  <a:pt x="3930366" y="182364"/>
                  <a:pt x="3921028" y="189134"/>
                  <a:pt x="3916392" y="198407"/>
                </a:cubicBezTo>
                <a:cubicBezTo>
                  <a:pt x="3912325" y="206540"/>
                  <a:pt x="3910641" y="215660"/>
                  <a:pt x="3907766" y="224287"/>
                </a:cubicBezTo>
                <a:cubicBezTo>
                  <a:pt x="3904890" y="267419"/>
                  <a:pt x="3904289" y="310763"/>
                  <a:pt x="3899139" y="353683"/>
                </a:cubicBezTo>
                <a:cubicBezTo>
                  <a:pt x="3895645" y="382798"/>
                  <a:pt x="3886708" y="411022"/>
                  <a:pt x="3881887" y="439947"/>
                </a:cubicBezTo>
                <a:cubicBezTo>
                  <a:pt x="3875647" y="477382"/>
                  <a:pt x="3872668" y="498684"/>
                  <a:pt x="3864634" y="534837"/>
                </a:cubicBezTo>
                <a:cubicBezTo>
                  <a:pt x="3862062" y="546411"/>
                  <a:pt x="3858883" y="557841"/>
                  <a:pt x="3856007" y="569343"/>
                </a:cubicBezTo>
                <a:cubicBezTo>
                  <a:pt x="3861758" y="626852"/>
                  <a:pt x="3865784" y="684560"/>
                  <a:pt x="3873260" y="741871"/>
                </a:cubicBezTo>
                <a:cubicBezTo>
                  <a:pt x="3874436" y="750888"/>
                  <a:pt x="3880759" y="758728"/>
                  <a:pt x="3881887" y="767751"/>
                </a:cubicBezTo>
                <a:cubicBezTo>
                  <a:pt x="3889411" y="827940"/>
                  <a:pt x="3893388" y="888520"/>
                  <a:pt x="3899139" y="948905"/>
                </a:cubicBezTo>
                <a:cubicBezTo>
                  <a:pt x="3896264" y="1020792"/>
                  <a:pt x="3895639" y="1092804"/>
                  <a:pt x="3890513" y="1164566"/>
                </a:cubicBezTo>
                <a:cubicBezTo>
                  <a:pt x="3889865" y="1173636"/>
                  <a:pt x="3888317" y="1184015"/>
                  <a:pt x="3881887" y="1190445"/>
                </a:cubicBezTo>
                <a:cubicBezTo>
                  <a:pt x="3867225" y="1205107"/>
                  <a:pt x="3830128" y="1224951"/>
                  <a:pt x="3830128" y="1224951"/>
                </a:cubicBezTo>
                <a:cubicBezTo>
                  <a:pt x="3827253" y="1233577"/>
                  <a:pt x="3823285" y="1241914"/>
                  <a:pt x="3821502" y="1250830"/>
                </a:cubicBezTo>
                <a:cubicBezTo>
                  <a:pt x="3814642" y="1285132"/>
                  <a:pt x="3815892" y="1321360"/>
                  <a:pt x="3804249" y="1354347"/>
                </a:cubicBezTo>
                <a:cubicBezTo>
                  <a:pt x="3793812" y="1383918"/>
                  <a:pt x="3758665" y="1405788"/>
                  <a:pt x="3735237" y="1423358"/>
                </a:cubicBezTo>
                <a:cubicBezTo>
                  <a:pt x="3714883" y="1484421"/>
                  <a:pt x="3716775" y="1467859"/>
                  <a:pt x="3735237" y="1578634"/>
                </a:cubicBezTo>
                <a:cubicBezTo>
                  <a:pt x="3736941" y="1588861"/>
                  <a:pt x="3746739" y="1595887"/>
                  <a:pt x="3752490" y="1604513"/>
                </a:cubicBezTo>
                <a:cubicBezTo>
                  <a:pt x="3743864" y="1610264"/>
                  <a:pt x="3736777" y="1619733"/>
                  <a:pt x="3726611" y="1621766"/>
                </a:cubicBezTo>
                <a:cubicBezTo>
                  <a:pt x="3692658" y="1628557"/>
                  <a:pt x="3657652" y="1628232"/>
                  <a:pt x="3623094" y="1630392"/>
                </a:cubicBezTo>
                <a:cubicBezTo>
                  <a:pt x="3565625" y="1633984"/>
                  <a:pt x="3508075" y="1636143"/>
                  <a:pt x="3450566" y="1639019"/>
                </a:cubicBezTo>
                <a:cubicBezTo>
                  <a:pt x="3441940" y="1641894"/>
                  <a:pt x="3431672" y="1641824"/>
                  <a:pt x="3424687" y="1647645"/>
                </a:cubicBezTo>
                <a:cubicBezTo>
                  <a:pt x="3416662" y="1654333"/>
                  <a:pt x="3389422" y="1696229"/>
                  <a:pt x="3381554" y="1708030"/>
                </a:cubicBezTo>
                <a:cubicBezTo>
                  <a:pt x="3234905" y="1702279"/>
                  <a:pt x="3088054" y="1700380"/>
                  <a:pt x="2941607" y="1690777"/>
                </a:cubicBezTo>
                <a:cubicBezTo>
                  <a:pt x="2912346" y="1688858"/>
                  <a:pt x="2884656" y="1674338"/>
                  <a:pt x="2855343" y="1673524"/>
                </a:cubicBezTo>
                <a:cubicBezTo>
                  <a:pt x="2806200" y="1672159"/>
                  <a:pt x="2537722" y="1687063"/>
                  <a:pt x="2467154" y="1690777"/>
                </a:cubicBezTo>
                <a:cubicBezTo>
                  <a:pt x="2364900" y="1711229"/>
                  <a:pt x="2470838" y="1684347"/>
                  <a:pt x="2398143" y="1716656"/>
                </a:cubicBezTo>
                <a:cubicBezTo>
                  <a:pt x="2381524" y="1724042"/>
                  <a:pt x="2346385" y="1733909"/>
                  <a:pt x="2346385" y="1733909"/>
                </a:cubicBezTo>
                <a:cubicBezTo>
                  <a:pt x="2320506" y="1731034"/>
                  <a:pt x="2294431" y="1729564"/>
                  <a:pt x="2268747" y="1725283"/>
                </a:cubicBezTo>
                <a:cubicBezTo>
                  <a:pt x="2192197" y="1712524"/>
                  <a:pt x="2317389" y="1715458"/>
                  <a:pt x="2191109" y="1708030"/>
                </a:cubicBezTo>
                <a:cubicBezTo>
                  <a:pt x="2110684" y="1703299"/>
                  <a:pt x="2030083" y="1702279"/>
                  <a:pt x="1949570" y="1699404"/>
                </a:cubicBezTo>
                <a:cubicBezTo>
                  <a:pt x="1899188" y="1682609"/>
                  <a:pt x="1945456" y="1703917"/>
                  <a:pt x="1906437" y="1664898"/>
                </a:cubicBezTo>
                <a:cubicBezTo>
                  <a:pt x="1899106" y="1657567"/>
                  <a:pt x="1888523" y="1654282"/>
                  <a:pt x="1880558" y="1647645"/>
                </a:cubicBezTo>
                <a:cubicBezTo>
                  <a:pt x="1871186" y="1639835"/>
                  <a:pt x="1864051" y="1629576"/>
                  <a:pt x="1854679" y="1621766"/>
                </a:cubicBezTo>
                <a:cubicBezTo>
                  <a:pt x="1832381" y="1603184"/>
                  <a:pt x="1828859" y="1604533"/>
                  <a:pt x="1802920" y="1595887"/>
                </a:cubicBezTo>
                <a:cubicBezTo>
                  <a:pt x="1754037" y="1598762"/>
                  <a:pt x="1705018" y="1599871"/>
                  <a:pt x="1656271" y="1604513"/>
                </a:cubicBezTo>
                <a:cubicBezTo>
                  <a:pt x="1616442" y="1608306"/>
                  <a:pt x="1605758" y="1623811"/>
                  <a:pt x="1570007" y="1647645"/>
                </a:cubicBezTo>
                <a:cubicBezTo>
                  <a:pt x="1557807" y="1655778"/>
                  <a:pt x="1541437" y="1654558"/>
                  <a:pt x="1526875" y="1656271"/>
                </a:cubicBezTo>
                <a:cubicBezTo>
                  <a:pt x="1492487" y="1660317"/>
                  <a:pt x="1457864" y="1662022"/>
                  <a:pt x="1423358" y="1664898"/>
                </a:cubicBezTo>
                <a:cubicBezTo>
                  <a:pt x="1358311" y="1686579"/>
                  <a:pt x="1435967" y="1654810"/>
                  <a:pt x="1380226" y="1699404"/>
                </a:cubicBezTo>
                <a:cubicBezTo>
                  <a:pt x="1373126" y="1705084"/>
                  <a:pt x="1363349" y="1706744"/>
                  <a:pt x="1354347" y="1708030"/>
                </a:cubicBezTo>
                <a:cubicBezTo>
                  <a:pt x="1322905" y="1712521"/>
                  <a:pt x="1291086" y="1713781"/>
                  <a:pt x="1259456" y="1716656"/>
                </a:cubicBezTo>
                <a:cubicBezTo>
                  <a:pt x="1247954" y="1719532"/>
                  <a:pt x="1235848" y="1720613"/>
                  <a:pt x="1224951" y="1725283"/>
                </a:cubicBezTo>
                <a:cubicBezTo>
                  <a:pt x="1194928" y="1738150"/>
                  <a:pt x="1205905" y="1747527"/>
                  <a:pt x="1173192" y="1751162"/>
                </a:cubicBezTo>
                <a:cubicBezTo>
                  <a:pt x="1130229" y="1755935"/>
                  <a:pt x="1086928" y="1756913"/>
                  <a:pt x="1043796" y="1759788"/>
                </a:cubicBezTo>
                <a:cubicBezTo>
                  <a:pt x="968609" y="1784852"/>
                  <a:pt x="1011392" y="1774095"/>
                  <a:pt x="854015" y="1759788"/>
                </a:cubicBezTo>
                <a:cubicBezTo>
                  <a:pt x="844959" y="1758965"/>
                  <a:pt x="837012" y="1753134"/>
                  <a:pt x="828136" y="1751162"/>
                </a:cubicBezTo>
                <a:cubicBezTo>
                  <a:pt x="811062" y="1747368"/>
                  <a:pt x="793630" y="1745411"/>
                  <a:pt x="776377" y="1742536"/>
                </a:cubicBezTo>
                <a:cubicBezTo>
                  <a:pt x="717620" y="1722949"/>
                  <a:pt x="789914" y="1747611"/>
                  <a:pt x="707366" y="1716656"/>
                </a:cubicBezTo>
                <a:cubicBezTo>
                  <a:pt x="698852" y="1713463"/>
                  <a:pt x="690113" y="1710905"/>
                  <a:pt x="681487" y="1708030"/>
                </a:cubicBezTo>
                <a:cubicBezTo>
                  <a:pt x="609600" y="1710905"/>
                  <a:pt x="537361" y="1708992"/>
                  <a:pt x="465826" y="1716656"/>
                </a:cubicBezTo>
                <a:cubicBezTo>
                  <a:pt x="455517" y="1717760"/>
                  <a:pt x="450188" y="1732292"/>
                  <a:pt x="439947" y="1733909"/>
                </a:cubicBezTo>
                <a:cubicBezTo>
                  <a:pt x="394414" y="1741099"/>
                  <a:pt x="347932" y="1739660"/>
                  <a:pt x="301924" y="1742536"/>
                </a:cubicBezTo>
                <a:cubicBezTo>
                  <a:pt x="293298" y="1751162"/>
                  <a:pt x="282812" y="1758264"/>
                  <a:pt x="276045" y="1768415"/>
                </a:cubicBezTo>
                <a:cubicBezTo>
                  <a:pt x="271001" y="1775981"/>
                  <a:pt x="276240" y="1792089"/>
                  <a:pt x="267419" y="1794294"/>
                </a:cubicBezTo>
                <a:cubicBezTo>
                  <a:pt x="247693" y="1799225"/>
                  <a:pt x="227162" y="1788543"/>
                  <a:pt x="207034" y="1785668"/>
                </a:cubicBezTo>
                <a:lnTo>
                  <a:pt x="155275" y="1751162"/>
                </a:lnTo>
                <a:cubicBezTo>
                  <a:pt x="146649" y="1745411"/>
                  <a:pt x="139659" y="1735375"/>
                  <a:pt x="129396" y="1733909"/>
                </a:cubicBezTo>
                <a:lnTo>
                  <a:pt x="69011" y="1725283"/>
                </a:lnTo>
                <a:cubicBezTo>
                  <a:pt x="60385" y="1722407"/>
                  <a:pt x="50232" y="1722336"/>
                  <a:pt x="43132" y="1716656"/>
                </a:cubicBezTo>
                <a:cubicBezTo>
                  <a:pt x="35036" y="1710179"/>
                  <a:pt x="33210" y="1698108"/>
                  <a:pt x="25879" y="1690777"/>
                </a:cubicBezTo>
                <a:cubicBezTo>
                  <a:pt x="18548" y="1683446"/>
                  <a:pt x="8626" y="1679275"/>
                  <a:pt x="0" y="1673524"/>
                </a:cubicBezTo>
                <a:cubicBezTo>
                  <a:pt x="2875" y="1662022"/>
                  <a:pt x="1220" y="1648277"/>
                  <a:pt x="8626" y="1639019"/>
                </a:cubicBezTo>
                <a:cubicBezTo>
                  <a:pt x="14306" y="1631918"/>
                  <a:pt x="32162" y="1639178"/>
                  <a:pt x="34505" y="1630392"/>
                </a:cubicBezTo>
                <a:cubicBezTo>
                  <a:pt x="44904" y="1591395"/>
                  <a:pt x="33888" y="1548908"/>
                  <a:pt x="43132" y="1509622"/>
                </a:cubicBezTo>
                <a:cubicBezTo>
                  <a:pt x="45926" y="1497747"/>
                  <a:pt x="61920" y="1493670"/>
                  <a:pt x="69011" y="1483743"/>
                </a:cubicBezTo>
                <a:cubicBezTo>
                  <a:pt x="76485" y="1473279"/>
                  <a:pt x="80513" y="1460739"/>
                  <a:pt x="86264" y="1449237"/>
                </a:cubicBezTo>
                <a:cubicBezTo>
                  <a:pt x="89139" y="1414731"/>
                  <a:pt x="88099" y="1379673"/>
                  <a:pt x="94890" y="1345720"/>
                </a:cubicBezTo>
                <a:cubicBezTo>
                  <a:pt x="96923" y="1335554"/>
                  <a:pt x="108059" y="1329370"/>
                  <a:pt x="112143" y="1319841"/>
                </a:cubicBezTo>
                <a:cubicBezTo>
                  <a:pt x="116813" y="1308944"/>
                  <a:pt x="117513" y="1296736"/>
                  <a:pt x="120770" y="1285336"/>
                </a:cubicBezTo>
                <a:cubicBezTo>
                  <a:pt x="138450" y="1223457"/>
                  <a:pt x="120490" y="1303990"/>
                  <a:pt x="138022" y="1216324"/>
                </a:cubicBezTo>
                <a:cubicBezTo>
                  <a:pt x="133971" y="1167706"/>
                  <a:pt x="120153" y="1117326"/>
                  <a:pt x="138022" y="1069675"/>
                </a:cubicBezTo>
                <a:cubicBezTo>
                  <a:pt x="141662" y="1059967"/>
                  <a:pt x="149524" y="1052422"/>
                  <a:pt x="155275" y="1043796"/>
                </a:cubicBezTo>
                <a:cubicBezTo>
                  <a:pt x="86118" y="974639"/>
                  <a:pt x="145288" y="1049240"/>
                  <a:pt x="155275" y="1009290"/>
                </a:cubicBezTo>
                <a:cubicBezTo>
                  <a:pt x="157789" y="999232"/>
                  <a:pt x="143773" y="992037"/>
                  <a:pt x="138022" y="983411"/>
                </a:cubicBezTo>
                <a:cubicBezTo>
                  <a:pt x="140898" y="974785"/>
                  <a:pt x="148144" y="966501"/>
                  <a:pt x="146649" y="957532"/>
                </a:cubicBezTo>
                <a:cubicBezTo>
                  <a:pt x="144945" y="947305"/>
                  <a:pt x="129396" y="942021"/>
                  <a:pt x="129396" y="931653"/>
                </a:cubicBezTo>
                <a:cubicBezTo>
                  <a:pt x="129396" y="913467"/>
                  <a:pt x="146649" y="879894"/>
                  <a:pt x="146649" y="879894"/>
                </a:cubicBezTo>
                <a:cubicBezTo>
                  <a:pt x="145405" y="873676"/>
                  <a:pt x="136974" y="822249"/>
                  <a:pt x="129396" y="810883"/>
                </a:cubicBezTo>
                <a:cubicBezTo>
                  <a:pt x="122629" y="800732"/>
                  <a:pt x="112143" y="793630"/>
                  <a:pt x="103517" y="785004"/>
                </a:cubicBezTo>
                <a:cubicBezTo>
                  <a:pt x="112143" y="782128"/>
                  <a:pt x="127313" y="785228"/>
                  <a:pt x="129396" y="776377"/>
                </a:cubicBezTo>
                <a:cubicBezTo>
                  <a:pt x="139954" y="731505"/>
                  <a:pt x="133196" y="684198"/>
                  <a:pt x="138022" y="638354"/>
                </a:cubicBezTo>
                <a:cubicBezTo>
                  <a:pt x="138974" y="629311"/>
                  <a:pt x="143773" y="621101"/>
                  <a:pt x="146649" y="612475"/>
                </a:cubicBezTo>
                <a:cubicBezTo>
                  <a:pt x="149524" y="595222"/>
                  <a:pt x="151481" y="577791"/>
                  <a:pt x="155275" y="560717"/>
                </a:cubicBezTo>
                <a:cubicBezTo>
                  <a:pt x="157248" y="551840"/>
                  <a:pt x="166778" y="543464"/>
                  <a:pt x="163902" y="534837"/>
                </a:cubicBezTo>
                <a:cubicBezTo>
                  <a:pt x="160044" y="523263"/>
                  <a:pt x="146649" y="517584"/>
                  <a:pt x="138022" y="508958"/>
                </a:cubicBezTo>
                <a:cubicBezTo>
                  <a:pt x="140898" y="488830"/>
                  <a:pt x="144626" y="468805"/>
                  <a:pt x="146649" y="448573"/>
                </a:cubicBezTo>
                <a:cubicBezTo>
                  <a:pt x="158867" y="326399"/>
                  <a:pt x="119005" y="348519"/>
                  <a:pt x="181154" y="327804"/>
                </a:cubicBezTo>
                <a:cubicBezTo>
                  <a:pt x="182675" y="312596"/>
                  <a:pt x="186172" y="235584"/>
                  <a:pt x="198407" y="207034"/>
                </a:cubicBezTo>
                <a:cubicBezTo>
                  <a:pt x="202491" y="197504"/>
                  <a:pt x="215660" y="191522"/>
                  <a:pt x="215660" y="181154"/>
                </a:cubicBezTo>
                <a:cubicBezTo>
                  <a:pt x="215660" y="174724"/>
                  <a:pt x="185467" y="156713"/>
                  <a:pt x="198407" y="155275"/>
                </a:cubicBezTo>
                <a:close/>
              </a:path>
            </a:pathLst>
          </a:cu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648200" y="228600"/>
            <a:ext cx="4191000" cy="369332"/>
          </a:xfrm>
          <a:prstGeom prst="rect">
            <a:avLst/>
          </a:prstGeom>
          <a:noFill/>
        </p:spPr>
        <p:txBody>
          <a:bodyPr wrap="square" rtlCol="0">
            <a:spAutoFit/>
          </a:bodyPr>
          <a:lstStyle/>
          <a:p>
            <a:pPr algn="ctr"/>
            <a:r>
              <a:rPr lang="en-US" b="1" dirty="0" smtClean="0"/>
              <a:t>From SECI’s Closing Brief at 6</a:t>
            </a:r>
            <a:endParaRPr lang="en-US" b="1" dirty="0"/>
          </a:p>
        </p:txBody>
      </p:sp>
      <p:sp>
        <p:nvSpPr>
          <p:cNvPr id="14" name="Rectangle 13"/>
          <p:cNvSpPr/>
          <p:nvPr/>
        </p:nvSpPr>
        <p:spPr>
          <a:xfrm>
            <a:off x="304800" y="838200"/>
            <a:ext cx="4038600" cy="5638800"/>
          </a:xfrm>
          <a:prstGeom prst="rect">
            <a:avLst/>
          </a:prstGeom>
          <a:solidFill>
            <a:schemeClr val="tx1">
              <a:lumMod val="85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28600" y="228600"/>
            <a:ext cx="4191000" cy="369332"/>
          </a:xfrm>
          <a:prstGeom prst="rect">
            <a:avLst/>
          </a:prstGeom>
          <a:noFill/>
        </p:spPr>
        <p:txBody>
          <a:bodyPr wrap="square" rtlCol="0">
            <a:spAutoFit/>
          </a:bodyPr>
          <a:lstStyle/>
          <a:p>
            <a:pPr algn="ctr"/>
            <a:r>
              <a:rPr lang="en-US" b="1" dirty="0" smtClean="0"/>
              <a:t>From CSXT’s Closing Brief at 27</a:t>
            </a:r>
            <a:endParaRPr lang="en-US" b="1" dirty="0"/>
          </a:p>
        </p:txBody>
      </p:sp>
      <p:sp>
        <p:nvSpPr>
          <p:cNvPr id="19" name="TextBox 18"/>
          <p:cNvSpPr txBox="1"/>
          <p:nvPr/>
        </p:nvSpPr>
        <p:spPr>
          <a:xfrm>
            <a:off x="533400" y="1066800"/>
            <a:ext cx="3657600" cy="3554819"/>
          </a:xfrm>
          <a:prstGeom prst="rect">
            <a:avLst/>
          </a:prstGeom>
          <a:noFill/>
        </p:spPr>
        <p:txBody>
          <a:bodyPr wrap="square" rtlCol="0">
            <a:spAutoFit/>
          </a:bodyPr>
          <a:lstStyle/>
          <a:p>
            <a:pPr>
              <a:lnSpc>
                <a:spcPct val="150000"/>
              </a:lnSpc>
            </a:pPr>
            <a:r>
              <a:rPr lang="en-US" sz="1000" dirty="0" smtClean="0">
                <a:solidFill>
                  <a:schemeClr val="bg1">
                    <a:lumMod val="50000"/>
                    <a:lumOff val="50000"/>
                  </a:schemeClr>
                </a:solidFill>
                <a:latin typeface="Times New Roman" pitchFamily="18" charset="0"/>
                <a:cs typeface="Times New Roman" pitchFamily="18" charset="0"/>
              </a:rPr>
              <a:t>one question for the Board, and it has nothing to do with crane design capacity or local zoning laws or environmental regulations.  The question is whether water transportation is a real and viable option.  The Board does not need to decide precisely how a dock would be designed or what path a conveyor might take – it need only decide whether some configuration of water transportation could work.  The fact that SECI used rail-barge transportation for many years, the fact that it chose the site of SGS in part because of its access to water transportation, the fact that many other utilities in Florida rely on water transportation supply chains like that proposed in CSXT’s evidence, and the fact that nearby businesses regularly use barge transportation all speak to the viability of the barge option.  Nothing more is required for the Board to find that water transportation constitutes an effective competitive option and therefore that CSXT is not market dominant.                   </a:t>
            </a:r>
            <a:endParaRPr lang="en-US" sz="1000" dirty="0">
              <a:solidFill>
                <a:schemeClr val="bg1">
                  <a:lumMod val="50000"/>
                  <a:lumOff val="50000"/>
                </a:schemeClr>
              </a:solidFill>
              <a:latin typeface="Times New Roman" pitchFamily="18" charset="0"/>
              <a:cs typeface="Times New Roman" pitchFamily="18" charset="0"/>
            </a:endParaRPr>
          </a:p>
        </p:txBody>
      </p:sp>
      <p:sp>
        <p:nvSpPr>
          <p:cNvPr id="20" name="TextBox 19"/>
          <p:cNvSpPr txBox="1"/>
          <p:nvPr/>
        </p:nvSpPr>
        <p:spPr>
          <a:xfrm>
            <a:off x="609600" y="4648200"/>
            <a:ext cx="3810000" cy="400110"/>
          </a:xfrm>
          <a:prstGeom prst="rect">
            <a:avLst/>
          </a:prstGeom>
          <a:noFill/>
        </p:spPr>
        <p:txBody>
          <a:bodyPr wrap="square" rtlCol="0">
            <a:spAutoFit/>
          </a:bodyPr>
          <a:lstStyle/>
          <a:p>
            <a:r>
              <a:rPr lang="en-US" sz="1000" b="1" dirty="0" smtClean="0">
                <a:solidFill>
                  <a:schemeClr val="bg1">
                    <a:lumMod val="50000"/>
                    <a:lumOff val="50000"/>
                  </a:schemeClr>
                </a:solidFill>
                <a:latin typeface="Times New Roman" pitchFamily="18" charset="0"/>
                <a:cs typeface="Times New Roman" pitchFamily="18" charset="0"/>
              </a:rPr>
              <a:t>          D.      CSXT Is Not Market Dominant Over Movements </a:t>
            </a:r>
          </a:p>
          <a:p>
            <a:r>
              <a:rPr lang="en-US" sz="1000" b="1" dirty="0" smtClean="0">
                <a:solidFill>
                  <a:schemeClr val="bg1">
                    <a:lumMod val="50000"/>
                    <a:lumOff val="50000"/>
                  </a:schemeClr>
                </a:solidFill>
                <a:latin typeface="Times New Roman" pitchFamily="18" charset="0"/>
                <a:cs typeface="Times New Roman" pitchFamily="18" charset="0"/>
              </a:rPr>
              <a:t>                    Through Charleston.</a:t>
            </a:r>
            <a:endParaRPr lang="en-US" sz="1000" b="1" dirty="0">
              <a:solidFill>
                <a:schemeClr val="bg1">
                  <a:lumMod val="50000"/>
                  <a:lumOff val="50000"/>
                </a:schemeClr>
              </a:solidFill>
              <a:latin typeface="Times New Roman" pitchFamily="18" charset="0"/>
              <a:cs typeface="Times New Roman" pitchFamily="18" charset="0"/>
            </a:endParaRPr>
          </a:p>
        </p:txBody>
      </p:sp>
      <p:sp>
        <p:nvSpPr>
          <p:cNvPr id="21" name="TextBox 20"/>
          <p:cNvSpPr txBox="1"/>
          <p:nvPr/>
        </p:nvSpPr>
        <p:spPr>
          <a:xfrm>
            <a:off x="457200" y="5029200"/>
            <a:ext cx="3733800" cy="1246495"/>
          </a:xfrm>
          <a:prstGeom prst="rect">
            <a:avLst/>
          </a:prstGeom>
          <a:noFill/>
        </p:spPr>
        <p:txBody>
          <a:bodyPr wrap="square" rtlCol="0">
            <a:spAutoFit/>
          </a:bodyPr>
          <a:lstStyle/>
          <a:p>
            <a:pPr>
              <a:lnSpc>
                <a:spcPct val="150000"/>
              </a:lnSpc>
            </a:pPr>
            <a:r>
              <a:rPr lang="en-US" sz="1000" dirty="0" smtClean="0">
                <a:solidFill>
                  <a:schemeClr val="bg1">
                    <a:lumMod val="50000"/>
                    <a:lumOff val="50000"/>
                  </a:schemeClr>
                </a:solidFill>
                <a:latin typeface="Times New Roman" pitchFamily="18" charset="0"/>
                <a:cs typeface="Times New Roman" pitchFamily="18" charset="0"/>
              </a:rPr>
              <a:t>              Regardless of the Board’s ruling as to CSXT’s market dominance over the mine origins, there can be no question that CSXT is not market dominant over movements through Charleston.  Charleston is not a mine, and coal shipments do not “originate” at the Port of Charleston.  Rather, if coal or </a:t>
            </a:r>
            <a:r>
              <a:rPr lang="en-US" sz="1000" dirty="0" err="1" smtClean="0">
                <a:solidFill>
                  <a:schemeClr val="bg1">
                    <a:lumMod val="50000"/>
                    <a:lumOff val="50000"/>
                  </a:schemeClr>
                </a:solidFill>
                <a:latin typeface="Times New Roman" pitchFamily="18" charset="0"/>
                <a:cs typeface="Times New Roman" pitchFamily="18" charset="0"/>
              </a:rPr>
              <a:t>petcoke</a:t>
            </a:r>
            <a:r>
              <a:rPr lang="en-US" sz="1000" dirty="0" smtClean="0">
                <a:solidFill>
                  <a:schemeClr val="bg1">
                    <a:lumMod val="50000"/>
                    <a:lumOff val="50000"/>
                  </a:schemeClr>
                </a:solidFill>
                <a:latin typeface="Times New Roman" pitchFamily="18" charset="0"/>
                <a:cs typeface="Times New Roman" pitchFamily="18" charset="0"/>
              </a:rPr>
              <a:t> ever were transported </a:t>
            </a:r>
            <a:endParaRPr lang="en-US" sz="1000" dirty="0">
              <a:solidFill>
                <a:schemeClr val="bg1">
                  <a:lumMod val="50000"/>
                  <a:lumOff val="50000"/>
                </a:schemeClr>
              </a:solidFill>
              <a:latin typeface="Times New Roman" pitchFamily="18" charset="0"/>
              <a:cs typeface="Times New Roman" pitchFamily="18" charset="0"/>
            </a:endParaRPr>
          </a:p>
        </p:txBody>
      </p:sp>
      <p:sp>
        <p:nvSpPr>
          <p:cNvPr id="23" name="Freeform 22"/>
          <p:cNvSpPr/>
          <p:nvPr/>
        </p:nvSpPr>
        <p:spPr>
          <a:xfrm>
            <a:off x="0" y="1981200"/>
            <a:ext cx="4648200" cy="1143000"/>
          </a:xfrm>
          <a:custGeom>
            <a:avLst/>
            <a:gdLst>
              <a:gd name="connsiteX0" fmla="*/ 198407 w 3942271"/>
              <a:gd name="connsiteY0" fmla="*/ 155275 h 1799225"/>
              <a:gd name="connsiteX1" fmla="*/ 293298 w 3942271"/>
              <a:gd name="connsiteY1" fmla="*/ 172528 h 1799225"/>
              <a:gd name="connsiteX2" fmla="*/ 336430 w 3942271"/>
              <a:gd name="connsiteY2" fmla="*/ 163902 h 1799225"/>
              <a:gd name="connsiteX3" fmla="*/ 362309 w 3942271"/>
              <a:gd name="connsiteY3" fmla="*/ 146649 h 1799225"/>
              <a:gd name="connsiteX4" fmla="*/ 638354 w 3942271"/>
              <a:gd name="connsiteY4" fmla="*/ 120770 h 1799225"/>
              <a:gd name="connsiteX5" fmla="*/ 672860 w 3942271"/>
              <a:gd name="connsiteY5" fmla="*/ 103517 h 1799225"/>
              <a:gd name="connsiteX6" fmla="*/ 698739 w 3942271"/>
              <a:gd name="connsiteY6" fmla="*/ 86264 h 1799225"/>
              <a:gd name="connsiteX7" fmla="*/ 724619 w 3942271"/>
              <a:gd name="connsiteY7" fmla="*/ 77637 h 1799225"/>
              <a:gd name="connsiteX8" fmla="*/ 1009290 w 3942271"/>
              <a:gd name="connsiteY8" fmla="*/ 86264 h 1799225"/>
              <a:gd name="connsiteX9" fmla="*/ 1035170 w 3942271"/>
              <a:gd name="connsiteY9" fmla="*/ 94890 h 1799225"/>
              <a:gd name="connsiteX10" fmla="*/ 1130060 w 3942271"/>
              <a:gd name="connsiteY10" fmla="*/ 86264 h 1799225"/>
              <a:gd name="connsiteX11" fmla="*/ 1388853 w 3942271"/>
              <a:gd name="connsiteY11" fmla="*/ 77637 h 1799225"/>
              <a:gd name="connsiteX12" fmla="*/ 1673524 w 3942271"/>
              <a:gd name="connsiteY12" fmla="*/ 51758 h 1799225"/>
              <a:gd name="connsiteX13" fmla="*/ 1733909 w 3942271"/>
              <a:gd name="connsiteY13" fmla="*/ 60385 h 1799225"/>
              <a:gd name="connsiteX14" fmla="*/ 1880558 w 3942271"/>
              <a:gd name="connsiteY14" fmla="*/ 34505 h 1799225"/>
              <a:gd name="connsiteX15" fmla="*/ 2096219 w 3942271"/>
              <a:gd name="connsiteY15" fmla="*/ 43132 h 1799225"/>
              <a:gd name="connsiteX16" fmla="*/ 2122098 w 3942271"/>
              <a:gd name="connsiteY16" fmla="*/ 51758 h 1799225"/>
              <a:gd name="connsiteX17" fmla="*/ 2191109 w 3942271"/>
              <a:gd name="connsiteY17" fmla="*/ 69011 h 1799225"/>
              <a:gd name="connsiteX18" fmla="*/ 2294626 w 3942271"/>
              <a:gd name="connsiteY18" fmla="*/ 60385 h 1799225"/>
              <a:gd name="connsiteX19" fmla="*/ 2320505 w 3942271"/>
              <a:gd name="connsiteY19" fmla="*/ 51758 h 1799225"/>
              <a:gd name="connsiteX20" fmla="*/ 2398143 w 3942271"/>
              <a:gd name="connsiteY20" fmla="*/ 60385 h 1799225"/>
              <a:gd name="connsiteX21" fmla="*/ 2467154 w 3942271"/>
              <a:gd name="connsiteY21" fmla="*/ 77637 h 1799225"/>
              <a:gd name="connsiteX22" fmla="*/ 2579298 w 3942271"/>
              <a:gd name="connsiteY22" fmla="*/ 51758 h 1799225"/>
              <a:gd name="connsiteX23" fmla="*/ 2682815 w 3942271"/>
              <a:gd name="connsiteY23" fmla="*/ 34505 h 1799225"/>
              <a:gd name="connsiteX24" fmla="*/ 2932981 w 3942271"/>
              <a:gd name="connsiteY24" fmla="*/ 43132 h 1799225"/>
              <a:gd name="connsiteX25" fmla="*/ 2958860 w 3942271"/>
              <a:gd name="connsiteY25" fmla="*/ 51758 h 1799225"/>
              <a:gd name="connsiteX26" fmla="*/ 3278037 w 3942271"/>
              <a:gd name="connsiteY26" fmla="*/ 60385 h 1799225"/>
              <a:gd name="connsiteX27" fmla="*/ 3562709 w 3942271"/>
              <a:gd name="connsiteY27" fmla="*/ 43132 h 1799225"/>
              <a:gd name="connsiteX28" fmla="*/ 3571336 w 3942271"/>
              <a:gd name="connsiteY28" fmla="*/ 17253 h 1799225"/>
              <a:gd name="connsiteX29" fmla="*/ 3640347 w 3942271"/>
              <a:gd name="connsiteY29" fmla="*/ 8626 h 1799225"/>
              <a:gd name="connsiteX30" fmla="*/ 3717985 w 3942271"/>
              <a:gd name="connsiteY30" fmla="*/ 0 h 1799225"/>
              <a:gd name="connsiteX31" fmla="*/ 3821502 w 3942271"/>
              <a:gd name="connsiteY31" fmla="*/ 34505 h 1799225"/>
              <a:gd name="connsiteX32" fmla="*/ 3907766 w 3942271"/>
              <a:gd name="connsiteY32" fmla="*/ 112143 h 1799225"/>
              <a:gd name="connsiteX33" fmla="*/ 3942271 w 3942271"/>
              <a:gd name="connsiteY33" fmla="*/ 120770 h 1799225"/>
              <a:gd name="connsiteX34" fmla="*/ 3933645 w 3942271"/>
              <a:gd name="connsiteY34" fmla="*/ 172528 h 1799225"/>
              <a:gd name="connsiteX35" fmla="*/ 3916392 w 3942271"/>
              <a:gd name="connsiteY35" fmla="*/ 198407 h 1799225"/>
              <a:gd name="connsiteX36" fmla="*/ 3907766 w 3942271"/>
              <a:gd name="connsiteY36" fmla="*/ 224287 h 1799225"/>
              <a:gd name="connsiteX37" fmla="*/ 3899139 w 3942271"/>
              <a:gd name="connsiteY37" fmla="*/ 353683 h 1799225"/>
              <a:gd name="connsiteX38" fmla="*/ 3881887 w 3942271"/>
              <a:gd name="connsiteY38" fmla="*/ 439947 h 1799225"/>
              <a:gd name="connsiteX39" fmla="*/ 3864634 w 3942271"/>
              <a:gd name="connsiteY39" fmla="*/ 534837 h 1799225"/>
              <a:gd name="connsiteX40" fmla="*/ 3856007 w 3942271"/>
              <a:gd name="connsiteY40" fmla="*/ 569343 h 1799225"/>
              <a:gd name="connsiteX41" fmla="*/ 3873260 w 3942271"/>
              <a:gd name="connsiteY41" fmla="*/ 741871 h 1799225"/>
              <a:gd name="connsiteX42" fmla="*/ 3881887 w 3942271"/>
              <a:gd name="connsiteY42" fmla="*/ 767751 h 1799225"/>
              <a:gd name="connsiteX43" fmla="*/ 3899139 w 3942271"/>
              <a:gd name="connsiteY43" fmla="*/ 948905 h 1799225"/>
              <a:gd name="connsiteX44" fmla="*/ 3890513 w 3942271"/>
              <a:gd name="connsiteY44" fmla="*/ 1164566 h 1799225"/>
              <a:gd name="connsiteX45" fmla="*/ 3881887 w 3942271"/>
              <a:gd name="connsiteY45" fmla="*/ 1190445 h 1799225"/>
              <a:gd name="connsiteX46" fmla="*/ 3830128 w 3942271"/>
              <a:gd name="connsiteY46" fmla="*/ 1224951 h 1799225"/>
              <a:gd name="connsiteX47" fmla="*/ 3821502 w 3942271"/>
              <a:gd name="connsiteY47" fmla="*/ 1250830 h 1799225"/>
              <a:gd name="connsiteX48" fmla="*/ 3804249 w 3942271"/>
              <a:gd name="connsiteY48" fmla="*/ 1354347 h 1799225"/>
              <a:gd name="connsiteX49" fmla="*/ 3735237 w 3942271"/>
              <a:gd name="connsiteY49" fmla="*/ 1423358 h 1799225"/>
              <a:gd name="connsiteX50" fmla="*/ 3735237 w 3942271"/>
              <a:gd name="connsiteY50" fmla="*/ 1578634 h 1799225"/>
              <a:gd name="connsiteX51" fmla="*/ 3752490 w 3942271"/>
              <a:gd name="connsiteY51" fmla="*/ 1604513 h 1799225"/>
              <a:gd name="connsiteX52" fmla="*/ 3726611 w 3942271"/>
              <a:gd name="connsiteY52" fmla="*/ 1621766 h 1799225"/>
              <a:gd name="connsiteX53" fmla="*/ 3623094 w 3942271"/>
              <a:gd name="connsiteY53" fmla="*/ 1630392 h 1799225"/>
              <a:gd name="connsiteX54" fmla="*/ 3450566 w 3942271"/>
              <a:gd name="connsiteY54" fmla="*/ 1639019 h 1799225"/>
              <a:gd name="connsiteX55" fmla="*/ 3424687 w 3942271"/>
              <a:gd name="connsiteY55" fmla="*/ 1647645 h 1799225"/>
              <a:gd name="connsiteX56" fmla="*/ 3381554 w 3942271"/>
              <a:gd name="connsiteY56" fmla="*/ 1708030 h 1799225"/>
              <a:gd name="connsiteX57" fmla="*/ 2941607 w 3942271"/>
              <a:gd name="connsiteY57" fmla="*/ 1690777 h 1799225"/>
              <a:gd name="connsiteX58" fmla="*/ 2855343 w 3942271"/>
              <a:gd name="connsiteY58" fmla="*/ 1673524 h 1799225"/>
              <a:gd name="connsiteX59" fmla="*/ 2467154 w 3942271"/>
              <a:gd name="connsiteY59" fmla="*/ 1690777 h 1799225"/>
              <a:gd name="connsiteX60" fmla="*/ 2398143 w 3942271"/>
              <a:gd name="connsiteY60" fmla="*/ 1716656 h 1799225"/>
              <a:gd name="connsiteX61" fmla="*/ 2346385 w 3942271"/>
              <a:gd name="connsiteY61" fmla="*/ 1733909 h 1799225"/>
              <a:gd name="connsiteX62" fmla="*/ 2268747 w 3942271"/>
              <a:gd name="connsiteY62" fmla="*/ 1725283 h 1799225"/>
              <a:gd name="connsiteX63" fmla="*/ 2191109 w 3942271"/>
              <a:gd name="connsiteY63" fmla="*/ 1708030 h 1799225"/>
              <a:gd name="connsiteX64" fmla="*/ 1949570 w 3942271"/>
              <a:gd name="connsiteY64" fmla="*/ 1699404 h 1799225"/>
              <a:gd name="connsiteX65" fmla="*/ 1906437 w 3942271"/>
              <a:gd name="connsiteY65" fmla="*/ 1664898 h 1799225"/>
              <a:gd name="connsiteX66" fmla="*/ 1880558 w 3942271"/>
              <a:gd name="connsiteY66" fmla="*/ 1647645 h 1799225"/>
              <a:gd name="connsiteX67" fmla="*/ 1854679 w 3942271"/>
              <a:gd name="connsiteY67" fmla="*/ 1621766 h 1799225"/>
              <a:gd name="connsiteX68" fmla="*/ 1802920 w 3942271"/>
              <a:gd name="connsiteY68" fmla="*/ 1595887 h 1799225"/>
              <a:gd name="connsiteX69" fmla="*/ 1656271 w 3942271"/>
              <a:gd name="connsiteY69" fmla="*/ 1604513 h 1799225"/>
              <a:gd name="connsiteX70" fmla="*/ 1570007 w 3942271"/>
              <a:gd name="connsiteY70" fmla="*/ 1647645 h 1799225"/>
              <a:gd name="connsiteX71" fmla="*/ 1526875 w 3942271"/>
              <a:gd name="connsiteY71" fmla="*/ 1656271 h 1799225"/>
              <a:gd name="connsiteX72" fmla="*/ 1423358 w 3942271"/>
              <a:gd name="connsiteY72" fmla="*/ 1664898 h 1799225"/>
              <a:gd name="connsiteX73" fmla="*/ 1380226 w 3942271"/>
              <a:gd name="connsiteY73" fmla="*/ 1699404 h 1799225"/>
              <a:gd name="connsiteX74" fmla="*/ 1354347 w 3942271"/>
              <a:gd name="connsiteY74" fmla="*/ 1708030 h 1799225"/>
              <a:gd name="connsiteX75" fmla="*/ 1259456 w 3942271"/>
              <a:gd name="connsiteY75" fmla="*/ 1716656 h 1799225"/>
              <a:gd name="connsiteX76" fmla="*/ 1224951 w 3942271"/>
              <a:gd name="connsiteY76" fmla="*/ 1725283 h 1799225"/>
              <a:gd name="connsiteX77" fmla="*/ 1173192 w 3942271"/>
              <a:gd name="connsiteY77" fmla="*/ 1751162 h 1799225"/>
              <a:gd name="connsiteX78" fmla="*/ 1043796 w 3942271"/>
              <a:gd name="connsiteY78" fmla="*/ 1759788 h 1799225"/>
              <a:gd name="connsiteX79" fmla="*/ 854015 w 3942271"/>
              <a:gd name="connsiteY79" fmla="*/ 1759788 h 1799225"/>
              <a:gd name="connsiteX80" fmla="*/ 828136 w 3942271"/>
              <a:gd name="connsiteY80" fmla="*/ 1751162 h 1799225"/>
              <a:gd name="connsiteX81" fmla="*/ 776377 w 3942271"/>
              <a:gd name="connsiteY81" fmla="*/ 1742536 h 1799225"/>
              <a:gd name="connsiteX82" fmla="*/ 707366 w 3942271"/>
              <a:gd name="connsiteY82" fmla="*/ 1716656 h 1799225"/>
              <a:gd name="connsiteX83" fmla="*/ 681487 w 3942271"/>
              <a:gd name="connsiteY83" fmla="*/ 1708030 h 1799225"/>
              <a:gd name="connsiteX84" fmla="*/ 465826 w 3942271"/>
              <a:gd name="connsiteY84" fmla="*/ 1716656 h 1799225"/>
              <a:gd name="connsiteX85" fmla="*/ 439947 w 3942271"/>
              <a:gd name="connsiteY85" fmla="*/ 1733909 h 1799225"/>
              <a:gd name="connsiteX86" fmla="*/ 301924 w 3942271"/>
              <a:gd name="connsiteY86" fmla="*/ 1742536 h 1799225"/>
              <a:gd name="connsiteX87" fmla="*/ 276045 w 3942271"/>
              <a:gd name="connsiteY87" fmla="*/ 1768415 h 1799225"/>
              <a:gd name="connsiteX88" fmla="*/ 267419 w 3942271"/>
              <a:gd name="connsiteY88" fmla="*/ 1794294 h 1799225"/>
              <a:gd name="connsiteX89" fmla="*/ 207034 w 3942271"/>
              <a:gd name="connsiteY89" fmla="*/ 1785668 h 1799225"/>
              <a:gd name="connsiteX90" fmla="*/ 155275 w 3942271"/>
              <a:gd name="connsiteY90" fmla="*/ 1751162 h 1799225"/>
              <a:gd name="connsiteX91" fmla="*/ 129396 w 3942271"/>
              <a:gd name="connsiteY91" fmla="*/ 1733909 h 1799225"/>
              <a:gd name="connsiteX92" fmla="*/ 69011 w 3942271"/>
              <a:gd name="connsiteY92" fmla="*/ 1725283 h 1799225"/>
              <a:gd name="connsiteX93" fmla="*/ 43132 w 3942271"/>
              <a:gd name="connsiteY93" fmla="*/ 1716656 h 1799225"/>
              <a:gd name="connsiteX94" fmla="*/ 25879 w 3942271"/>
              <a:gd name="connsiteY94" fmla="*/ 1690777 h 1799225"/>
              <a:gd name="connsiteX95" fmla="*/ 0 w 3942271"/>
              <a:gd name="connsiteY95" fmla="*/ 1673524 h 1799225"/>
              <a:gd name="connsiteX96" fmla="*/ 8626 w 3942271"/>
              <a:gd name="connsiteY96" fmla="*/ 1639019 h 1799225"/>
              <a:gd name="connsiteX97" fmla="*/ 34505 w 3942271"/>
              <a:gd name="connsiteY97" fmla="*/ 1630392 h 1799225"/>
              <a:gd name="connsiteX98" fmla="*/ 43132 w 3942271"/>
              <a:gd name="connsiteY98" fmla="*/ 1509622 h 1799225"/>
              <a:gd name="connsiteX99" fmla="*/ 69011 w 3942271"/>
              <a:gd name="connsiteY99" fmla="*/ 1483743 h 1799225"/>
              <a:gd name="connsiteX100" fmla="*/ 86264 w 3942271"/>
              <a:gd name="connsiteY100" fmla="*/ 1449237 h 1799225"/>
              <a:gd name="connsiteX101" fmla="*/ 94890 w 3942271"/>
              <a:gd name="connsiteY101" fmla="*/ 1345720 h 1799225"/>
              <a:gd name="connsiteX102" fmla="*/ 112143 w 3942271"/>
              <a:gd name="connsiteY102" fmla="*/ 1319841 h 1799225"/>
              <a:gd name="connsiteX103" fmla="*/ 120770 w 3942271"/>
              <a:gd name="connsiteY103" fmla="*/ 1285336 h 1799225"/>
              <a:gd name="connsiteX104" fmla="*/ 138022 w 3942271"/>
              <a:gd name="connsiteY104" fmla="*/ 1216324 h 1799225"/>
              <a:gd name="connsiteX105" fmla="*/ 138022 w 3942271"/>
              <a:gd name="connsiteY105" fmla="*/ 1069675 h 1799225"/>
              <a:gd name="connsiteX106" fmla="*/ 155275 w 3942271"/>
              <a:gd name="connsiteY106" fmla="*/ 1043796 h 1799225"/>
              <a:gd name="connsiteX107" fmla="*/ 155275 w 3942271"/>
              <a:gd name="connsiteY107" fmla="*/ 1009290 h 1799225"/>
              <a:gd name="connsiteX108" fmla="*/ 138022 w 3942271"/>
              <a:gd name="connsiteY108" fmla="*/ 983411 h 1799225"/>
              <a:gd name="connsiteX109" fmla="*/ 146649 w 3942271"/>
              <a:gd name="connsiteY109" fmla="*/ 957532 h 1799225"/>
              <a:gd name="connsiteX110" fmla="*/ 129396 w 3942271"/>
              <a:gd name="connsiteY110" fmla="*/ 931653 h 1799225"/>
              <a:gd name="connsiteX111" fmla="*/ 146649 w 3942271"/>
              <a:gd name="connsiteY111" fmla="*/ 879894 h 1799225"/>
              <a:gd name="connsiteX112" fmla="*/ 129396 w 3942271"/>
              <a:gd name="connsiteY112" fmla="*/ 810883 h 1799225"/>
              <a:gd name="connsiteX113" fmla="*/ 103517 w 3942271"/>
              <a:gd name="connsiteY113" fmla="*/ 785004 h 1799225"/>
              <a:gd name="connsiteX114" fmla="*/ 129396 w 3942271"/>
              <a:gd name="connsiteY114" fmla="*/ 776377 h 1799225"/>
              <a:gd name="connsiteX115" fmla="*/ 138022 w 3942271"/>
              <a:gd name="connsiteY115" fmla="*/ 638354 h 1799225"/>
              <a:gd name="connsiteX116" fmla="*/ 146649 w 3942271"/>
              <a:gd name="connsiteY116" fmla="*/ 612475 h 1799225"/>
              <a:gd name="connsiteX117" fmla="*/ 155275 w 3942271"/>
              <a:gd name="connsiteY117" fmla="*/ 560717 h 1799225"/>
              <a:gd name="connsiteX118" fmla="*/ 163902 w 3942271"/>
              <a:gd name="connsiteY118" fmla="*/ 534837 h 1799225"/>
              <a:gd name="connsiteX119" fmla="*/ 138022 w 3942271"/>
              <a:gd name="connsiteY119" fmla="*/ 508958 h 1799225"/>
              <a:gd name="connsiteX120" fmla="*/ 146649 w 3942271"/>
              <a:gd name="connsiteY120" fmla="*/ 448573 h 1799225"/>
              <a:gd name="connsiteX121" fmla="*/ 181154 w 3942271"/>
              <a:gd name="connsiteY121" fmla="*/ 327804 h 1799225"/>
              <a:gd name="connsiteX122" fmla="*/ 198407 w 3942271"/>
              <a:gd name="connsiteY122" fmla="*/ 207034 h 1799225"/>
              <a:gd name="connsiteX123" fmla="*/ 215660 w 3942271"/>
              <a:gd name="connsiteY123" fmla="*/ 181154 h 1799225"/>
              <a:gd name="connsiteX124" fmla="*/ 198407 w 3942271"/>
              <a:gd name="connsiteY124" fmla="*/ 155275 h 1799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942271" h="1799225">
                <a:moveTo>
                  <a:pt x="198407" y="155275"/>
                </a:moveTo>
                <a:cubicBezTo>
                  <a:pt x="211347" y="153837"/>
                  <a:pt x="244524" y="172528"/>
                  <a:pt x="293298" y="172528"/>
                </a:cubicBezTo>
                <a:cubicBezTo>
                  <a:pt x="307960" y="172528"/>
                  <a:pt x="322053" y="166777"/>
                  <a:pt x="336430" y="163902"/>
                </a:cubicBezTo>
                <a:cubicBezTo>
                  <a:pt x="345056" y="158151"/>
                  <a:pt x="352835" y="150860"/>
                  <a:pt x="362309" y="146649"/>
                </a:cubicBezTo>
                <a:cubicBezTo>
                  <a:pt x="451454" y="107029"/>
                  <a:pt x="534089" y="124780"/>
                  <a:pt x="638354" y="120770"/>
                </a:cubicBezTo>
                <a:cubicBezTo>
                  <a:pt x="649856" y="115019"/>
                  <a:pt x="661695" y="109897"/>
                  <a:pt x="672860" y="103517"/>
                </a:cubicBezTo>
                <a:cubicBezTo>
                  <a:pt x="681862" y="98373"/>
                  <a:pt x="689466" y="90901"/>
                  <a:pt x="698739" y="86264"/>
                </a:cubicBezTo>
                <a:cubicBezTo>
                  <a:pt x="706872" y="82197"/>
                  <a:pt x="715992" y="80513"/>
                  <a:pt x="724619" y="77637"/>
                </a:cubicBezTo>
                <a:cubicBezTo>
                  <a:pt x="819509" y="80513"/>
                  <a:pt x="914502" y="80998"/>
                  <a:pt x="1009290" y="86264"/>
                </a:cubicBezTo>
                <a:cubicBezTo>
                  <a:pt x="1018369" y="86768"/>
                  <a:pt x="1026077" y="94890"/>
                  <a:pt x="1035170" y="94890"/>
                </a:cubicBezTo>
                <a:cubicBezTo>
                  <a:pt x="1066930" y="94890"/>
                  <a:pt x="1098337" y="87811"/>
                  <a:pt x="1130060" y="86264"/>
                </a:cubicBezTo>
                <a:cubicBezTo>
                  <a:pt x="1216270" y="82059"/>
                  <a:pt x="1302589" y="80513"/>
                  <a:pt x="1388853" y="77637"/>
                </a:cubicBezTo>
                <a:cubicBezTo>
                  <a:pt x="1505254" y="37"/>
                  <a:pt x="1419890" y="42365"/>
                  <a:pt x="1673524" y="51758"/>
                </a:cubicBezTo>
                <a:cubicBezTo>
                  <a:pt x="1693652" y="54634"/>
                  <a:pt x="1713599" y="61352"/>
                  <a:pt x="1733909" y="60385"/>
                </a:cubicBezTo>
                <a:cubicBezTo>
                  <a:pt x="1820426" y="56265"/>
                  <a:pt x="1825773" y="52768"/>
                  <a:pt x="1880558" y="34505"/>
                </a:cubicBezTo>
                <a:cubicBezTo>
                  <a:pt x="1952445" y="37381"/>
                  <a:pt x="2024457" y="38006"/>
                  <a:pt x="2096219" y="43132"/>
                </a:cubicBezTo>
                <a:cubicBezTo>
                  <a:pt x="2105289" y="43780"/>
                  <a:pt x="2113325" y="49366"/>
                  <a:pt x="2122098" y="51758"/>
                </a:cubicBezTo>
                <a:cubicBezTo>
                  <a:pt x="2144974" y="57997"/>
                  <a:pt x="2191109" y="69011"/>
                  <a:pt x="2191109" y="69011"/>
                </a:cubicBezTo>
                <a:cubicBezTo>
                  <a:pt x="2225615" y="66136"/>
                  <a:pt x="2260304" y="64961"/>
                  <a:pt x="2294626" y="60385"/>
                </a:cubicBezTo>
                <a:cubicBezTo>
                  <a:pt x="2303639" y="59183"/>
                  <a:pt x="2311412" y="51758"/>
                  <a:pt x="2320505" y="51758"/>
                </a:cubicBezTo>
                <a:cubicBezTo>
                  <a:pt x="2346544" y="51758"/>
                  <a:pt x="2372366" y="56703"/>
                  <a:pt x="2398143" y="60385"/>
                </a:cubicBezTo>
                <a:cubicBezTo>
                  <a:pt x="2434579" y="65590"/>
                  <a:pt x="2437048" y="67602"/>
                  <a:pt x="2467154" y="77637"/>
                </a:cubicBezTo>
                <a:cubicBezTo>
                  <a:pt x="2504535" y="69011"/>
                  <a:pt x="2541612" y="58936"/>
                  <a:pt x="2579298" y="51758"/>
                </a:cubicBezTo>
                <a:cubicBezTo>
                  <a:pt x="2748901" y="19453"/>
                  <a:pt x="2580391" y="60113"/>
                  <a:pt x="2682815" y="34505"/>
                </a:cubicBezTo>
                <a:cubicBezTo>
                  <a:pt x="2766204" y="37381"/>
                  <a:pt x="2849705" y="37927"/>
                  <a:pt x="2932981" y="43132"/>
                </a:cubicBezTo>
                <a:cubicBezTo>
                  <a:pt x="2942056" y="43699"/>
                  <a:pt x="2949778" y="51304"/>
                  <a:pt x="2958860" y="51758"/>
                </a:cubicBezTo>
                <a:cubicBezTo>
                  <a:pt x="3065158" y="57073"/>
                  <a:pt x="3171645" y="57509"/>
                  <a:pt x="3278037" y="60385"/>
                </a:cubicBezTo>
                <a:cubicBezTo>
                  <a:pt x="3372928" y="54634"/>
                  <a:pt x="3468656" y="56963"/>
                  <a:pt x="3562709" y="43132"/>
                </a:cubicBezTo>
                <a:cubicBezTo>
                  <a:pt x="3571705" y="41809"/>
                  <a:pt x="3563027" y="20946"/>
                  <a:pt x="3571336" y="17253"/>
                </a:cubicBezTo>
                <a:cubicBezTo>
                  <a:pt x="3592521" y="7838"/>
                  <a:pt x="3617323" y="11335"/>
                  <a:pt x="3640347" y="8626"/>
                </a:cubicBezTo>
                <a:lnTo>
                  <a:pt x="3717985" y="0"/>
                </a:lnTo>
                <a:cubicBezTo>
                  <a:pt x="3743430" y="6361"/>
                  <a:pt x="3796180" y="14248"/>
                  <a:pt x="3821502" y="34505"/>
                </a:cubicBezTo>
                <a:cubicBezTo>
                  <a:pt x="3848316" y="55956"/>
                  <a:pt x="3874430" y="95475"/>
                  <a:pt x="3907766" y="112143"/>
                </a:cubicBezTo>
                <a:cubicBezTo>
                  <a:pt x="3918370" y="117445"/>
                  <a:pt x="3930769" y="117894"/>
                  <a:pt x="3942271" y="120770"/>
                </a:cubicBezTo>
                <a:cubicBezTo>
                  <a:pt x="3939396" y="138023"/>
                  <a:pt x="3939176" y="155935"/>
                  <a:pt x="3933645" y="172528"/>
                </a:cubicBezTo>
                <a:cubicBezTo>
                  <a:pt x="3930366" y="182364"/>
                  <a:pt x="3921028" y="189134"/>
                  <a:pt x="3916392" y="198407"/>
                </a:cubicBezTo>
                <a:cubicBezTo>
                  <a:pt x="3912325" y="206540"/>
                  <a:pt x="3910641" y="215660"/>
                  <a:pt x="3907766" y="224287"/>
                </a:cubicBezTo>
                <a:cubicBezTo>
                  <a:pt x="3904890" y="267419"/>
                  <a:pt x="3904289" y="310763"/>
                  <a:pt x="3899139" y="353683"/>
                </a:cubicBezTo>
                <a:cubicBezTo>
                  <a:pt x="3895645" y="382798"/>
                  <a:pt x="3886708" y="411022"/>
                  <a:pt x="3881887" y="439947"/>
                </a:cubicBezTo>
                <a:cubicBezTo>
                  <a:pt x="3875647" y="477382"/>
                  <a:pt x="3872668" y="498684"/>
                  <a:pt x="3864634" y="534837"/>
                </a:cubicBezTo>
                <a:cubicBezTo>
                  <a:pt x="3862062" y="546411"/>
                  <a:pt x="3858883" y="557841"/>
                  <a:pt x="3856007" y="569343"/>
                </a:cubicBezTo>
                <a:cubicBezTo>
                  <a:pt x="3861758" y="626852"/>
                  <a:pt x="3865784" y="684560"/>
                  <a:pt x="3873260" y="741871"/>
                </a:cubicBezTo>
                <a:cubicBezTo>
                  <a:pt x="3874436" y="750888"/>
                  <a:pt x="3880759" y="758728"/>
                  <a:pt x="3881887" y="767751"/>
                </a:cubicBezTo>
                <a:cubicBezTo>
                  <a:pt x="3889411" y="827940"/>
                  <a:pt x="3893388" y="888520"/>
                  <a:pt x="3899139" y="948905"/>
                </a:cubicBezTo>
                <a:cubicBezTo>
                  <a:pt x="3896264" y="1020792"/>
                  <a:pt x="3895639" y="1092804"/>
                  <a:pt x="3890513" y="1164566"/>
                </a:cubicBezTo>
                <a:cubicBezTo>
                  <a:pt x="3889865" y="1173636"/>
                  <a:pt x="3888317" y="1184015"/>
                  <a:pt x="3881887" y="1190445"/>
                </a:cubicBezTo>
                <a:cubicBezTo>
                  <a:pt x="3867225" y="1205107"/>
                  <a:pt x="3830128" y="1224951"/>
                  <a:pt x="3830128" y="1224951"/>
                </a:cubicBezTo>
                <a:cubicBezTo>
                  <a:pt x="3827253" y="1233577"/>
                  <a:pt x="3823285" y="1241914"/>
                  <a:pt x="3821502" y="1250830"/>
                </a:cubicBezTo>
                <a:cubicBezTo>
                  <a:pt x="3814642" y="1285132"/>
                  <a:pt x="3815892" y="1321360"/>
                  <a:pt x="3804249" y="1354347"/>
                </a:cubicBezTo>
                <a:cubicBezTo>
                  <a:pt x="3793812" y="1383918"/>
                  <a:pt x="3758665" y="1405788"/>
                  <a:pt x="3735237" y="1423358"/>
                </a:cubicBezTo>
                <a:cubicBezTo>
                  <a:pt x="3714883" y="1484421"/>
                  <a:pt x="3716775" y="1467859"/>
                  <a:pt x="3735237" y="1578634"/>
                </a:cubicBezTo>
                <a:cubicBezTo>
                  <a:pt x="3736941" y="1588861"/>
                  <a:pt x="3746739" y="1595887"/>
                  <a:pt x="3752490" y="1604513"/>
                </a:cubicBezTo>
                <a:cubicBezTo>
                  <a:pt x="3743864" y="1610264"/>
                  <a:pt x="3736777" y="1619733"/>
                  <a:pt x="3726611" y="1621766"/>
                </a:cubicBezTo>
                <a:cubicBezTo>
                  <a:pt x="3692658" y="1628557"/>
                  <a:pt x="3657652" y="1628232"/>
                  <a:pt x="3623094" y="1630392"/>
                </a:cubicBezTo>
                <a:cubicBezTo>
                  <a:pt x="3565625" y="1633984"/>
                  <a:pt x="3508075" y="1636143"/>
                  <a:pt x="3450566" y="1639019"/>
                </a:cubicBezTo>
                <a:cubicBezTo>
                  <a:pt x="3441940" y="1641894"/>
                  <a:pt x="3431672" y="1641824"/>
                  <a:pt x="3424687" y="1647645"/>
                </a:cubicBezTo>
                <a:cubicBezTo>
                  <a:pt x="3416662" y="1654333"/>
                  <a:pt x="3389422" y="1696229"/>
                  <a:pt x="3381554" y="1708030"/>
                </a:cubicBezTo>
                <a:cubicBezTo>
                  <a:pt x="3234905" y="1702279"/>
                  <a:pt x="3088054" y="1700380"/>
                  <a:pt x="2941607" y="1690777"/>
                </a:cubicBezTo>
                <a:cubicBezTo>
                  <a:pt x="2912346" y="1688858"/>
                  <a:pt x="2884656" y="1674338"/>
                  <a:pt x="2855343" y="1673524"/>
                </a:cubicBezTo>
                <a:cubicBezTo>
                  <a:pt x="2806200" y="1672159"/>
                  <a:pt x="2537722" y="1687063"/>
                  <a:pt x="2467154" y="1690777"/>
                </a:cubicBezTo>
                <a:cubicBezTo>
                  <a:pt x="2364900" y="1711229"/>
                  <a:pt x="2470838" y="1684347"/>
                  <a:pt x="2398143" y="1716656"/>
                </a:cubicBezTo>
                <a:cubicBezTo>
                  <a:pt x="2381524" y="1724042"/>
                  <a:pt x="2346385" y="1733909"/>
                  <a:pt x="2346385" y="1733909"/>
                </a:cubicBezTo>
                <a:cubicBezTo>
                  <a:pt x="2320506" y="1731034"/>
                  <a:pt x="2294431" y="1729564"/>
                  <a:pt x="2268747" y="1725283"/>
                </a:cubicBezTo>
                <a:cubicBezTo>
                  <a:pt x="2192197" y="1712524"/>
                  <a:pt x="2317389" y="1715458"/>
                  <a:pt x="2191109" y="1708030"/>
                </a:cubicBezTo>
                <a:cubicBezTo>
                  <a:pt x="2110684" y="1703299"/>
                  <a:pt x="2030083" y="1702279"/>
                  <a:pt x="1949570" y="1699404"/>
                </a:cubicBezTo>
                <a:cubicBezTo>
                  <a:pt x="1899188" y="1682609"/>
                  <a:pt x="1945456" y="1703917"/>
                  <a:pt x="1906437" y="1664898"/>
                </a:cubicBezTo>
                <a:cubicBezTo>
                  <a:pt x="1899106" y="1657567"/>
                  <a:pt x="1888523" y="1654282"/>
                  <a:pt x="1880558" y="1647645"/>
                </a:cubicBezTo>
                <a:cubicBezTo>
                  <a:pt x="1871186" y="1639835"/>
                  <a:pt x="1864051" y="1629576"/>
                  <a:pt x="1854679" y="1621766"/>
                </a:cubicBezTo>
                <a:cubicBezTo>
                  <a:pt x="1832381" y="1603184"/>
                  <a:pt x="1828859" y="1604533"/>
                  <a:pt x="1802920" y="1595887"/>
                </a:cubicBezTo>
                <a:cubicBezTo>
                  <a:pt x="1754037" y="1598762"/>
                  <a:pt x="1705018" y="1599871"/>
                  <a:pt x="1656271" y="1604513"/>
                </a:cubicBezTo>
                <a:cubicBezTo>
                  <a:pt x="1616442" y="1608306"/>
                  <a:pt x="1605758" y="1623811"/>
                  <a:pt x="1570007" y="1647645"/>
                </a:cubicBezTo>
                <a:cubicBezTo>
                  <a:pt x="1557807" y="1655778"/>
                  <a:pt x="1541437" y="1654558"/>
                  <a:pt x="1526875" y="1656271"/>
                </a:cubicBezTo>
                <a:cubicBezTo>
                  <a:pt x="1492487" y="1660317"/>
                  <a:pt x="1457864" y="1662022"/>
                  <a:pt x="1423358" y="1664898"/>
                </a:cubicBezTo>
                <a:cubicBezTo>
                  <a:pt x="1358311" y="1686579"/>
                  <a:pt x="1435967" y="1654810"/>
                  <a:pt x="1380226" y="1699404"/>
                </a:cubicBezTo>
                <a:cubicBezTo>
                  <a:pt x="1373126" y="1705084"/>
                  <a:pt x="1363349" y="1706744"/>
                  <a:pt x="1354347" y="1708030"/>
                </a:cubicBezTo>
                <a:cubicBezTo>
                  <a:pt x="1322905" y="1712521"/>
                  <a:pt x="1291086" y="1713781"/>
                  <a:pt x="1259456" y="1716656"/>
                </a:cubicBezTo>
                <a:cubicBezTo>
                  <a:pt x="1247954" y="1719532"/>
                  <a:pt x="1235848" y="1720613"/>
                  <a:pt x="1224951" y="1725283"/>
                </a:cubicBezTo>
                <a:cubicBezTo>
                  <a:pt x="1194928" y="1738150"/>
                  <a:pt x="1205905" y="1747527"/>
                  <a:pt x="1173192" y="1751162"/>
                </a:cubicBezTo>
                <a:cubicBezTo>
                  <a:pt x="1130229" y="1755935"/>
                  <a:pt x="1086928" y="1756913"/>
                  <a:pt x="1043796" y="1759788"/>
                </a:cubicBezTo>
                <a:cubicBezTo>
                  <a:pt x="968609" y="1784852"/>
                  <a:pt x="1011392" y="1774095"/>
                  <a:pt x="854015" y="1759788"/>
                </a:cubicBezTo>
                <a:cubicBezTo>
                  <a:pt x="844959" y="1758965"/>
                  <a:pt x="837012" y="1753134"/>
                  <a:pt x="828136" y="1751162"/>
                </a:cubicBezTo>
                <a:cubicBezTo>
                  <a:pt x="811062" y="1747368"/>
                  <a:pt x="793630" y="1745411"/>
                  <a:pt x="776377" y="1742536"/>
                </a:cubicBezTo>
                <a:cubicBezTo>
                  <a:pt x="717620" y="1722949"/>
                  <a:pt x="789914" y="1747611"/>
                  <a:pt x="707366" y="1716656"/>
                </a:cubicBezTo>
                <a:cubicBezTo>
                  <a:pt x="698852" y="1713463"/>
                  <a:pt x="690113" y="1710905"/>
                  <a:pt x="681487" y="1708030"/>
                </a:cubicBezTo>
                <a:cubicBezTo>
                  <a:pt x="609600" y="1710905"/>
                  <a:pt x="537361" y="1708992"/>
                  <a:pt x="465826" y="1716656"/>
                </a:cubicBezTo>
                <a:cubicBezTo>
                  <a:pt x="455517" y="1717760"/>
                  <a:pt x="450188" y="1732292"/>
                  <a:pt x="439947" y="1733909"/>
                </a:cubicBezTo>
                <a:cubicBezTo>
                  <a:pt x="394414" y="1741099"/>
                  <a:pt x="347932" y="1739660"/>
                  <a:pt x="301924" y="1742536"/>
                </a:cubicBezTo>
                <a:cubicBezTo>
                  <a:pt x="293298" y="1751162"/>
                  <a:pt x="282812" y="1758264"/>
                  <a:pt x="276045" y="1768415"/>
                </a:cubicBezTo>
                <a:cubicBezTo>
                  <a:pt x="271001" y="1775981"/>
                  <a:pt x="276240" y="1792089"/>
                  <a:pt x="267419" y="1794294"/>
                </a:cubicBezTo>
                <a:cubicBezTo>
                  <a:pt x="247693" y="1799225"/>
                  <a:pt x="227162" y="1788543"/>
                  <a:pt x="207034" y="1785668"/>
                </a:cubicBezTo>
                <a:lnTo>
                  <a:pt x="155275" y="1751162"/>
                </a:lnTo>
                <a:cubicBezTo>
                  <a:pt x="146649" y="1745411"/>
                  <a:pt x="139659" y="1735375"/>
                  <a:pt x="129396" y="1733909"/>
                </a:cubicBezTo>
                <a:lnTo>
                  <a:pt x="69011" y="1725283"/>
                </a:lnTo>
                <a:cubicBezTo>
                  <a:pt x="60385" y="1722407"/>
                  <a:pt x="50232" y="1722336"/>
                  <a:pt x="43132" y="1716656"/>
                </a:cubicBezTo>
                <a:cubicBezTo>
                  <a:pt x="35036" y="1710179"/>
                  <a:pt x="33210" y="1698108"/>
                  <a:pt x="25879" y="1690777"/>
                </a:cubicBezTo>
                <a:cubicBezTo>
                  <a:pt x="18548" y="1683446"/>
                  <a:pt x="8626" y="1679275"/>
                  <a:pt x="0" y="1673524"/>
                </a:cubicBezTo>
                <a:cubicBezTo>
                  <a:pt x="2875" y="1662022"/>
                  <a:pt x="1220" y="1648277"/>
                  <a:pt x="8626" y="1639019"/>
                </a:cubicBezTo>
                <a:cubicBezTo>
                  <a:pt x="14306" y="1631918"/>
                  <a:pt x="32162" y="1639178"/>
                  <a:pt x="34505" y="1630392"/>
                </a:cubicBezTo>
                <a:cubicBezTo>
                  <a:pt x="44904" y="1591395"/>
                  <a:pt x="33888" y="1548908"/>
                  <a:pt x="43132" y="1509622"/>
                </a:cubicBezTo>
                <a:cubicBezTo>
                  <a:pt x="45926" y="1497747"/>
                  <a:pt x="61920" y="1493670"/>
                  <a:pt x="69011" y="1483743"/>
                </a:cubicBezTo>
                <a:cubicBezTo>
                  <a:pt x="76485" y="1473279"/>
                  <a:pt x="80513" y="1460739"/>
                  <a:pt x="86264" y="1449237"/>
                </a:cubicBezTo>
                <a:cubicBezTo>
                  <a:pt x="89139" y="1414731"/>
                  <a:pt x="88099" y="1379673"/>
                  <a:pt x="94890" y="1345720"/>
                </a:cubicBezTo>
                <a:cubicBezTo>
                  <a:pt x="96923" y="1335554"/>
                  <a:pt x="108059" y="1329370"/>
                  <a:pt x="112143" y="1319841"/>
                </a:cubicBezTo>
                <a:cubicBezTo>
                  <a:pt x="116813" y="1308944"/>
                  <a:pt x="117513" y="1296736"/>
                  <a:pt x="120770" y="1285336"/>
                </a:cubicBezTo>
                <a:cubicBezTo>
                  <a:pt x="138450" y="1223457"/>
                  <a:pt x="120490" y="1303990"/>
                  <a:pt x="138022" y="1216324"/>
                </a:cubicBezTo>
                <a:cubicBezTo>
                  <a:pt x="133971" y="1167706"/>
                  <a:pt x="120153" y="1117326"/>
                  <a:pt x="138022" y="1069675"/>
                </a:cubicBezTo>
                <a:cubicBezTo>
                  <a:pt x="141662" y="1059967"/>
                  <a:pt x="149524" y="1052422"/>
                  <a:pt x="155275" y="1043796"/>
                </a:cubicBezTo>
                <a:cubicBezTo>
                  <a:pt x="86118" y="974639"/>
                  <a:pt x="145288" y="1049240"/>
                  <a:pt x="155275" y="1009290"/>
                </a:cubicBezTo>
                <a:cubicBezTo>
                  <a:pt x="157789" y="999232"/>
                  <a:pt x="143773" y="992037"/>
                  <a:pt x="138022" y="983411"/>
                </a:cubicBezTo>
                <a:cubicBezTo>
                  <a:pt x="140898" y="974785"/>
                  <a:pt x="148144" y="966501"/>
                  <a:pt x="146649" y="957532"/>
                </a:cubicBezTo>
                <a:cubicBezTo>
                  <a:pt x="144945" y="947305"/>
                  <a:pt x="129396" y="942021"/>
                  <a:pt x="129396" y="931653"/>
                </a:cubicBezTo>
                <a:cubicBezTo>
                  <a:pt x="129396" y="913467"/>
                  <a:pt x="146649" y="879894"/>
                  <a:pt x="146649" y="879894"/>
                </a:cubicBezTo>
                <a:cubicBezTo>
                  <a:pt x="145405" y="873676"/>
                  <a:pt x="136974" y="822249"/>
                  <a:pt x="129396" y="810883"/>
                </a:cubicBezTo>
                <a:cubicBezTo>
                  <a:pt x="122629" y="800732"/>
                  <a:pt x="112143" y="793630"/>
                  <a:pt x="103517" y="785004"/>
                </a:cubicBezTo>
                <a:cubicBezTo>
                  <a:pt x="112143" y="782128"/>
                  <a:pt x="127313" y="785228"/>
                  <a:pt x="129396" y="776377"/>
                </a:cubicBezTo>
                <a:cubicBezTo>
                  <a:pt x="139954" y="731505"/>
                  <a:pt x="133196" y="684198"/>
                  <a:pt x="138022" y="638354"/>
                </a:cubicBezTo>
                <a:cubicBezTo>
                  <a:pt x="138974" y="629311"/>
                  <a:pt x="143773" y="621101"/>
                  <a:pt x="146649" y="612475"/>
                </a:cubicBezTo>
                <a:cubicBezTo>
                  <a:pt x="149524" y="595222"/>
                  <a:pt x="151481" y="577791"/>
                  <a:pt x="155275" y="560717"/>
                </a:cubicBezTo>
                <a:cubicBezTo>
                  <a:pt x="157248" y="551840"/>
                  <a:pt x="166778" y="543464"/>
                  <a:pt x="163902" y="534837"/>
                </a:cubicBezTo>
                <a:cubicBezTo>
                  <a:pt x="160044" y="523263"/>
                  <a:pt x="146649" y="517584"/>
                  <a:pt x="138022" y="508958"/>
                </a:cubicBezTo>
                <a:cubicBezTo>
                  <a:pt x="140898" y="488830"/>
                  <a:pt x="144626" y="468805"/>
                  <a:pt x="146649" y="448573"/>
                </a:cubicBezTo>
                <a:cubicBezTo>
                  <a:pt x="158867" y="326399"/>
                  <a:pt x="119005" y="348519"/>
                  <a:pt x="181154" y="327804"/>
                </a:cubicBezTo>
                <a:cubicBezTo>
                  <a:pt x="182675" y="312596"/>
                  <a:pt x="186172" y="235584"/>
                  <a:pt x="198407" y="207034"/>
                </a:cubicBezTo>
                <a:cubicBezTo>
                  <a:pt x="202491" y="197504"/>
                  <a:pt x="215660" y="191522"/>
                  <a:pt x="215660" y="181154"/>
                </a:cubicBezTo>
                <a:cubicBezTo>
                  <a:pt x="215660" y="174724"/>
                  <a:pt x="185467" y="156713"/>
                  <a:pt x="198407" y="155275"/>
                </a:cubicBezTo>
                <a:close/>
              </a:path>
            </a:pathLst>
          </a:cu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953000" y="1143000"/>
            <a:ext cx="3505200" cy="1246495"/>
          </a:xfrm>
          <a:prstGeom prst="rect">
            <a:avLst/>
          </a:prstGeom>
          <a:noFill/>
        </p:spPr>
        <p:txBody>
          <a:bodyPr wrap="square" rtlCol="0">
            <a:spAutoFit/>
          </a:bodyPr>
          <a:lstStyle/>
          <a:p>
            <a:pPr>
              <a:lnSpc>
                <a:spcPct val="150000"/>
              </a:lnSpc>
            </a:pPr>
            <a:r>
              <a:rPr lang="en-US" sz="1000" dirty="0" smtClean="0">
                <a:solidFill>
                  <a:schemeClr val="bg1">
                    <a:lumMod val="50000"/>
                    <a:lumOff val="50000"/>
                  </a:schemeClr>
                </a:solidFill>
                <a:latin typeface="Times New Roman" pitchFamily="18" charset="0"/>
                <a:cs typeface="Times New Roman" pitchFamily="18" charset="0"/>
              </a:rPr>
              <a:t>ratio of the challenged rates to the variable cost of the issue service exceeds 180%.  49 U.S.C. § 10707 (d)(1)(A).  In this case, there is no dispute that the revenue-variable cost (“r/</a:t>
            </a:r>
            <a:r>
              <a:rPr lang="en-US" sz="1000" dirty="0" err="1" smtClean="0">
                <a:solidFill>
                  <a:schemeClr val="bg1">
                    <a:lumMod val="50000"/>
                    <a:lumOff val="50000"/>
                  </a:schemeClr>
                </a:solidFill>
                <a:latin typeface="Times New Roman" pitchFamily="18" charset="0"/>
                <a:cs typeface="Times New Roman" pitchFamily="18" charset="0"/>
              </a:rPr>
              <a:t>vc</a:t>
            </a:r>
            <a:r>
              <a:rPr lang="en-US" sz="1000" dirty="0" smtClean="0">
                <a:solidFill>
                  <a:schemeClr val="bg1">
                    <a:lumMod val="50000"/>
                    <a:lumOff val="50000"/>
                  </a:schemeClr>
                </a:solidFill>
                <a:latin typeface="Times New Roman" pitchFamily="18" charset="0"/>
                <a:cs typeface="Times New Roman" pitchFamily="18" charset="0"/>
              </a:rPr>
              <a:t>”) ratios produced by the rates subject to SECI’s Complaint substantially exceed 180%.</a:t>
            </a:r>
            <a:endParaRPr lang="en-US" sz="1000" dirty="0">
              <a:solidFill>
                <a:schemeClr val="bg1">
                  <a:lumMod val="50000"/>
                  <a:lumOff val="50000"/>
                </a:schemeClr>
              </a:solidFill>
              <a:latin typeface="Times New Roman" pitchFamily="18" charset="0"/>
              <a:cs typeface="Times New Roman" pitchFamily="18" charset="0"/>
            </a:endParaRPr>
          </a:p>
        </p:txBody>
      </p:sp>
      <p:sp>
        <p:nvSpPr>
          <p:cNvPr id="25" name="TextBox 24"/>
          <p:cNvSpPr txBox="1"/>
          <p:nvPr/>
        </p:nvSpPr>
        <p:spPr>
          <a:xfrm>
            <a:off x="4953000" y="5638800"/>
            <a:ext cx="3657600" cy="707886"/>
          </a:xfrm>
          <a:prstGeom prst="rect">
            <a:avLst/>
          </a:prstGeom>
          <a:noFill/>
        </p:spPr>
        <p:txBody>
          <a:bodyPr wrap="square" rtlCol="0">
            <a:spAutoFit/>
          </a:bodyPr>
          <a:lstStyle/>
          <a:p>
            <a:r>
              <a:rPr lang="en-US" sz="800" dirty="0" smtClean="0">
                <a:solidFill>
                  <a:schemeClr val="bg1">
                    <a:lumMod val="50000"/>
                    <a:lumOff val="50000"/>
                  </a:schemeClr>
                </a:solidFill>
                <a:latin typeface="Times New Roman" pitchFamily="18" charset="0"/>
                <a:cs typeface="Times New Roman" pitchFamily="18" charset="0"/>
              </a:rPr>
              <a:t>            In its Reply Evidence, CSXT raised four (4) points of contention with respect to SECI's Opening presentation on variable costs.  On Rebuttal, SECI adjusted the traffic and operating inputs in response to CSXT's first point, and demonstrated that the remaining three (3) lacked merit and should be rejected by the Board.  </a:t>
            </a:r>
            <a:r>
              <a:rPr lang="en-US" sz="800" i="1" dirty="0" smtClean="0">
                <a:solidFill>
                  <a:schemeClr val="bg1">
                    <a:lumMod val="50000"/>
                    <a:lumOff val="50000"/>
                  </a:schemeClr>
                </a:solidFill>
                <a:latin typeface="Times New Roman" pitchFamily="18" charset="0"/>
                <a:cs typeface="Times New Roman" pitchFamily="18" charset="0"/>
              </a:rPr>
              <a:t>See</a:t>
            </a:r>
            <a:r>
              <a:rPr lang="en-US" sz="800" dirty="0" smtClean="0">
                <a:solidFill>
                  <a:schemeClr val="bg1">
                    <a:lumMod val="50000"/>
                    <a:lumOff val="50000"/>
                  </a:schemeClr>
                </a:solidFill>
                <a:latin typeface="Times New Roman" pitchFamily="18" charset="0"/>
                <a:cs typeface="Times New Roman" pitchFamily="18" charset="0"/>
              </a:rPr>
              <a:t> SECI Rebuttal at II-2-12.</a:t>
            </a:r>
            <a:endParaRPr lang="en-US" sz="800" dirty="0">
              <a:solidFill>
                <a:schemeClr val="bg1">
                  <a:lumMod val="50000"/>
                  <a:lumOff val="50000"/>
                </a:schemeClr>
              </a:solidFill>
              <a:latin typeface="Times New Roman" pitchFamily="18" charset="0"/>
              <a:cs typeface="Times New Roman" pitchFamily="18" charset="0"/>
            </a:endParaRPr>
          </a:p>
        </p:txBody>
      </p:sp>
      <p:cxnSp>
        <p:nvCxnSpPr>
          <p:cNvPr id="27" name="Straight Connector 26"/>
          <p:cNvCxnSpPr/>
          <p:nvPr/>
        </p:nvCxnSpPr>
        <p:spPr>
          <a:xfrm>
            <a:off x="5029200" y="5638800"/>
            <a:ext cx="1219200" cy="0"/>
          </a:xfrm>
          <a:prstGeom prst="line">
            <a:avLst/>
          </a:prstGeom>
          <a:ln>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105400" y="3429000"/>
            <a:ext cx="38100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648200" y="3657600"/>
            <a:ext cx="4267200" cy="15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648200" y="3810000"/>
            <a:ext cx="3276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85800" y="2514600"/>
            <a:ext cx="36576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28600" y="2743200"/>
            <a:ext cx="2362200" cy="228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52400" y="2057400"/>
            <a:ext cx="4419600" cy="954107"/>
          </a:xfrm>
          <a:prstGeom prst="rect">
            <a:avLst/>
          </a:prstGeom>
          <a:noFill/>
        </p:spPr>
        <p:txBody>
          <a:bodyPr wrap="square" rtlCol="0">
            <a:spAutoFit/>
          </a:bodyPr>
          <a:lstStyle/>
          <a:p>
            <a:r>
              <a:rPr lang="en-US" sz="1400" dirty="0" smtClean="0">
                <a:solidFill>
                  <a:schemeClr val="bg1"/>
                </a:solidFill>
                <a:latin typeface="Times New Roman" pitchFamily="18" charset="0"/>
                <a:cs typeface="Times New Roman" pitchFamily="18" charset="0"/>
              </a:rPr>
              <a:t>             The Board does not need to decide precisely how a dock would be designed or what path a conveyor might take – it need only decide whether some configuration of water transportation could work.</a:t>
            </a:r>
            <a:endParaRPr lang="en-US" sz="1400" dirty="0">
              <a:solidFill>
                <a:schemeClr val="bg1"/>
              </a:solidFill>
            </a:endParaRPr>
          </a:p>
        </p:txBody>
      </p:sp>
      <p:sp>
        <p:nvSpPr>
          <p:cNvPr id="18" name="TextBox 17"/>
          <p:cNvSpPr txBox="1"/>
          <p:nvPr/>
        </p:nvSpPr>
        <p:spPr>
          <a:xfrm>
            <a:off x="4572000" y="3352800"/>
            <a:ext cx="4419600" cy="1169551"/>
          </a:xfrm>
          <a:prstGeom prst="rect">
            <a:avLst/>
          </a:prstGeom>
          <a:noFill/>
        </p:spPr>
        <p:txBody>
          <a:bodyPr wrap="square" rtlCol="0">
            <a:spAutoFit/>
          </a:bodyPr>
          <a:lstStyle/>
          <a:p>
            <a:pPr algn="just"/>
            <a:r>
              <a:rPr lang="en-US" sz="1400" i="1" dirty="0" smtClean="0">
                <a:solidFill>
                  <a:schemeClr val="bg1"/>
                </a:solidFill>
                <a:latin typeface="Times New Roman" pitchFamily="18" charset="0"/>
                <a:cs typeface="Times New Roman" pitchFamily="18" charset="0"/>
              </a:rPr>
              <a:t>           </a:t>
            </a:r>
            <a:r>
              <a:rPr lang="en-US" sz="1400" dirty="0" smtClean="0">
                <a:solidFill>
                  <a:schemeClr val="bg1"/>
                </a:solidFill>
                <a:latin typeface="Times New Roman" pitchFamily="18" charset="0"/>
                <a:cs typeface="Times New Roman" pitchFamily="18" charset="0"/>
              </a:rPr>
              <a:t>The basic test is whether “there are any alternatives sufficiently competitive (alone or in combination) to bring market discipline to [a railroad’s] pricing.”  </a:t>
            </a:r>
            <a:r>
              <a:rPr lang="en-US" sz="1400" i="1" dirty="0" smtClean="0">
                <a:solidFill>
                  <a:schemeClr val="bg1"/>
                </a:solidFill>
                <a:latin typeface="Times New Roman" pitchFamily="18" charset="0"/>
                <a:cs typeface="Times New Roman" pitchFamily="18" charset="0"/>
              </a:rPr>
              <a:t>West Texas Utilities</a:t>
            </a:r>
            <a:r>
              <a:rPr lang="en-US" sz="1400" dirty="0" smtClean="0">
                <a:solidFill>
                  <a:schemeClr val="bg1"/>
                </a:solidFill>
                <a:latin typeface="Times New Roman" pitchFamily="18" charset="0"/>
                <a:cs typeface="Times New Roman" pitchFamily="18" charset="0"/>
              </a:rPr>
              <a:t>, 1 S.T.B. at 645, quoting </a:t>
            </a:r>
            <a:r>
              <a:rPr lang="en-US" sz="1400" i="1" dirty="0" smtClean="0">
                <a:solidFill>
                  <a:schemeClr val="bg1"/>
                </a:solidFill>
                <a:latin typeface="Times New Roman" pitchFamily="18" charset="0"/>
                <a:cs typeface="Times New Roman" pitchFamily="18" charset="0"/>
              </a:rPr>
              <a:t>Metropolitan Edison</a:t>
            </a:r>
            <a:r>
              <a:rPr lang="en-US" sz="1400" dirty="0" smtClean="0">
                <a:solidFill>
                  <a:schemeClr val="bg1"/>
                </a:solidFill>
                <a:latin typeface="Times New Roman" pitchFamily="18" charset="0"/>
                <a:cs typeface="Times New Roman" pitchFamily="18" charset="0"/>
              </a:rPr>
              <a:t>, 5 I.C.C. 2d at 410.</a:t>
            </a:r>
            <a:endParaRPr lang="en-US" sz="14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20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20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20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20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20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2000"/>
                                        <p:tgtEl>
                                          <p:spTgt spid="2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000"/>
                                        <p:tgtEl>
                                          <p:spTgt spid="16"/>
                                        </p:tgtEl>
                                      </p:cBhvr>
                                    </p:animEffect>
                                  </p:childTnLst>
                                </p:cTn>
                              </p:par>
                            </p:childTnLst>
                          </p:cTn>
                        </p:par>
                        <p:par>
                          <p:cTn id="32" fill="hold">
                            <p:stCondLst>
                              <p:cond delay="2000"/>
                            </p:stCondLst>
                            <p:childTnLst>
                              <p:par>
                                <p:cTn id="33" presetID="53"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animEffect transition="in" filter="fade">
                                      <p:cBhvr>
                                        <p:cTn id="47" dur="500"/>
                                        <p:tgtEl>
                                          <p:spTgt spid="34"/>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par>
                                <p:cTn id="53" presetID="53"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par>
                                <p:cTn id="58" presetID="53"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 calcmode="lin" valueType="num">
                                      <p:cBhvr>
                                        <p:cTn id="60" dur="500" fill="hold"/>
                                        <p:tgtEl>
                                          <p:spTgt spid="37"/>
                                        </p:tgtEl>
                                        <p:attrNameLst>
                                          <p:attrName>ppt_w</p:attrName>
                                        </p:attrNameLst>
                                      </p:cBhvr>
                                      <p:tavLst>
                                        <p:tav tm="0">
                                          <p:val>
                                            <p:fltVal val="0"/>
                                          </p:val>
                                        </p:tav>
                                        <p:tav tm="100000">
                                          <p:val>
                                            <p:strVal val="#ppt_w"/>
                                          </p:val>
                                        </p:tav>
                                      </p:tavLst>
                                    </p:anim>
                                    <p:anim calcmode="lin" valueType="num">
                                      <p:cBhvr>
                                        <p:cTn id="61" dur="500" fill="hold"/>
                                        <p:tgtEl>
                                          <p:spTgt spid="37"/>
                                        </p:tgtEl>
                                        <p:attrNameLst>
                                          <p:attrName>ppt_h</p:attrName>
                                        </p:attrNameLst>
                                      </p:cBhvr>
                                      <p:tavLst>
                                        <p:tav tm="0">
                                          <p:val>
                                            <p:fltVal val="0"/>
                                          </p:val>
                                        </p:tav>
                                        <p:tav tm="100000">
                                          <p:val>
                                            <p:strVal val="#ppt_h"/>
                                          </p:val>
                                        </p:tav>
                                      </p:tavLst>
                                    </p:anim>
                                    <p:animEffect transition="in" filter="fade">
                                      <p:cBhvr>
                                        <p:cTn id="62" dur="500"/>
                                        <p:tgtEl>
                                          <p:spTgt spid="37"/>
                                        </p:tgtEl>
                                      </p:cBhvr>
                                    </p:animEffect>
                                  </p:childTnLst>
                                </p:cTn>
                              </p:par>
                              <p:par>
                                <p:cTn id="63" presetID="53"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500" fill="hold"/>
                                        <p:tgtEl>
                                          <p:spTgt spid="38"/>
                                        </p:tgtEl>
                                        <p:attrNameLst>
                                          <p:attrName>ppt_w</p:attrName>
                                        </p:attrNameLst>
                                      </p:cBhvr>
                                      <p:tavLst>
                                        <p:tav tm="0">
                                          <p:val>
                                            <p:fltVal val="0"/>
                                          </p:val>
                                        </p:tav>
                                        <p:tav tm="100000">
                                          <p:val>
                                            <p:strVal val="#ppt_w"/>
                                          </p:val>
                                        </p:tav>
                                      </p:tavLst>
                                    </p:anim>
                                    <p:anim calcmode="lin" valueType="num">
                                      <p:cBhvr>
                                        <p:cTn id="66" dur="500" fill="hold"/>
                                        <p:tgtEl>
                                          <p:spTgt spid="38"/>
                                        </p:tgtEl>
                                        <p:attrNameLst>
                                          <p:attrName>ppt_h</p:attrName>
                                        </p:attrNameLst>
                                      </p:cBhvr>
                                      <p:tavLst>
                                        <p:tav tm="0">
                                          <p:val>
                                            <p:fltVal val="0"/>
                                          </p:val>
                                        </p:tav>
                                        <p:tav tm="100000">
                                          <p:val>
                                            <p:strVal val="#ppt_h"/>
                                          </p:val>
                                        </p:tav>
                                      </p:tavLst>
                                    </p:anim>
                                    <p:animEffect transition="in" filter="fade">
                                      <p:cBhvr>
                                        <p:cTn id="67" dur="500"/>
                                        <p:tgtEl>
                                          <p:spTgt spid="38"/>
                                        </p:tgtEl>
                                      </p:cBhvr>
                                    </p:animEffect>
                                  </p:childTnLst>
                                </p:cTn>
                              </p:par>
                              <p:par>
                                <p:cTn id="68" presetID="53" presetClass="entr" presetSubtype="0"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fltVal val="0"/>
                                          </p:val>
                                        </p:tav>
                                        <p:tav tm="100000">
                                          <p:val>
                                            <p:strVal val="#ppt_h"/>
                                          </p:val>
                                        </p:tav>
                                      </p:tavLst>
                                    </p:anim>
                                    <p:animEffect transition="in" filter="fade">
                                      <p:cBhvr>
                                        <p:cTn id="72" dur="500"/>
                                        <p:tgtEl>
                                          <p:spTgt spid="22"/>
                                        </p:tgtEl>
                                      </p:cBhvr>
                                    </p:animEffect>
                                  </p:childTnLst>
                                </p:cTn>
                              </p:par>
                              <p:par>
                                <p:cTn id="73" presetID="53"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p:cTn id="75" dur="500" fill="hold"/>
                                        <p:tgtEl>
                                          <p:spTgt spid="18"/>
                                        </p:tgtEl>
                                        <p:attrNameLst>
                                          <p:attrName>ppt_w</p:attrName>
                                        </p:attrNameLst>
                                      </p:cBhvr>
                                      <p:tavLst>
                                        <p:tav tm="0">
                                          <p:val>
                                            <p:fltVal val="0"/>
                                          </p:val>
                                        </p:tav>
                                        <p:tav tm="100000">
                                          <p:val>
                                            <p:strVal val="#ppt_w"/>
                                          </p:val>
                                        </p:tav>
                                      </p:tavLst>
                                    </p:anim>
                                    <p:anim calcmode="lin" valueType="num">
                                      <p:cBhvr>
                                        <p:cTn id="76" dur="500" fill="hold"/>
                                        <p:tgtEl>
                                          <p:spTgt spid="18"/>
                                        </p:tgtEl>
                                        <p:attrNameLst>
                                          <p:attrName>ppt_h</p:attrName>
                                        </p:attrNameLst>
                                      </p:cBhvr>
                                      <p:tavLst>
                                        <p:tav tm="0">
                                          <p:val>
                                            <p:fltVal val="0"/>
                                          </p:val>
                                        </p:tav>
                                        <p:tav tm="100000">
                                          <p:val>
                                            <p:strVal val="#ppt_h"/>
                                          </p:val>
                                        </p:tav>
                                      </p:tavLst>
                                    </p:anim>
                                    <p:animEffect transition="in" filter="fade">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17" grpId="0" animBg="1"/>
      <p:bldP spid="14" grpId="0" animBg="1"/>
      <p:bldP spid="19" grpId="0"/>
      <p:bldP spid="20" grpId="0"/>
      <p:bldP spid="21" grpId="0"/>
      <p:bldP spid="23" grpId="0" animBg="1"/>
      <p:bldP spid="24" grpId="0"/>
      <p:bldP spid="25" grpId="0"/>
      <p:bldP spid="34" grpId="0" animBg="1"/>
      <p:bldP spid="35" grpId="0" animBg="1"/>
      <p:bldP spid="36" grpId="0" animBg="1"/>
      <p:bldP spid="37" grpId="0" animBg="1"/>
      <p:bldP spid="38" grpId="0" animBg="1"/>
      <p:bldP spid="22"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457201" y="228600"/>
            <a:ext cx="8275507" cy="634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3" name="Straight Connector 2"/>
          <p:cNvCxnSpPr/>
          <p:nvPr/>
        </p:nvCxnSpPr>
        <p:spPr>
          <a:xfrm rot="16200000" flipH="1">
            <a:off x="3429004" y="1828800"/>
            <a:ext cx="304797" cy="1"/>
          </a:xfrm>
          <a:prstGeom prst="line">
            <a:avLst/>
          </a:prstGeom>
          <a:ln w="31750">
            <a:solidFill>
              <a:srgbClr val="E941D1"/>
            </a:solidFill>
            <a:tailEnd type="triangle"/>
          </a:ln>
        </p:spPr>
        <p:style>
          <a:lnRef idx="1">
            <a:schemeClr val="accent1"/>
          </a:lnRef>
          <a:fillRef idx="0">
            <a:schemeClr val="accent1"/>
          </a:fillRef>
          <a:effectRef idx="0">
            <a:schemeClr val="accent1"/>
          </a:effectRef>
          <a:fontRef idx="minor">
            <a:schemeClr val="tx1"/>
          </a:fontRef>
        </p:style>
      </p:cxnSp>
      <p:sp>
        <p:nvSpPr>
          <p:cNvPr id="4" name="Multiply 3"/>
          <p:cNvSpPr/>
          <p:nvPr/>
        </p:nvSpPr>
        <p:spPr>
          <a:xfrm>
            <a:off x="3505200" y="1981200"/>
            <a:ext cx="228600" cy="228600"/>
          </a:xfrm>
          <a:prstGeom prst="mathMultiply">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600864" y="2104847"/>
            <a:ext cx="901461" cy="2225615"/>
          </a:xfrm>
          <a:custGeom>
            <a:avLst/>
            <a:gdLst>
              <a:gd name="connsiteX0" fmla="*/ 901461 w 901461"/>
              <a:gd name="connsiteY0" fmla="*/ 8627 h 2225615"/>
              <a:gd name="connsiteX1" fmla="*/ 789317 w 901461"/>
              <a:gd name="connsiteY1" fmla="*/ 17253 h 2225615"/>
              <a:gd name="connsiteX2" fmla="*/ 815196 w 901461"/>
              <a:gd name="connsiteY2" fmla="*/ 112144 h 2225615"/>
              <a:gd name="connsiteX3" fmla="*/ 711679 w 901461"/>
              <a:gd name="connsiteY3" fmla="*/ 181155 h 2225615"/>
              <a:gd name="connsiteX4" fmla="*/ 728932 w 901461"/>
              <a:gd name="connsiteY4" fmla="*/ 232913 h 2225615"/>
              <a:gd name="connsiteX5" fmla="*/ 694427 w 901461"/>
              <a:gd name="connsiteY5" fmla="*/ 241540 h 2225615"/>
              <a:gd name="connsiteX6" fmla="*/ 608162 w 901461"/>
              <a:gd name="connsiteY6" fmla="*/ 189781 h 2225615"/>
              <a:gd name="connsiteX7" fmla="*/ 556404 w 901461"/>
              <a:gd name="connsiteY7" fmla="*/ 284672 h 2225615"/>
              <a:gd name="connsiteX8" fmla="*/ 590910 w 901461"/>
              <a:gd name="connsiteY8" fmla="*/ 293298 h 2225615"/>
              <a:gd name="connsiteX9" fmla="*/ 504645 w 901461"/>
              <a:gd name="connsiteY9" fmla="*/ 422695 h 2225615"/>
              <a:gd name="connsiteX10" fmla="*/ 349370 w 901461"/>
              <a:gd name="connsiteY10" fmla="*/ 905774 h 2225615"/>
              <a:gd name="connsiteX11" fmla="*/ 280359 w 901461"/>
              <a:gd name="connsiteY11" fmla="*/ 940280 h 2225615"/>
              <a:gd name="connsiteX12" fmla="*/ 237227 w 901461"/>
              <a:gd name="connsiteY12" fmla="*/ 1069676 h 2225615"/>
              <a:gd name="connsiteX13" fmla="*/ 150962 w 901461"/>
              <a:gd name="connsiteY13" fmla="*/ 1130061 h 2225615"/>
              <a:gd name="connsiteX14" fmla="*/ 159589 w 901461"/>
              <a:gd name="connsiteY14" fmla="*/ 1311215 h 2225615"/>
              <a:gd name="connsiteX15" fmla="*/ 142336 w 901461"/>
              <a:gd name="connsiteY15" fmla="*/ 1440612 h 2225615"/>
              <a:gd name="connsiteX16" fmla="*/ 150962 w 901461"/>
              <a:gd name="connsiteY16" fmla="*/ 1595887 h 2225615"/>
              <a:gd name="connsiteX17" fmla="*/ 185468 w 901461"/>
              <a:gd name="connsiteY17" fmla="*/ 1656272 h 2225615"/>
              <a:gd name="connsiteX18" fmla="*/ 73325 w 901461"/>
              <a:gd name="connsiteY18" fmla="*/ 1906438 h 2225615"/>
              <a:gd name="connsiteX19" fmla="*/ 56072 w 901461"/>
              <a:gd name="connsiteY19" fmla="*/ 2061713 h 2225615"/>
              <a:gd name="connsiteX20" fmla="*/ 409755 w 901461"/>
              <a:gd name="connsiteY20" fmla="*/ 2225615 h 2225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1461" h="2225615">
                <a:moveTo>
                  <a:pt x="901461" y="8627"/>
                </a:moveTo>
                <a:cubicBezTo>
                  <a:pt x="852578" y="4313"/>
                  <a:pt x="803695" y="0"/>
                  <a:pt x="789317" y="17253"/>
                </a:cubicBezTo>
                <a:cubicBezTo>
                  <a:pt x="774940" y="34506"/>
                  <a:pt x="828136" y="84827"/>
                  <a:pt x="815196" y="112144"/>
                </a:cubicBezTo>
                <a:cubicBezTo>
                  <a:pt x="802256" y="139461"/>
                  <a:pt x="726056" y="161027"/>
                  <a:pt x="711679" y="181155"/>
                </a:cubicBezTo>
                <a:cubicBezTo>
                  <a:pt x="697302" y="201283"/>
                  <a:pt x="731807" y="222849"/>
                  <a:pt x="728932" y="232913"/>
                </a:cubicBezTo>
                <a:cubicBezTo>
                  <a:pt x="726057" y="242977"/>
                  <a:pt x="714555" y="248729"/>
                  <a:pt x="694427" y="241540"/>
                </a:cubicBezTo>
                <a:cubicBezTo>
                  <a:pt x="674299" y="234351"/>
                  <a:pt x="631166" y="182592"/>
                  <a:pt x="608162" y="189781"/>
                </a:cubicBezTo>
                <a:cubicBezTo>
                  <a:pt x="585158" y="196970"/>
                  <a:pt x="559279" y="267419"/>
                  <a:pt x="556404" y="284672"/>
                </a:cubicBezTo>
                <a:cubicBezTo>
                  <a:pt x="553529" y="301925"/>
                  <a:pt x="599536" y="270294"/>
                  <a:pt x="590910" y="293298"/>
                </a:cubicBezTo>
                <a:cubicBezTo>
                  <a:pt x="582284" y="316302"/>
                  <a:pt x="544902" y="320616"/>
                  <a:pt x="504645" y="422695"/>
                </a:cubicBezTo>
                <a:cubicBezTo>
                  <a:pt x="464388" y="524774"/>
                  <a:pt x="386751" y="819510"/>
                  <a:pt x="349370" y="905774"/>
                </a:cubicBezTo>
                <a:cubicBezTo>
                  <a:pt x="311989" y="992038"/>
                  <a:pt x="299050" y="912963"/>
                  <a:pt x="280359" y="940280"/>
                </a:cubicBezTo>
                <a:cubicBezTo>
                  <a:pt x="261668" y="967597"/>
                  <a:pt x="258793" y="1038046"/>
                  <a:pt x="237227" y="1069676"/>
                </a:cubicBezTo>
                <a:cubicBezTo>
                  <a:pt x="215661" y="1101306"/>
                  <a:pt x="163902" y="1089804"/>
                  <a:pt x="150962" y="1130061"/>
                </a:cubicBezTo>
                <a:cubicBezTo>
                  <a:pt x="138022" y="1170318"/>
                  <a:pt x="161027" y="1259457"/>
                  <a:pt x="159589" y="1311215"/>
                </a:cubicBezTo>
                <a:cubicBezTo>
                  <a:pt x="158151" y="1362974"/>
                  <a:pt x="143774" y="1393167"/>
                  <a:pt x="142336" y="1440612"/>
                </a:cubicBezTo>
                <a:cubicBezTo>
                  <a:pt x="140898" y="1488057"/>
                  <a:pt x="143773" y="1559944"/>
                  <a:pt x="150962" y="1595887"/>
                </a:cubicBezTo>
                <a:cubicBezTo>
                  <a:pt x="158151" y="1631830"/>
                  <a:pt x="198408" y="1604514"/>
                  <a:pt x="185468" y="1656272"/>
                </a:cubicBezTo>
                <a:cubicBezTo>
                  <a:pt x="172529" y="1708031"/>
                  <a:pt x="94891" y="1838865"/>
                  <a:pt x="73325" y="1906438"/>
                </a:cubicBezTo>
                <a:cubicBezTo>
                  <a:pt x="51759" y="1974011"/>
                  <a:pt x="0" y="2008517"/>
                  <a:pt x="56072" y="2061713"/>
                </a:cubicBezTo>
                <a:cubicBezTo>
                  <a:pt x="112144" y="2114909"/>
                  <a:pt x="260949" y="2170262"/>
                  <a:pt x="409755" y="2225615"/>
                </a:cubicBezTo>
              </a:path>
            </a:pathLst>
          </a:custGeom>
          <a:ln w="31750">
            <a:solidFill>
              <a:srgbClr val="40BE6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Multiply 5"/>
          <p:cNvSpPr/>
          <p:nvPr/>
        </p:nvSpPr>
        <p:spPr>
          <a:xfrm>
            <a:off x="3048000" y="4267200"/>
            <a:ext cx="228600" cy="228600"/>
          </a:xfrm>
          <a:prstGeom prst="mathMultiply">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3355678" y="4235572"/>
            <a:ext cx="2518913" cy="1815860"/>
          </a:xfrm>
          <a:custGeom>
            <a:avLst/>
            <a:gdLst>
              <a:gd name="connsiteX0" fmla="*/ 0 w 2518913"/>
              <a:gd name="connsiteY0" fmla="*/ 250166 h 1815860"/>
              <a:gd name="connsiteX1" fmla="*/ 966159 w 2518913"/>
              <a:gd name="connsiteY1" fmla="*/ 422694 h 1815860"/>
              <a:gd name="connsiteX2" fmla="*/ 1250831 w 2518913"/>
              <a:gd name="connsiteY2" fmla="*/ 914400 h 1815860"/>
              <a:gd name="connsiteX3" fmla="*/ 1449238 w 2518913"/>
              <a:gd name="connsiteY3" fmla="*/ 1690777 h 1815860"/>
              <a:gd name="connsiteX4" fmla="*/ 2234242 w 2518913"/>
              <a:gd name="connsiteY4" fmla="*/ 1664898 h 1815860"/>
              <a:gd name="connsiteX5" fmla="*/ 2493034 w 2518913"/>
              <a:gd name="connsiteY5" fmla="*/ 923026 h 1815860"/>
              <a:gd name="connsiteX6" fmla="*/ 2078967 w 2518913"/>
              <a:gd name="connsiteY6" fmla="*/ 0 h 1815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8913" h="1815860">
                <a:moveTo>
                  <a:pt x="0" y="250166"/>
                </a:moveTo>
                <a:cubicBezTo>
                  <a:pt x="378843" y="281077"/>
                  <a:pt x="757687" y="311988"/>
                  <a:pt x="966159" y="422694"/>
                </a:cubicBezTo>
                <a:cubicBezTo>
                  <a:pt x="1174631" y="533400"/>
                  <a:pt x="1170318" y="703053"/>
                  <a:pt x="1250831" y="914400"/>
                </a:cubicBezTo>
                <a:cubicBezTo>
                  <a:pt x="1331344" y="1125747"/>
                  <a:pt x="1285336" y="1565694"/>
                  <a:pt x="1449238" y="1690777"/>
                </a:cubicBezTo>
                <a:cubicBezTo>
                  <a:pt x="1613140" y="1815860"/>
                  <a:pt x="2060276" y="1792856"/>
                  <a:pt x="2234242" y="1664898"/>
                </a:cubicBezTo>
                <a:cubicBezTo>
                  <a:pt x="2408208" y="1536940"/>
                  <a:pt x="2518913" y="1200509"/>
                  <a:pt x="2493034" y="923026"/>
                </a:cubicBezTo>
                <a:cubicBezTo>
                  <a:pt x="2467155" y="645543"/>
                  <a:pt x="2273061" y="322771"/>
                  <a:pt x="2078967" y="0"/>
                </a:cubicBezTo>
              </a:path>
            </a:pathLst>
          </a:custGeom>
          <a:ln w="38100">
            <a:solidFill>
              <a:srgbClr val="3FCDFF"/>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Multiply 7"/>
          <p:cNvSpPr/>
          <p:nvPr/>
        </p:nvSpPr>
        <p:spPr>
          <a:xfrm>
            <a:off x="5181600" y="4038600"/>
            <a:ext cx="228600" cy="228600"/>
          </a:xfrm>
          <a:prstGeom prst="mathMultiply">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ultiply 8"/>
          <p:cNvSpPr/>
          <p:nvPr/>
        </p:nvSpPr>
        <p:spPr>
          <a:xfrm rot="3084349">
            <a:off x="5181600" y="4419600"/>
            <a:ext cx="228600" cy="228600"/>
          </a:xfrm>
          <a:prstGeom prst="mathMultiply">
            <a:avLst/>
          </a:prstGeom>
          <a:solidFill>
            <a:srgbClr val="FFF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5408763" y="1621768"/>
            <a:ext cx="1174631" cy="2570672"/>
          </a:xfrm>
          <a:custGeom>
            <a:avLst/>
            <a:gdLst>
              <a:gd name="connsiteX0" fmla="*/ 646981 w 1174630"/>
              <a:gd name="connsiteY0" fmla="*/ 0 h 2570672"/>
              <a:gd name="connsiteX1" fmla="*/ 767751 w 1174630"/>
              <a:gd name="connsiteY1" fmla="*/ 336430 h 2570672"/>
              <a:gd name="connsiteX2" fmla="*/ 854015 w 1174630"/>
              <a:gd name="connsiteY2" fmla="*/ 465826 h 2570672"/>
              <a:gd name="connsiteX3" fmla="*/ 1043796 w 1174630"/>
              <a:gd name="connsiteY3" fmla="*/ 690113 h 2570672"/>
              <a:gd name="connsiteX4" fmla="*/ 1052423 w 1174630"/>
              <a:gd name="connsiteY4" fmla="*/ 1130060 h 2570672"/>
              <a:gd name="connsiteX5" fmla="*/ 310551 w 1174630"/>
              <a:gd name="connsiteY5" fmla="*/ 2061713 h 2570672"/>
              <a:gd name="connsiteX6" fmla="*/ 51759 w 1174630"/>
              <a:gd name="connsiteY6" fmla="*/ 2441276 h 2570672"/>
              <a:gd name="connsiteX7" fmla="*/ 0 w 1174630"/>
              <a:gd name="connsiteY7" fmla="*/ 2570672 h 2570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4630" h="2570672">
                <a:moveTo>
                  <a:pt x="646981" y="0"/>
                </a:moveTo>
                <a:cubicBezTo>
                  <a:pt x="690113" y="129396"/>
                  <a:pt x="733245" y="258792"/>
                  <a:pt x="767751" y="336430"/>
                </a:cubicBezTo>
                <a:cubicBezTo>
                  <a:pt x="802257" y="414068"/>
                  <a:pt x="808008" y="406879"/>
                  <a:pt x="854015" y="465826"/>
                </a:cubicBezTo>
                <a:cubicBezTo>
                  <a:pt x="900022" y="524773"/>
                  <a:pt x="1010728" y="579407"/>
                  <a:pt x="1043796" y="690113"/>
                </a:cubicBezTo>
                <a:cubicBezTo>
                  <a:pt x="1076864" y="800819"/>
                  <a:pt x="1174630" y="901460"/>
                  <a:pt x="1052423" y="1130060"/>
                </a:cubicBezTo>
                <a:cubicBezTo>
                  <a:pt x="930216" y="1358660"/>
                  <a:pt x="477328" y="1843177"/>
                  <a:pt x="310551" y="2061713"/>
                </a:cubicBezTo>
                <a:cubicBezTo>
                  <a:pt x="143774" y="2280249"/>
                  <a:pt x="103517" y="2356450"/>
                  <a:pt x="51759" y="2441276"/>
                </a:cubicBezTo>
                <a:cubicBezTo>
                  <a:pt x="1" y="2526102"/>
                  <a:pt x="0" y="2548387"/>
                  <a:pt x="0" y="2570672"/>
                </a:cubicBezTo>
              </a:path>
            </a:pathLst>
          </a:cu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Multiply 10"/>
          <p:cNvSpPr/>
          <p:nvPr/>
        </p:nvSpPr>
        <p:spPr>
          <a:xfrm>
            <a:off x="5943600" y="1371600"/>
            <a:ext cx="228600" cy="228600"/>
          </a:xfrm>
          <a:prstGeom prst="mathMultiply">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21165206">
            <a:off x="5193633" y="1192635"/>
            <a:ext cx="802257" cy="241540"/>
          </a:xfrm>
          <a:custGeom>
            <a:avLst/>
            <a:gdLst>
              <a:gd name="connsiteX0" fmla="*/ 0 w 802257"/>
              <a:gd name="connsiteY0" fmla="*/ 0 h 241540"/>
              <a:gd name="connsiteX1" fmla="*/ 457200 w 802257"/>
              <a:gd name="connsiteY1" fmla="*/ 112144 h 241540"/>
              <a:gd name="connsiteX2" fmla="*/ 802257 w 802257"/>
              <a:gd name="connsiteY2" fmla="*/ 241540 h 241540"/>
              <a:gd name="connsiteX3" fmla="*/ 802257 w 802257"/>
              <a:gd name="connsiteY3" fmla="*/ 241540 h 241540"/>
            </a:gdLst>
            <a:ahLst/>
            <a:cxnLst>
              <a:cxn ang="0">
                <a:pos x="connsiteX0" y="connsiteY0"/>
              </a:cxn>
              <a:cxn ang="0">
                <a:pos x="connsiteX1" y="connsiteY1"/>
              </a:cxn>
              <a:cxn ang="0">
                <a:pos x="connsiteX2" y="connsiteY2"/>
              </a:cxn>
              <a:cxn ang="0">
                <a:pos x="connsiteX3" y="connsiteY3"/>
              </a:cxn>
            </a:cxnLst>
            <a:rect l="l" t="t" r="r" b="b"/>
            <a:pathLst>
              <a:path w="802257" h="241540">
                <a:moveTo>
                  <a:pt x="0" y="0"/>
                </a:moveTo>
                <a:cubicBezTo>
                  <a:pt x="161745" y="35943"/>
                  <a:pt x="323491" y="71887"/>
                  <a:pt x="457200" y="112144"/>
                </a:cubicBezTo>
                <a:cubicBezTo>
                  <a:pt x="590909" y="152401"/>
                  <a:pt x="802257" y="241540"/>
                  <a:pt x="802257" y="241540"/>
                </a:cubicBezTo>
                <a:lnTo>
                  <a:pt x="802257" y="241540"/>
                </a:lnTo>
              </a:path>
            </a:pathLst>
          </a:custGeom>
          <a:ln w="38100">
            <a:solidFill>
              <a:srgbClr val="2F60FB"/>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533400" y="228602"/>
            <a:ext cx="8153400" cy="954107"/>
          </a:xfrm>
          <a:prstGeom prst="rect">
            <a:avLst/>
          </a:prstGeom>
          <a:noFill/>
        </p:spPr>
        <p:txBody>
          <a:bodyPr wrap="square" rtlCol="0">
            <a:spAutoFit/>
          </a:bodyPr>
          <a:lstStyle/>
          <a:p>
            <a:pPr algn="ctr"/>
            <a:r>
              <a:rPr lang="en-US" sz="2800" b="1" dirty="0" smtClean="0"/>
              <a:t>CSXT’s “Alternative” Routes Compared </a:t>
            </a:r>
          </a:p>
          <a:p>
            <a:pPr algn="ctr"/>
            <a:r>
              <a:rPr lang="en-US" sz="2800" b="1" dirty="0" smtClean="0"/>
              <a:t>To CSXT’s Existing Route</a:t>
            </a:r>
            <a:endParaRPr lang="en-US" sz="2800" b="1" dirty="0"/>
          </a:p>
        </p:txBody>
      </p:sp>
      <p:sp>
        <p:nvSpPr>
          <p:cNvPr id="13" name="Freeform 12"/>
          <p:cNvSpPr/>
          <p:nvPr/>
        </p:nvSpPr>
        <p:spPr>
          <a:xfrm>
            <a:off x="5105400" y="4191000"/>
            <a:ext cx="127959" cy="258793"/>
          </a:xfrm>
          <a:custGeom>
            <a:avLst/>
            <a:gdLst>
              <a:gd name="connsiteX0" fmla="*/ 33068 w 127958"/>
              <a:gd name="connsiteY0" fmla="*/ 0 h 258793"/>
              <a:gd name="connsiteX1" fmla="*/ 15815 w 127958"/>
              <a:gd name="connsiteY1" fmla="*/ 51759 h 258793"/>
              <a:gd name="connsiteX2" fmla="*/ 127958 w 127958"/>
              <a:gd name="connsiteY2" fmla="*/ 258793 h 258793"/>
            </a:gdLst>
            <a:ahLst/>
            <a:cxnLst>
              <a:cxn ang="0">
                <a:pos x="connsiteX0" y="connsiteY0"/>
              </a:cxn>
              <a:cxn ang="0">
                <a:pos x="connsiteX1" y="connsiteY1"/>
              </a:cxn>
              <a:cxn ang="0">
                <a:pos x="connsiteX2" y="connsiteY2"/>
              </a:cxn>
            </a:cxnLst>
            <a:rect l="l" t="t" r="r" b="b"/>
            <a:pathLst>
              <a:path w="127958" h="258793">
                <a:moveTo>
                  <a:pt x="33068" y="0"/>
                </a:moveTo>
                <a:cubicBezTo>
                  <a:pt x="16534" y="4313"/>
                  <a:pt x="0" y="8627"/>
                  <a:pt x="15815" y="51759"/>
                </a:cubicBezTo>
                <a:cubicBezTo>
                  <a:pt x="31630" y="94891"/>
                  <a:pt x="79794" y="176842"/>
                  <a:pt x="127958" y="258793"/>
                </a:cubicBezTo>
              </a:path>
            </a:pathLst>
          </a:custGeom>
          <a:ln w="38100">
            <a:solidFill>
              <a:srgbClr val="DE8B10"/>
            </a:solidFill>
            <a:tailEnd type="triangle"/>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Freeform 25"/>
          <p:cNvSpPr/>
          <p:nvPr/>
        </p:nvSpPr>
        <p:spPr>
          <a:xfrm>
            <a:off x="3295291" y="2156604"/>
            <a:ext cx="1992701" cy="2363638"/>
          </a:xfrm>
          <a:custGeom>
            <a:avLst/>
            <a:gdLst>
              <a:gd name="connsiteX0" fmla="*/ 0 w 1992701"/>
              <a:gd name="connsiteY0" fmla="*/ 0 h 2363638"/>
              <a:gd name="connsiteX1" fmla="*/ 163901 w 1992701"/>
              <a:gd name="connsiteY1" fmla="*/ 353683 h 2363638"/>
              <a:gd name="connsiteX2" fmla="*/ 405441 w 1992701"/>
              <a:gd name="connsiteY2" fmla="*/ 474453 h 2363638"/>
              <a:gd name="connsiteX3" fmla="*/ 526211 w 1992701"/>
              <a:gd name="connsiteY3" fmla="*/ 776377 h 2363638"/>
              <a:gd name="connsiteX4" fmla="*/ 724618 w 1992701"/>
              <a:gd name="connsiteY4" fmla="*/ 802256 h 2363638"/>
              <a:gd name="connsiteX5" fmla="*/ 1026543 w 1992701"/>
              <a:gd name="connsiteY5" fmla="*/ 1337094 h 2363638"/>
              <a:gd name="connsiteX6" fmla="*/ 1138686 w 1992701"/>
              <a:gd name="connsiteY6" fmla="*/ 1570007 h 2363638"/>
              <a:gd name="connsiteX7" fmla="*/ 1431984 w 1992701"/>
              <a:gd name="connsiteY7" fmla="*/ 1837426 h 2363638"/>
              <a:gd name="connsiteX8" fmla="*/ 1699403 w 1992701"/>
              <a:gd name="connsiteY8" fmla="*/ 1923690 h 2363638"/>
              <a:gd name="connsiteX9" fmla="*/ 1794294 w 1992701"/>
              <a:gd name="connsiteY9" fmla="*/ 1992702 h 2363638"/>
              <a:gd name="connsiteX10" fmla="*/ 1992701 w 1992701"/>
              <a:gd name="connsiteY10" fmla="*/ 2363638 h 236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92701" h="2363638">
                <a:moveTo>
                  <a:pt x="0" y="0"/>
                </a:moveTo>
                <a:cubicBezTo>
                  <a:pt x="48164" y="137304"/>
                  <a:pt x="96328" y="274608"/>
                  <a:pt x="163901" y="353683"/>
                </a:cubicBezTo>
                <a:cubicBezTo>
                  <a:pt x="231475" y="432759"/>
                  <a:pt x="345056" y="404004"/>
                  <a:pt x="405441" y="474453"/>
                </a:cubicBezTo>
                <a:cubicBezTo>
                  <a:pt x="465826" y="544902"/>
                  <a:pt x="473015" y="721743"/>
                  <a:pt x="526211" y="776377"/>
                </a:cubicBezTo>
                <a:cubicBezTo>
                  <a:pt x="579407" y="831011"/>
                  <a:pt x="641229" y="708803"/>
                  <a:pt x="724618" y="802256"/>
                </a:cubicBezTo>
                <a:cubicBezTo>
                  <a:pt x="808007" y="895709"/>
                  <a:pt x="957532" y="1209136"/>
                  <a:pt x="1026543" y="1337094"/>
                </a:cubicBezTo>
                <a:cubicBezTo>
                  <a:pt x="1095554" y="1465052"/>
                  <a:pt x="1071113" y="1486618"/>
                  <a:pt x="1138686" y="1570007"/>
                </a:cubicBezTo>
                <a:cubicBezTo>
                  <a:pt x="1206259" y="1653396"/>
                  <a:pt x="1338531" y="1778479"/>
                  <a:pt x="1431984" y="1837426"/>
                </a:cubicBezTo>
                <a:cubicBezTo>
                  <a:pt x="1525437" y="1896373"/>
                  <a:pt x="1639018" y="1897811"/>
                  <a:pt x="1699403" y="1923690"/>
                </a:cubicBezTo>
                <a:cubicBezTo>
                  <a:pt x="1759788" y="1949569"/>
                  <a:pt x="1745411" y="1919377"/>
                  <a:pt x="1794294" y="1992702"/>
                </a:cubicBezTo>
                <a:cubicBezTo>
                  <a:pt x="1843177" y="2066027"/>
                  <a:pt x="1917939" y="2214832"/>
                  <a:pt x="1992701" y="2363638"/>
                </a:cubicBezTo>
              </a:path>
            </a:pathLst>
          </a:custGeom>
          <a:ln w="34925">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5334000" y="6642556"/>
            <a:ext cx="3810000" cy="215444"/>
          </a:xfrm>
          <a:prstGeom prst="rect">
            <a:avLst/>
          </a:prstGeom>
          <a:noFill/>
        </p:spPr>
        <p:txBody>
          <a:bodyPr wrap="square" rtlCol="0">
            <a:spAutoFit/>
          </a:bodyPr>
          <a:lstStyle/>
          <a:p>
            <a:r>
              <a:rPr lang="en-US" sz="800" b="1" dirty="0" smtClean="0"/>
              <a:t>From CSXT’s Reply Exhibit II-B-2 (EVA Report) at 1-2 and SECI’s Opening Exhibit III-A-1</a:t>
            </a:r>
            <a:endParaRPr lang="en-US" sz="800" b="1"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52600" y="5486400"/>
            <a:ext cx="63246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4400" y="3048000"/>
            <a:ext cx="37338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67200" y="2743200"/>
            <a:ext cx="4267200" cy="3048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Dr. </a:t>
            </a:r>
            <a:r>
              <a:rPr lang="en-US" dirty="0" err="1" smtClean="0"/>
              <a:t>Sansom’s</a:t>
            </a:r>
            <a:r>
              <a:rPr lang="en-US" dirty="0" smtClean="0"/>
              <a:t> FPSC Testimony</a:t>
            </a:r>
            <a:endParaRPr lang="en-US" dirty="0"/>
          </a:p>
        </p:txBody>
      </p:sp>
      <p:sp>
        <p:nvSpPr>
          <p:cNvPr id="4" name="TextBox 3"/>
          <p:cNvSpPr txBox="1"/>
          <p:nvPr/>
        </p:nvSpPr>
        <p:spPr>
          <a:xfrm>
            <a:off x="7315200" y="6642556"/>
            <a:ext cx="1828800" cy="215444"/>
          </a:xfrm>
          <a:prstGeom prst="rect">
            <a:avLst/>
          </a:prstGeom>
          <a:noFill/>
        </p:spPr>
        <p:txBody>
          <a:bodyPr wrap="square" rtlCol="0">
            <a:spAutoFit/>
          </a:bodyPr>
          <a:lstStyle/>
          <a:p>
            <a:r>
              <a:rPr lang="en-US" sz="800" dirty="0" smtClean="0"/>
              <a:t>From SECI’s Rebuttal Evidence at II-34</a:t>
            </a:r>
            <a:endParaRPr lang="en-US" sz="800" dirty="0"/>
          </a:p>
        </p:txBody>
      </p:sp>
      <p:sp>
        <p:nvSpPr>
          <p:cNvPr id="3" name="Content Placeholder 2"/>
          <p:cNvSpPr>
            <a:spLocks noGrp="1"/>
          </p:cNvSpPr>
          <p:nvPr>
            <p:ph idx="1"/>
          </p:nvPr>
        </p:nvSpPr>
        <p:spPr>
          <a:xfrm>
            <a:off x="457200" y="1600203"/>
            <a:ext cx="8229600" cy="4648197"/>
          </a:xfrm>
        </p:spPr>
        <p:txBody>
          <a:bodyPr>
            <a:normAutofit fontScale="70000" lnSpcReduction="20000"/>
          </a:bodyPr>
          <a:lstStyle/>
          <a:p>
            <a:pPr>
              <a:buNone/>
            </a:pPr>
            <a:r>
              <a:rPr lang="en-US" b="1" dirty="0" smtClean="0"/>
              <a:t>Q. 	What is Seminole’s situation and approach? </a:t>
            </a:r>
          </a:p>
          <a:p>
            <a:pPr>
              <a:buNone/>
            </a:pPr>
            <a:r>
              <a:rPr lang="en-US" b="1" dirty="0" smtClean="0"/>
              <a:t>A. 	</a:t>
            </a:r>
            <a:r>
              <a:rPr lang="en-US" dirty="0" smtClean="0"/>
              <a:t>Seminole has a rail-served plant at Palatka, Florida. In 2002 and 2003 </a:t>
            </a:r>
            <a:r>
              <a:rPr lang="en-US" dirty="0" err="1" smtClean="0"/>
              <a:t>Dotiki</a:t>
            </a:r>
            <a:r>
              <a:rPr lang="en-US" dirty="0" smtClean="0"/>
              <a:t> coal delivered by rail cost Seminole’s members less than </a:t>
            </a:r>
            <a:r>
              <a:rPr lang="en-US" dirty="0" err="1" smtClean="0"/>
              <a:t>Dotiki</a:t>
            </a:r>
            <a:r>
              <a:rPr lang="en-US" dirty="0" smtClean="0"/>
              <a:t> coal delivered by barge to Big Bend. This is shown in the table below and demonstrates that </a:t>
            </a:r>
            <a:r>
              <a:rPr lang="en-US" dirty="0" smtClean="0">
                <a:solidFill>
                  <a:schemeClr val="tx1">
                    <a:lumMod val="50000"/>
                  </a:schemeClr>
                </a:solidFill>
              </a:rPr>
              <a:t>CSXT’s 	service to Palatka, which </a:t>
            </a:r>
            <a:r>
              <a:rPr lang="en-US" u="sng" dirty="0" smtClean="0">
                <a:solidFill>
                  <a:schemeClr val="tx1">
                    <a:lumMod val="50000"/>
                  </a:schemeClr>
                </a:solidFill>
              </a:rPr>
              <a:t>does not</a:t>
            </a:r>
            <a:r>
              <a:rPr lang="en-US" dirty="0" smtClean="0">
                <a:solidFill>
                  <a:schemeClr val="tx1">
                    <a:lumMod val="50000"/>
                  </a:schemeClr>
                </a:solidFill>
              </a:rPr>
              <a:t> enjoy rail/barge competition, </a:t>
            </a:r>
            <a:r>
              <a:rPr lang="en-US" dirty="0" smtClean="0"/>
              <a:t>is more efficient and cost-effective by a wide margin for Seminole’s members than TECO’s water route to Big Bend is to TECO’s ratepayers. </a:t>
            </a:r>
          </a:p>
          <a:p>
            <a:pPr>
              <a:buNone/>
            </a:pPr>
            <a:r>
              <a:rPr lang="en-US" dirty="0" smtClean="0"/>
              <a:t>	</a:t>
            </a:r>
          </a:p>
          <a:p>
            <a:pPr>
              <a:buNone/>
            </a:pPr>
            <a:r>
              <a:rPr lang="en-US" dirty="0" smtClean="0"/>
              <a:t>      . . . </a:t>
            </a:r>
          </a:p>
          <a:p>
            <a:pPr>
              <a:buNone/>
            </a:pPr>
            <a:endParaRPr lang="en-US" dirty="0" smtClean="0"/>
          </a:p>
          <a:p>
            <a:pPr>
              <a:buNone/>
            </a:pPr>
            <a:r>
              <a:rPr lang="en-US" b="1" dirty="0" smtClean="0"/>
              <a:t>Q. 	What, if anything, is noteworthy about this? </a:t>
            </a:r>
          </a:p>
          <a:p>
            <a:pPr>
              <a:buNone/>
            </a:pPr>
            <a:r>
              <a:rPr lang="en-US" b="1" dirty="0" smtClean="0"/>
              <a:t>A. 	</a:t>
            </a:r>
            <a:r>
              <a:rPr lang="en-US" dirty="0" smtClean="0"/>
              <a:t>This is noteworthy because it demonstrates substantial cost savings via rail, </a:t>
            </a:r>
            <a:r>
              <a:rPr lang="en-US" dirty="0" smtClean="0">
                <a:solidFill>
                  <a:schemeClr val="tx1">
                    <a:lumMod val="50000"/>
                  </a:schemeClr>
                </a:solidFill>
              </a:rPr>
              <a:t>even though Seminole is captive to the CSXT rail system </a:t>
            </a:r>
            <a:r>
              <a:rPr lang="en-US" dirty="0" smtClean="0"/>
              <a:t>and Big Bend could have rail/water competition. </a:t>
            </a:r>
          </a:p>
          <a:p>
            <a:pPr>
              <a:buNone/>
            </a:pP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3" name="Picture 3"/>
          <p:cNvPicPr>
            <a:picLocks noChangeAspect="1" noChangeArrowheads="1"/>
          </p:cNvPicPr>
          <p:nvPr/>
        </p:nvPicPr>
        <p:blipFill>
          <a:blip r:embed="rId2" cstate="print"/>
          <a:srcRect/>
          <a:stretch>
            <a:fillRect/>
          </a:stretch>
        </p:blipFill>
        <p:spPr bwMode="auto">
          <a:xfrm>
            <a:off x="304800" y="152400"/>
            <a:ext cx="8610600" cy="65992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6629400" y="6642556"/>
            <a:ext cx="2362200" cy="215444"/>
          </a:xfrm>
          <a:prstGeom prst="rect">
            <a:avLst/>
          </a:prstGeom>
          <a:noFill/>
        </p:spPr>
        <p:txBody>
          <a:bodyPr wrap="square" rtlCol="0">
            <a:spAutoFit/>
          </a:bodyPr>
          <a:lstStyle/>
          <a:p>
            <a:r>
              <a:rPr lang="en-US" sz="800" b="1" dirty="0" smtClean="0">
                <a:solidFill>
                  <a:schemeClr val="bg1"/>
                </a:solidFill>
              </a:rPr>
              <a:t>From CSXT’s Reply Exhibit II-B-2 (EVA Report) at 7-8</a:t>
            </a:r>
            <a:endParaRPr lang="en-US" sz="800" b="1" dirty="0">
              <a:solidFill>
                <a:schemeClr val="bg1"/>
              </a:solidFill>
            </a:endParaRPr>
          </a:p>
        </p:txBody>
      </p:sp>
      <p:sp>
        <p:nvSpPr>
          <p:cNvPr id="7" name="Freeform 6"/>
          <p:cNvSpPr/>
          <p:nvPr/>
        </p:nvSpPr>
        <p:spPr>
          <a:xfrm>
            <a:off x="1109933" y="2235679"/>
            <a:ext cx="7322387" cy="2396706"/>
          </a:xfrm>
          <a:custGeom>
            <a:avLst/>
            <a:gdLst>
              <a:gd name="connsiteX0" fmla="*/ 278920 w 7322387"/>
              <a:gd name="connsiteY0" fmla="*/ 2396706 h 2396706"/>
              <a:gd name="connsiteX1" fmla="*/ 373810 w 7322387"/>
              <a:gd name="connsiteY1" fmla="*/ 2112034 h 2396706"/>
              <a:gd name="connsiteX2" fmla="*/ 347931 w 7322387"/>
              <a:gd name="connsiteY2" fmla="*/ 1827363 h 2396706"/>
              <a:gd name="connsiteX3" fmla="*/ 201282 w 7322387"/>
              <a:gd name="connsiteY3" fmla="*/ 1534064 h 2396706"/>
              <a:gd name="connsiteX4" fmla="*/ 54633 w 7322387"/>
              <a:gd name="connsiteY4" fmla="*/ 1327030 h 2396706"/>
              <a:gd name="connsiteX5" fmla="*/ 2875 w 7322387"/>
              <a:gd name="connsiteY5" fmla="*/ 1033732 h 2396706"/>
              <a:gd name="connsiteX6" fmla="*/ 37380 w 7322387"/>
              <a:gd name="connsiteY6" fmla="*/ 749061 h 2396706"/>
              <a:gd name="connsiteX7" fmla="*/ 175403 w 7322387"/>
              <a:gd name="connsiteY7" fmla="*/ 645544 h 2396706"/>
              <a:gd name="connsiteX8" fmla="*/ 692988 w 7322387"/>
              <a:gd name="connsiteY8" fmla="*/ 334993 h 2396706"/>
              <a:gd name="connsiteX9" fmla="*/ 848263 w 7322387"/>
              <a:gd name="connsiteY9" fmla="*/ 188344 h 2396706"/>
              <a:gd name="connsiteX10" fmla="*/ 1055297 w 7322387"/>
              <a:gd name="connsiteY10" fmla="*/ 188344 h 2396706"/>
              <a:gd name="connsiteX11" fmla="*/ 1296837 w 7322387"/>
              <a:gd name="connsiteY11" fmla="*/ 395378 h 2396706"/>
              <a:gd name="connsiteX12" fmla="*/ 1486618 w 7322387"/>
              <a:gd name="connsiteY12" fmla="*/ 593785 h 2396706"/>
              <a:gd name="connsiteX13" fmla="*/ 1607388 w 7322387"/>
              <a:gd name="connsiteY13" fmla="*/ 731808 h 2396706"/>
              <a:gd name="connsiteX14" fmla="*/ 1754037 w 7322387"/>
              <a:gd name="connsiteY14" fmla="*/ 843951 h 2396706"/>
              <a:gd name="connsiteX15" fmla="*/ 1969697 w 7322387"/>
              <a:gd name="connsiteY15" fmla="*/ 921589 h 2396706"/>
              <a:gd name="connsiteX16" fmla="*/ 2168105 w 7322387"/>
              <a:gd name="connsiteY16" fmla="*/ 869830 h 2396706"/>
              <a:gd name="connsiteX17" fmla="*/ 2642558 w 7322387"/>
              <a:gd name="connsiteY17" fmla="*/ 757687 h 2396706"/>
              <a:gd name="connsiteX18" fmla="*/ 2780580 w 7322387"/>
              <a:gd name="connsiteY18" fmla="*/ 705929 h 2396706"/>
              <a:gd name="connsiteX19" fmla="*/ 3039373 w 7322387"/>
              <a:gd name="connsiteY19" fmla="*/ 645544 h 2396706"/>
              <a:gd name="connsiteX20" fmla="*/ 3255033 w 7322387"/>
              <a:gd name="connsiteY20" fmla="*/ 628291 h 2396706"/>
              <a:gd name="connsiteX21" fmla="*/ 3505199 w 7322387"/>
              <a:gd name="connsiteY21" fmla="*/ 671423 h 2396706"/>
              <a:gd name="connsiteX22" fmla="*/ 3833003 w 7322387"/>
              <a:gd name="connsiteY22" fmla="*/ 567906 h 2396706"/>
              <a:gd name="connsiteX23" fmla="*/ 4048663 w 7322387"/>
              <a:gd name="connsiteY23" fmla="*/ 524774 h 2396706"/>
              <a:gd name="connsiteX24" fmla="*/ 4307456 w 7322387"/>
              <a:gd name="connsiteY24" fmla="*/ 671423 h 2396706"/>
              <a:gd name="connsiteX25" fmla="*/ 4505863 w 7322387"/>
              <a:gd name="connsiteY25" fmla="*/ 783566 h 2396706"/>
              <a:gd name="connsiteX26" fmla="*/ 4738776 w 7322387"/>
              <a:gd name="connsiteY26" fmla="*/ 904336 h 2396706"/>
              <a:gd name="connsiteX27" fmla="*/ 4945810 w 7322387"/>
              <a:gd name="connsiteY27" fmla="*/ 852578 h 2396706"/>
              <a:gd name="connsiteX28" fmla="*/ 5239109 w 7322387"/>
              <a:gd name="connsiteY28" fmla="*/ 464389 h 2396706"/>
              <a:gd name="connsiteX29" fmla="*/ 5394384 w 7322387"/>
              <a:gd name="connsiteY29" fmla="*/ 214223 h 2396706"/>
              <a:gd name="connsiteX30" fmla="*/ 5722188 w 7322387"/>
              <a:gd name="connsiteY30" fmla="*/ 188344 h 2396706"/>
              <a:gd name="connsiteX31" fmla="*/ 6058618 w 7322387"/>
              <a:gd name="connsiteY31" fmla="*/ 257355 h 2396706"/>
              <a:gd name="connsiteX32" fmla="*/ 6239773 w 7322387"/>
              <a:gd name="connsiteY32" fmla="*/ 240102 h 2396706"/>
              <a:gd name="connsiteX33" fmla="*/ 6705599 w 7322387"/>
              <a:gd name="connsiteY33" fmla="*/ 205596 h 2396706"/>
              <a:gd name="connsiteX34" fmla="*/ 7231810 w 7322387"/>
              <a:gd name="connsiteY34" fmla="*/ 33068 h 2396706"/>
              <a:gd name="connsiteX35" fmla="*/ 7249063 w 7322387"/>
              <a:gd name="connsiteY35" fmla="*/ 7189 h 239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322387" h="2396706">
                <a:moveTo>
                  <a:pt x="278920" y="2396706"/>
                </a:moveTo>
                <a:cubicBezTo>
                  <a:pt x="320614" y="2301815"/>
                  <a:pt x="362308" y="2206925"/>
                  <a:pt x="373810" y="2112034"/>
                </a:cubicBezTo>
                <a:cubicBezTo>
                  <a:pt x="385312" y="2017144"/>
                  <a:pt x="376686" y="1923691"/>
                  <a:pt x="347931" y="1827363"/>
                </a:cubicBezTo>
                <a:cubicBezTo>
                  <a:pt x="319176" y="1731035"/>
                  <a:pt x="250165" y="1617453"/>
                  <a:pt x="201282" y="1534064"/>
                </a:cubicBezTo>
                <a:cubicBezTo>
                  <a:pt x="152399" y="1450675"/>
                  <a:pt x="87701" y="1410419"/>
                  <a:pt x="54633" y="1327030"/>
                </a:cubicBezTo>
                <a:cubicBezTo>
                  <a:pt x="21565" y="1243641"/>
                  <a:pt x="5750" y="1130060"/>
                  <a:pt x="2875" y="1033732"/>
                </a:cubicBezTo>
                <a:cubicBezTo>
                  <a:pt x="0" y="937404"/>
                  <a:pt x="8625" y="813759"/>
                  <a:pt x="37380" y="749061"/>
                </a:cubicBezTo>
                <a:cubicBezTo>
                  <a:pt x="66135" y="684363"/>
                  <a:pt x="66135" y="714555"/>
                  <a:pt x="175403" y="645544"/>
                </a:cubicBezTo>
                <a:cubicBezTo>
                  <a:pt x="284671" y="576533"/>
                  <a:pt x="580845" y="411193"/>
                  <a:pt x="692988" y="334993"/>
                </a:cubicBezTo>
                <a:cubicBezTo>
                  <a:pt x="805131" y="258793"/>
                  <a:pt x="787878" y="212786"/>
                  <a:pt x="848263" y="188344"/>
                </a:cubicBezTo>
                <a:cubicBezTo>
                  <a:pt x="908648" y="163903"/>
                  <a:pt x="980535" y="153838"/>
                  <a:pt x="1055297" y="188344"/>
                </a:cubicBezTo>
                <a:cubicBezTo>
                  <a:pt x="1130059" y="222850"/>
                  <a:pt x="1224950" y="327805"/>
                  <a:pt x="1296837" y="395378"/>
                </a:cubicBezTo>
                <a:cubicBezTo>
                  <a:pt x="1368724" y="462951"/>
                  <a:pt x="1434860" y="537713"/>
                  <a:pt x="1486618" y="593785"/>
                </a:cubicBezTo>
                <a:cubicBezTo>
                  <a:pt x="1538376" y="649857"/>
                  <a:pt x="1562818" y="690114"/>
                  <a:pt x="1607388" y="731808"/>
                </a:cubicBezTo>
                <a:cubicBezTo>
                  <a:pt x="1651958" y="773502"/>
                  <a:pt x="1693652" y="812321"/>
                  <a:pt x="1754037" y="843951"/>
                </a:cubicBezTo>
                <a:cubicBezTo>
                  <a:pt x="1814422" y="875581"/>
                  <a:pt x="1900686" y="917276"/>
                  <a:pt x="1969697" y="921589"/>
                </a:cubicBezTo>
                <a:cubicBezTo>
                  <a:pt x="2038708" y="925902"/>
                  <a:pt x="2168105" y="869830"/>
                  <a:pt x="2168105" y="869830"/>
                </a:cubicBezTo>
                <a:lnTo>
                  <a:pt x="2642558" y="757687"/>
                </a:lnTo>
                <a:cubicBezTo>
                  <a:pt x="2744637" y="730370"/>
                  <a:pt x="2714444" y="724620"/>
                  <a:pt x="2780580" y="705929"/>
                </a:cubicBezTo>
                <a:cubicBezTo>
                  <a:pt x="2846716" y="687238"/>
                  <a:pt x="2960298" y="658484"/>
                  <a:pt x="3039373" y="645544"/>
                </a:cubicBezTo>
                <a:cubicBezTo>
                  <a:pt x="3118449" y="632604"/>
                  <a:pt x="3177395" y="623978"/>
                  <a:pt x="3255033" y="628291"/>
                </a:cubicBezTo>
                <a:cubicBezTo>
                  <a:pt x="3332671" y="632604"/>
                  <a:pt x="3408871" y="681487"/>
                  <a:pt x="3505199" y="671423"/>
                </a:cubicBezTo>
                <a:cubicBezTo>
                  <a:pt x="3601527" y="661359"/>
                  <a:pt x="3742426" y="592347"/>
                  <a:pt x="3833003" y="567906"/>
                </a:cubicBezTo>
                <a:cubicBezTo>
                  <a:pt x="3923580" y="543465"/>
                  <a:pt x="3969588" y="507521"/>
                  <a:pt x="4048663" y="524774"/>
                </a:cubicBezTo>
                <a:cubicBezTo>
                  <a:pt x="4127739" y="542027"/>
                  <a:pt x="4307456" y="671423"/>
                  <a:pt x="4307456" y="671423"/>
                </a:cubicBezTo>
                <a:cubicBezTo>
                  <a:pt x="4383656" y="714555"/>
                  <a:pt x="4433976" y="744747"/>
                  <a:pt x="4505863" y="783566"/>
                </a:cubicBezTo>
                <a:cubicBezTo>
                  <a:pt x="4577750" y="822385"/>
                  <a:pt x="4665452" y="892834"/>
                  <a:pt x="4738776" y="904336"/>
                </a:cubicBezTo>
                <a:cubicBezTo>
                  <a:pt x="4812100" y="915838"/>
                  <a:pt x="4862421" y="925902"/>
                  <a:pt x="4945810" y="852578"/>
                </a:cubicBezTo>
                <a:cubicBezTo>
                  <a:pt x="5029199" y="779254"/>
                  <a:pt x="5164347" y="570782"/>
                  <a:pt x="5239109" y="464389"/>
                </a:cubicBezTo>
                <a:cubicBezTo>
                  <a:pt x="5313871" y="357997"/>
                  <a:pt x="5313871" y="260230"/>
                  <a:pt x="5394384" y="214223"/>
                </a:cubicBezTo>
                <a:cubicBezTo>
                  <a:pt x="5474897" y="168216"/>
                  <a:pt x="5611482" y="181155"/>
                  <a:pt x="5722188" y="188344"/>
                </a:cubicBezTo>
                <a:cubicBezTo>
                  <a:pt x="5832894" y="195533"/>
                  <a:pt x="5972354" y="248729"/>
                  <a:pt x="6058618" y="257355"/>
                </a:cubicBezTo>
                <a:lnTo>
                  <a:pt x="6239773" y="240102"/>
                </a:lnTo>
                <a:cubicBezTo>
                  <a:pt x="6347603" y="231475"/>
                  <a:pt x="6540260" y="240102"/>
                  <a:pt x="6705599" y="205596"/>
                </a:cubicBezTo>
                <a:cubicBezTo>
                  <a:pt x="6870938" y="171090"/>
                  <a:pt x="7141233" y="66136"/>
                  <a:pt x="7231810" y="33068"/>
                </a:cubicBezTo>
                <a:cubicBezTo>
                  <a:pt x="7322387" y="0"/>
                  <a:pt x="7285725" y="3594"/>
                  <a:pt x="7249063" y="7189"/>
                </a:cubicBezTo>
              </a:path>
            </a:pathLst>
          </a:custGeom>
          <a:ln w="38100">
            <a:solidFill>
              <a:srgbClr val="3FCDFF"/>
            </a:solidFill>
            <a:headEnd type="oval"/>
            <a:tailEnd type="ova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print"/>
          <a:srcRect/>
          <a:stretch>
            <a:fillRect/>
          </a:stretch>
        </p:blipFill>
        <p:spPr bwMode="auto">
          <a:xfrm rot="5400000">
            <a:off x="-2402902" y="-3997897"/>
            <a:ext cx="11101861" cy="14373254"/>
          </a:xfrm>
          <a:prstGeom prst="rect">
            <a:avLst/>
          </a:prstGeom>
          <a:noFill/>
          <a:ln w="9525">
            <a:noFill/>
            <a:miter lim="800000"/>
            <a:headEnd/>
            <a:tailEnd/>
          </a:ln>
          <a:effectLst/>
        </p:spPr>
      </p:pic>
      <p:sp>
        <p:nvSpPr>
          <p:cNvPr id="5" name="Rectangle 4"/>
          <p:cNvSpPr/>
          <p:nvPr/>
        </p:nvSpPr>
        <p:spPr>
          <a:xfrm>
            <a:off x="3581400" y="3200400"/>
            <a:ext cx="457200" cy="609600"/>
          </a:xfrm>
          <a:prstGeom prst="rect">
            <a:avLst/>
          </a:prstGeom>
          <a:solidFill>
            <a:schemeClr val="tx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52800" y="3429000"/>
            <a:ext cx="228600" cy="76200"/>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81400" y="3200400"/>
            <a:ext cx="381000" cy="152400"/>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86200" y="3200400"/>
            <a:ext cx="152400" cy="152400"/>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657600" y="3810000"/>
            <a:ext cx="152400" cy="45719"/>
          </a:xfrm>
          <a:prstGeom prst="rect">
            <a:avLst/>
          </a:prstGeom>
          <a:solidFill>
            <a:schemeClr val="tx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8000" y="2743200"/>
            <a:ext cx="1219200" cy="276999"/>
          </a:xfrm>
          <a:prstGeom prst="rect">
            <a:avLst/>
          </a:prstGeom>
          <a:noFill/>
        </p:spPr>
        <p:txBody>
          <a:bodyPr wrap="square" rtlCol="0">
            <a:spAutoFit/>
          </a:bodyPr>
          <a:lstStyle/>
          <a:p>
            <a:r>
              <a:rPr lang="en-US" sz="1200" dirty="0" smtClean="0">
                <a:solidFill>
                  <a:schemeClr val="bg1"/>
                </a:solidFill>
              </a:rPr>
              <a:t>SECI Prop. Line</a:t>
            </a:r>
            <a:endParaRPr lang="en-US" sz="1200" dirty="0">
              <a:solidFill>
                <a:schemeClr val="bg1"/>
              </a:solidFill>
            </a:endParaRPr>
          </a:p>
        </p:txBody>
      </p:sp>
      <p:sp>
        <p:nvSpPr>
          <p:cNvPr id="11" name="TextBox 10"/>
          <p:cNvSpPr txBox="1"/>
          <p:nvPr/>
        </p:nvSpPr>
        <p:spPr>
          <a:xfrm>
            <a:off x="3048000" y="4114800"/>
            <a:ext cx="1143000" cy="276999"/>
          </a:xfrm>
          <a:prstGeom prst="rect">
            <a:avLst/>
          </a:prstGeom>
          <a:noFill/>
        </p:spPr>
        <p:txBody>
          <a:bodyPr wrap="square" rtlCol="0">
            <a:spAutoFit/>
          </a:bodyPr>
          <a:lstStyle/>
          <a:p>
            <a:r>
              <a:rPr lang="en-US" sz="1200" dirty="0" smtClean="0">
                <a:solidFill>
                  <a:schemeClr val="bg1"/>
                </a:solidFill>
              </a:rPr>
              <a:t>SECI Prop. Line</a:t>
            </a:r>
            <a:endParaRPr lang="en-US" sz="1200" dirty="0">
              <a:solidFill>
                <a:schemeClr val="bg1"/>
              </a:solidFill>
            </a:endParaRPr>
          </a:p>
        </p:txBody>
      </p:sp>
      <p:sp>
        <p:nvSpPr>
          <p:cNvPr id="12" name="TextBox 11"/>
          <p:cNvSpPr txBox="1"/>
          <p:nvPr/>
        </p:nvSpPr>
        <p:spPr>
          <a:xfrm rot="3175118">
            <a:off x="6893416" y="2534963"/>
            <a:ext cx="762000" cy="276999"/>
          </a:xfrm>
          <a:prstGeom prst="rect">
            <a:avLst/>
          </a:prstGeom>
          <a:noFill/>
        </p:spPr>
        <p:txBody>
          <a:bodyPr wrap="square" rtlCol="0">
            <a:spAutoFit/>
          </a:bodyPr>
          <a:lstStyle/>
          <a:p>
            <a:r>
              <a:rPr lang="en-US" sz="1200" dirty="0" smtClean="0">
                <a:solidFill>
                  <a:schemeClr val="bg1"/>
                </a:solidFill>
              </a:rPr>
              <a:t>St. Johns</a:t>
            </a:r>
            <a:endParaRPr lang="en-US" sz="1200" dirty="0">
              <a:solidFill>
                <a:schemeClr val="bg1"/>
              </a:solidFill>
            </a:endParaRPr>
          </a:p>
        </p:txBody>
      </p:sp>
      <p:sp>
        <p:nvSpPr>
          <p:cNvPr id="13" name="Rectangle 12"/>
          <p:cNvSpPr/>
          <p:nvPr/>
        </p:nvSpPr>
        <p:spPr>
          <a:xfrm>
            <a:off x="7848600" y="-228600"/>
            <a:ext cx="762000" cy="7239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3229863">
            <a:off x="7698705" y="3435141"/>
            <a:ext cx="533400" cy="276999"/>
          </a:xfrm>
          <a:prstGeom prst="rect">
            <a:avLst/>
          </a:prstGeom>
          <a:noFill/>
        </p:spPr>
        <p:txBody>
          <a:bodyPr wrap="square" rtlCol="0">
            <a:spAutoFit/>
          </a:bodyPr>
          <a:lstStyle/>
          <a:p>
            <a:r>
              <a:rPr lang="en-US" sz="1200" dirty="0" smtClean="0">
                <a:solidFill>
                  <a:schemeClr val="bg1"/>
                </a:solidFill>
              </a:rPr>
              <a:t>River</a:t>
            </a:r>
            <a:endParaRPr lang="en-US" sz="1200" dirty="0">
              <a:solidFill>
                <a:schemeClr val="bg1"/>
              </a:solidFill>
            </a:endParaRPr>
          </a:p>
        </p:txBody>
      </p:sp>
      <p:sp>
        <p:nvSpPr>
          <p:cNvPr id="15" name="TextBox 14"/>
          <p:cNvSpPr txBox="1"/>
          <p:nvPr/>
        </p:nvSpPr>
        <p:spPr>
          <a:xfrm>
            <a:off x="3581400" y="3352800"/>
            <a:ext cx="457200" cy="338554"/>
          </a:xfrm>
          <a:prstGeom prst="rect">
            <a:avLst/>
          </a:prstGeom>
          <a:solidFill>
            <a:schemeClr val="tx1"/>
          </a:solidFill>
          <a:ln w="3175">
            <a:solidFill>
              <a:schemeClr val="bg1"/>
            </a:solidFill>
          </a:ln>
        </p:spPr>
        <p:txBody>
          <a:bodyPr wrap="square" rtlCol="0">
            <a:spAutoFit/>
          </a:bodyPr>
          <a:lstStyle/>
          <a:p>
            <a:r>
              <a:rPr lang="en-US" sz="800" dirty="0" smtClean="0">
                <a:solidFill>
                  <a:schemeClr val="bg1"/>
                </a:solidFill>
              </a:rPr>
              <a:t>Pump </a:t>
            </a:r>
          </a:p>
          <a:p>
            <a:r>
              <a:rPr lang="en-US" sz="800" dirty="0" smtClean="0">
                <a:solidFill>
                  <a:schemeClr val="bg1"/>
                </a:solidFill>
              </a:rPr>
              <a:t>House</a:t>
            </a:r>
            <a:endParaRPr lang="en-US" sz="800" dirty="0">
              <a:solidFill>
                <a:schemeClr val="bg1"/>
              </a:solidFill>
            </a:endParaRPr>
          </a:p>
        </p:txBody>
      </p:sp>
      <p:sp>
        <p:nvSpPr>
          <p:cNvPr id="17" name="Rectangle 16"/>
          <p:cNvSpPr/>
          <p:nvPr/>
        </p:nvSpPr>
        <p:spPr>
          <a:xfrm>
            <a:off x="9115456" y="-381000"/>
            <a:ext cx="1219200" cy="7467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4467256" y="29718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152744" y="228600"/>
            <a:ext cx="3657600" cy="6019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4856" y="1295400"/>
            <a:ext cx="8181944" cy="40386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omes3.JPG"/>
          <p:cNvPicPr>
            <a:picLocks noChangeAspect="1"/>
          </p:cNvPicPr>
          <p:nvPr/>
        </p:nvPicPr>
        <p:blipFill>
          <a:blip r:embed="rId2" cstate="print"/>
          <a:stretch>
            <a:fillRect/>
          </a:stretch>
        </p:blipFill>
        <p:spPr>
          <a:xfrm>
            <a:off x="0" y="0"/>
            <a:ext cx="9169400" cy="6877050"/>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7315200" y="6642556"/>
            <a:ext cx="1828800" cy="215444"/>
          </a:xfrm>
          <a:prstGeom prst="rect">
            <a:avLst/>
          </a:prstGeom>
          <a:noFill/>
        </p:spPr>
        <p:txBody>
          <a:bodyPr wrap="square" rtlCol="0">
            <a:spAutoFit/>
          </a:bodyPr>
          <a:lstStyle/>
          <a:p>
            <a:r>
              <a:rPr lang="en-US" sz="800" b="1" dirty="0" smtClean="0"/>
              <a:t>From SECI’s Rebuttal Evidence at II-48</a:t>
            </a:r>
            <a:endParaRPr lang="en-US" sz="800" b="1"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s2.JPG"/>
          <p:cNvPicPr>
            <a:picLocks noChangeAspect="1"/>
          </p:cNvPicPr>
          <p:nvPr/>
        </p:nvPicPr>
        <p:blipFill>
          <a:blip r:embed="rId2" cstate="print"/>
          <a:stretch>
            <a:fillRect/>
          </a:stretch>
        </p:blipFill>
        <p:spPr>
          <a:xfrm>
            <a:off x="-25400" y="0"/>
            <a:ext cx="9169400" cy="6877050"/>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7357934" y="6642556"/>
            <a:ext cx="1786066" cy="215444"/>
          </a:xfrm>
          <a:prstGeom prst="rect">
            <a:avLst/>
          </a:prstGeom>
        </p:spPr>
        <p:txBody>
          <a:bodyPr wrap="none">
            <a:spAutoFit/>
          </a:bodyPr>
          <a:lstStyle/>
          <a:p>
            <a:r>
              <a:rPr lang="en-US" sz="800" b="1" dirty="0" smtClean="0"/>
              <a:t>From SECI’s Rebuttal Evidence at II-49</a:t>
            </a:r>
            <a:endParaRPr lang="en-US" sz="800" b="1"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es.JPG"/>
          <p:cNvPicPr>
            <a:picLocks noChangeAspect="1"/>
          </p:cNvPicPr>
          <p:nvPr/>
        </p:nvPicPr>
        <p:blipFill>
          <a:blip r:embed="rId2" cstate="print"/>
          <a:stretch>
            <a:fillRect/>
          </a:stretch>
        </p:blipFill>
        <p:spPr>
          <a:xfrm>
            <a:off x="-25400" y="0"/>
            <a:ext cx="9169400" cy="6877050"/>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7357934" y="6642556"/>
            <a:ext cx="1786066" cy="215444"/>
          </a:xfrm>
          <a:prstGeom prst="rect">
            <a:avLst/>
          </a:prstGeom>
        </p:spPr>
        <p:txBody>
          <a:bodyPr wrap="none">
            <a:spAutoFit/>
          </a:bodyPr>
          <a:lstStyle/>
          <a:p>
            <a:r>
              <a:rPr lang="en-US" sz="800" b="1" dirty="0" smtClean="0"/>
              <a:t>From SECI’s Rebuttal Evidence at II-50</a:t>
            </a:r>
            <a:endParaRPr lang="en-US" sz="800" b="1"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2219</TotalTime>
  <Words>760</Words>
  <Application>Microsoft Office PowerPoint</Application>
  <PresentationFormat>On-screen Show (4:3)</PresentationFormat>
  <Paragraphs>65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Dr. Sansom’s FPSC Testimony</vt:lpstr>
      <vt:lpstr>Slide 5</vt:lpstr>
      <vt:lpstr>Slide 6</vt:lpstr>
      <vt:lpstr>Slide 7</vt:lpstr>
      <vt:lpstr>Slide 8</vt:lpstr>
      <vt:lpstr>Slide 9</vt:lpstr>
      <vt:lpstr>Slide 10</vt:lpstr>
      <vt:lpstr>Permitting &amp; Regulatory Requirements</vt:lpstr>
      <vt:lpstr>Slide 12</vt:lpstr>
      <vt:lpstr>Slide 13</vt:lpstr>
      <vt:lpstr>Slide 14</vt:lpstr>
    </vt:vector>
  </TitlesOfParts>
  <Company>Slover &amp; Loftus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Stephanie M. Adams</dc:creator>
  <cp:lastModifiedBy>Stephanie M. Adams</cp:lastModifiedBy>
  <cp:revision>222</cp:revision>
  <dcterms:created xsi:type="dcterms:W3CDTF">2010-05-21T12:58:16Z</dcterms:created>
  <dcterms:modified xsi:type="dcterms:W3CDTF">2010-06-30T12:09:30Z</dcterms:modified>
</cp:coreProperties>
</file>