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5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6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9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0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11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12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13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14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15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16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1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4"/>
    <p:sldMasterId id="2147483731" r:id="rId5"/>
    <p:sldMasterId id="2147483756" r:id="rId6"/>
    <p:sldMasterId id="2147483781" r:id="rId7"/>
    <p:sldMasterId id="2147483831" r:id="rId8"/>
    <p:sldMasterId id="2147483871" r:id="rId9"/>
    <p:sldMasterId id="2147483937" r:id="rId10"/>
    <p:sldMasterId id="2147483965" r:id="rId11"/>
    <p:sldMasterId id="2147483993" r:id="rId12"/>
    <p:sldMasterId id="2147484018" r:id="rId13"/>
    <p:sldMasterId id="2147484048" r:id="rId14"/>
    <p:sldMasterId id="2147484076" r:id="rId15"/>
    <p:sldMasterId id="2147484102" r:id="rId16"/>
    <p:sldMasterId id="2147484117" r:id="rId17"/>
    <p:sldMasterId id="2147484181" r:id="rId18"/>
    <p:sldMasterId id="2147484206" r:id="rId19"/>
    <p:sldMasterId id="2147484231" r:id="rId20"/>
    <p:sldMasterId id="2147484256" r:id="rId21"/>
  </p:sldMasterIdLst>
  <p:notesMasterIdLst>
    <p:notesMasterId r:id="rId35"/>
  </p:notesMasterIdLst>
  <p:handoutMasterIdLst>
    <p:handoutMasterId r:id="rId36"/>
  </p:handoutMasterIdLst>
  <p:sldIdLst>
    <p:sldId id="565" r:id="rId22"/>
    <p:sldId id="562" r:id="rId23"/>
    <p:sldId id="566" r:id="rId24"/>
    <p:sldId id="567" r:id="rId25"/>
    <p:sldId id="568" r:id="rId26"/>
    <p:sldId id="572" r:id="rId27"/>
    <p:sldId id="573" r:id="rId28"/>
    <p:sldId id="574" r:id="rId29"/>
    <p:sldId id="575" r:id="rId30"/>
    <p:sldId id="578" r:id="rId31"/>
    <p:sldId id="571" r:id="rId32"/>
    <p:sldId id="576" r:id="rId33"/>
    <p:sldId id="577" r:id="rId3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Slides" id="{30B4AD5B-DA68-F047-AF88-51484839F540}">
          <p14:sldIdLst>
            <p14:sldId id="565"/>
            <p14:sldId id="562"/>
            <p14:sldId id="566"/>
            <p14:sldId id="567"/>
            <p14:sldId id="568"/>
            <p14:sldId id="572"/>
            <p14:sldId id="573"/>
            <p14:sldId id="574"/>
            <p14:sldId id="575"/>
            <p14:sldId id="578"/>
            <p14:sldId id="571"/>
            <p14:sldId id="576"/>
            <p14:sldId id="5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588">
          <p15:clr>
            <a:srgbClr val="A4A3A4"/>
          </p15:clr>
        </p15:guide>
        <p15:guide id="2" orient="horz" pos="580">
          <p15:clr>
            <a:srgbClr val="A4A3A4"/>
          </p15:clr>
        </p15:guide>
        <p15:guide id="3" orient="horz" pos="3605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orient="horz" pos="1304">
          <p15:clr>
            <a:srgbClr val="A4A3A4"/>
          </p15:clr>
        </p15:guide>
        <p15:guide id="6" orient="horz" pos="896">
          <p15:clr>
            <a:srgbClr val="A4A3A4"/>
          </p15:clr>
        </p15:guide>
        <p15:guide id="7" orient="horz" pos="1579">
          <p15:clr>
            <a:srgbClr val="A4A3A4"/>
          </p15:clr>
        </p15:guide>
        <p15:guide id="8" orient="horz" pos="4109">
          <p15:clr>
            <a:srgbClr val="A4A3A4"/>
          </p15:clr>
        </p15:guide>
        <p15:guide id="9" pos="5616">
          <p15:clr>
            <a:srgbClr val="A4A3A4"/>
          </p15:clr>
        </p15:guide>
        <p15:guide id="10" pos="144">
          <p15:clr>
            <a:srgbClr val="A4A3A4"/>
          </p15:clr>
        </p15:guide>
        <p15:guide id="11" pos="5240">
          <p15:clr>
            <a:srgbClr val="A4A3A4"/>
          </p15:clr>
        </p15:guide>
        <p15:guide id="12" pos="4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A9B9C"/>
    <a:srgbClr val="A22B38"/>
    <a:srgbClr val="BD4F19"/>
    <a:srgbClr val="CA7700"/>
    <a:srgbClr val="66CCFF"/>
    <a:srgbClr val="3366FF"/>
    <a:srgbClr val="FFCC00"/>
    <a:srgbClr val="CC9900"/>
    <a:srgbClr val="D7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1785" autoAdjust="0"/>
    <p:restoredTop sz="88099" autoAdjust="0"/>
  </p:normalViewPr>
  <p:slideViewPr>
    <p:cSldViewPr snapToGrid="0" showGuides="1">
      <p:cViewPr varScale="1">
        <p:scale>
          <a:sx n="117" d="100"/>
          <a:sy n="117" d="100"/>
        </p:scale>
        <p:origin x="-2196" y="-102"/>
      </p:cViewPr>
      <p:guideLst>
        <p:guide orient="horz" pos="3588"/>
        <p:guide orient="horz" pos="580"/>
        <p:guide orient="horz" pos="3605"/>
        <p:guide orient="horz" pos="144"/>
        <p:guide orient="horz" pos="1304"/>
        <p:guide orient="horz" pos="896"/>
        <p:guide orient="horz" pos="1579"/>
        <p:guide orient="horz" pos="4109"/>
        <p:guide pos="5616"/>
        <p:guide pos="144"/>
        <p:guide pos="5240"/>
        <p:guide pos="473"/>
      </p:guideLst>
    </p:cSldViewPr>
  </p:slideViewPr>
  <p:outlineViewPr>
    <p:cViewPr>
      <p:scale>
        <a:sx n="33" d="100"/>
        <a:sy n="33" d="100"/>
      </p:scale>
      <p:origin x="0" y="13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08" d="100"/>
          <a:sy n="108" d="100"/>
        </p:scale>
        <p:origin x="-5124" y="-78"/>
      </p:cViewPr>
      <p:guideLst>
        <p:guide orient="horz" pos="2928"/>
        <p:guide orient="horz" pos="2909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theme" Target="theme/theme1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319" cy="461804"/>
          </a:xfrm>
          <a:prstGeom prst="rect">
            <a:avLst/>
          </a:prstGeom>
        </p:spPr>
        <p:txBody>
          <a:bodyPr vert="horz" lIns="89977" tIns="44988" rIns="89977" bIns="449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517" y="0"/>
            <a:ext cx="3037319" cy="461804"/>
          </a:xfrm>
          <a:prstGeom prst="rect">
            <a:avLst/>
          </a:prstGeom>
        </p:spPr>
        <p:txBody>
          <a:bodyPr vert="horz" lIns="89977" tIns="44988" rIns="89977" bIns="44988" rtlCol="0"/>
          <a:lstStyle>
            <a:lvl1pPr algn="r">
              <a:defRPr sz="1200"/>
            </a:lvl1pPr>
          </a:lstStyle>
          <a:p>
            <a:fld id="{0D9E049A-D9D1-460F-8A1A-60DF25D523C8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772711"/>
            <a:ext cx="3037319" cy="461804"/>
          </a:xfrm>
          <a:prstGeom prst="rect">
            <a:avLst/>
          </a:prstGeom>
        </p:spPr>
        <p:txBody>
          <a:bodyPr vert="horz" lIns="89977" tIns="44988" rIns="89977" bIns="449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517" y="8772711"/>
            <a:ext cx="3037319" cy="461804"/>
          </a:xfrm>
          <a:prstGeom prst="rect">
            <a:avLst/>
          </a:prstGeom>
        </p:spPr>
        <p:txBody>
          <a:bodyPr vert="horz" lIns="89977" tIns="44988" rIns="89977" bIns="44988" rtlCol="0" anchor="b"/>
          <a:lstStyle>
            <a:lvl1pPr algn="r">
              <a:defRPr sz="1200"/>
            </a:lvl1pPr>
          </a:lstStyle>
          <a:p>
            <a:fld id="{496ADC6A-45E9-463C-A98A-636B2471CD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11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2830" tIns="46414" rIns="92830" bIns="464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4" rIns="92830" bIns="46414" rtlCol="0"/>
          <a:lstStyle>
            <a:lvl1pPr algn="r">
              <a:defRPr sz="1200"/>
            </a:lvl1pPr>
          </a:lstStyle>
          <a:p>
            <a:fld id="{0A2B1D98-3241-4332-B451-3E2246617AEF}" type="datetimeFigureOut">
              <a:rPr lang="en-US" smtClean="0"/>
              <a:pPr/>
              <a:t>4/18/2016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4" rIns="92830" bIns="464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4" rIns="92830" bIns="464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37840" cy="461804"/>
          </a:xfrm>
          <a:prstGeom prst="rect">
            <a:avLst/>
          </a:prstGeom>
        </p:spPr>
        <p:txBody>
          <a:bodyPr vert="horz" lIns="92830" tIns="46414" rIns="92830" bIns="464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4" rIns="92830" bIns="46414" rtlCol="0" anchor="b"/>
          <a:lstStyle>
            <a:lvl1pPr algn="r">
              <a:defRPr sz="1200"/>
            </a:lvl1pPr>
          </a:lstStyle>
          <a:p>
            <a:fld id="{6C86B3DD-2330-4373-B48F-54137A355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12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32" y="6301651"/>
            <a:ext cx="343993" cy="307228"/>
          </a:xfrm>
          <a:prstGeom prst="rect">
            <a:avLst/>
          </a:prstGeom>
        </p:spPr>
        <p:txBody>
          <a:bodyPr vert="horz" wrap="none" lIns="82058" tIns="41029" rIns="82058" bIns="41029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4539" y="79389"/>
            <a:ext cx="7658101" cy="3829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8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1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4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0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5B8F2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ABAD23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507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549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541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868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3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21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395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09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2347639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4025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2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7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6" y="2409726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8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238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288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9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581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9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9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53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5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1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0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433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5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829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613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82602" y="62484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3175" y="6532567"/>
            <a:ext cx="284163" cy="3254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453C-BD58-4C5F-8509-9B095C823B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1"/>
          </p:nvPr>
        </p:nvSpPr>
        <p:spPr>
          <a:xfrm>
            <a:off x="7239000" y="6096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0944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41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k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3048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518FD972-9F7E-4CCD-91EC-310A01A4BBC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52400" y="76200"/>
            <a:ext cx="5334000" cy="9144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81200" y="6553200"/>
            <a:ext cx="5842000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900" dirty="0">
                <a:solidFill>
                  <a:srgbClr val="7F7F7F"/>
                </a:solidFill>
                <a:ea typeface="ＭＳ Ｐゴシック"/>
              </a:rPr>
              <a:t> © Copyright Cargill, Incorporated </a:t>
            </a:r>
            <a:r>
              <a:rPr lang="en-US" sz="900" dirty="0" smtClean="0">
                <a:solidFill>
                  <a:srgbClr val="7F7F7F"/>
                </a:solidFill>
                <a:ea typeface="ＭＳ Ｐゴシック"/>
              </a:rPr>
              <a:t>2014. </a:t>
            </a:r>
            <a:r>
              <a:rPr lang="en-US" sz="900" dirty="0">
                <a:solidFill>
                  <a:srgbClr val="7F7F7F"/>
                </a:solidFill>
                <a:ea typeface="ＭＳ Ｐゴシック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61417501"/>
      </p:ext>
    </p:extLst>
  </p:cSld>
  <p:clrMapOvr>
    <a:masterClrMapping/>
  </p:clrMapOvr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75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6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0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-182880">
              <a:lnSpc>
                <a:spcPts val="22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2347639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5613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5B8F2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ABAD23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02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21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412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243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322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577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042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73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2347639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4025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3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780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3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6" y="2409726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3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2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427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703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329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303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9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9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915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5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1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0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3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5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2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92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82602" y="62484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3175" y="6532567"/>
            <a:ext cx="284163" cy="3254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453C-BD58-4C5F-8509-9B095C823B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1"/>
          </p:nvPr>
        </p:nvSpPr>
        <p:spPr>
          <a:xfrm>
            <a:off x="7239000" y="6096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0944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512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k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3048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518FD972-9F7E-4CCD-91EC-310A01A4BBC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52400" y="76200"/>
            <a:ext cx="5334000" cy="9144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81200" y="6553200"/>
            <a:ext cx="5842000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900" dirty="0">
                <a:solidFill>
                  <a:srgbClr val="7F7F7F"/>
                </a:solidFill>
                <a:ea typeface="ＭＳ Ｐゴシック"/>
              </a:rPr>
              <a:t> © Copyright Cargill, Incorporated </a:t>
            </a:r>
            <a:r>
              <a:rPr lang="en-US" sz="900" dirty="0" smtClean="0">
                <a:solidFill>
                  <a:srgbClr val="7F7F7F"/>
                </a:solidFill>
                <a:ea typeface="ＭＳ Ｐゴシック"/>
              </a:rPr>
              <a:t>2014. </a:t>
            </a:r>
            <a:r>
              <a:rPr lang="en-US" sz="900" dirty="0">
                <a:solidFill>
                  <a:srgbClr val="7F7F7F"/>
                </a:solidFill>
                <a:ea typeface="ＭＳ Ｐゴシック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9692817"/>
      </p:ext>
    </p:extLst>
  </p:cSld>
  <p:clrMapOvr>
    <a:masterClrMapping/>
  </p:clrMapOvr>
  <p:hf hd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3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0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8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5B8F2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ABAD23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9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091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5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2993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9016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347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649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223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2347639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4025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8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3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6" y="2409726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8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7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5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6" y="2409726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965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165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39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9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9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1759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5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1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0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737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5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2462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931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7329510" cy="4911741"/>
          </a:xfrm>
        </p:spPr>
        <p:txBody>
          <a:bodyPr/>
          <a:lstStyle>
            <a:lvl1pPr marL="363538" indent="-363538"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1pPr>
            <a:lvl2pPr marL="711200" indent="-347663"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2pPr>
            <a:lvl3pPr marL="1074738" indent="-363538">
              <a:defRPr sz="16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290672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k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3048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518FD972-9F7E-4CCD-91EC-310A01A4BBC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52400" y="76200"/>
            <a:ext cx="5334000" cy="9144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81200" y="6553200"/>
            <a:ext cx="5842000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900" dirty="0">
                <a:solidFill>
                  <a:srgbClr val="7F7F7F"/>
                </a:solidFill>
                <a:ea typeface="ＭＳ Ｐゴシック"/>
              </a:rPr>
              <a:t> © Copyright Cargill, Incorporated </a:t>
            </a:r>
            <a:r>
              <a:rPr lang="en-US" sz="900" dirty="0" smtClean="0">
                <a:solidFill>
                  <a:srgbClr val="7F7F7F"/>
                </a:solidFill>
                <a:ea typeface="ＭＳ Ｐゴシック"/>
              </a:rPr>
              <a:t>2014. </a:t>
            </a:r>
            <a:r>
              <a:rPr lang="en-US" sz="900" dirty="0">
                <a:solidFill>
                  <a:srgbClr val="7F7F7F"/>
                </a:solidFill>
                <a:ea typeface="ＭＳ Ｐゴシック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51361880"/>
      </p:ext>
    </p:extLst>
  </p:cSld>
  <p:clrMapOvr>
    <a:masterClrMapping/>
  </p:clrMapOvr>
  <p:hf hdr="0" dt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05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1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0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9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5B8F2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ABAD23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4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3464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831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670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686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424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196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7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2517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2347639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4025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9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0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6" y="2409726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2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3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795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8042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1250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0474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9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9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5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1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0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667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5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288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0938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3"/>
            <a:ext cx="7329510" cy="4911741"/>
          </a:xfrm>
        </p:spPr>
        <p:txBody>
          <a:bodyPr/>
          <a:lstStyle>
            <a:lvl1pPr marL="363538" indent="-363538">
              <a:buFont typeface="Wingdings" pitchFamily="2" charset="2"/>
              <a:buChar char="q"/>
              <a:defRPr sz="2000">
                <a:latin typeface="Arial" pitchFamily="34" charset="0"/>
                <a:cs typeface="Arial" pitchFamily="34" charset="0"/>
              </a:defRPr>
            </a:lvl1pPr>
            <a:lvl2pPr marL="711200" indent="-347663">
              <a:buFont typeface="Courier New" pitchFamily="49" charset="0"/>
              <a:buChar char="o"/>
              <a:defRPr sz="1800">
                <a:latin typeface="Arial" pitchFamily="34" charset="0"/>
                <a:cs typeface="Arial" pitchFamily="34" charset="0"/>
              </a:defRPr>
            </a:lvl2pPr>
            <a:lvl3pPr marL="1074738" indent="-363538">
              <a:defRPr sz="16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91252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82602" y="6248400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3175" y="6532567"/>
            <a:ext cx="284163" cy="3254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453C-BD58-4C5F-8509-9B095C823B8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1"/>
          </p:nvPr>
        </p:nvSpPr>
        <p:spPr>
          <a:xfrm>
            <a:off x="7239000" y="6096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0944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637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k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3048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518FD972-9F7E-4CCD-91EC-310A01A4BBC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52400" y="76200"/>
            <a:ext cx="5334000" cy="914400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81200" y="6553200"/>
            <a:ext cx="5842000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900" dirty="0">
                <a:solidFill>
                  <a:srgbClr val="7F7F7F"/>
                </a:solidFill>
                <a:ea typeface="ＭＳ Ｐゴシック"/>
              </a:rPr>
              <a:t> © Copyright Cargill, Incorporated </a:t>
            </a:r>
            <a:r>
              <a:rPr lang="en-US" sz="900" dirty="0" smtClean="0">
                <a:solidFill>
                  <a:srgbClr val="7F7F7F"/>
                </a:solidFill>
                <a:ea typeface="ＭＳ Ｐゴシック"/>
              </a:rPr>
              <a:t>2014. </a:t>
            </a:r>
            <a:r>
              <a:rPr lang="en-US" sz="900" dirty="0">
                <a:solidFill>
                  <a:srgbClr val="7F7F7F"/>
                </a:solidFill>
                <a:ea typeface="ＭＳ Ｐゴシック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06092915"/>
      </p:ext>
    </p:extLst>
  </p:cSld>
  <p:clrMapOvr>
    <a:masterClrMapping/>
  </p:clrMapOvr>
  <p:hf hd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6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750" b="1"/>
            </a:lvl1pPr>
            <a:lvl2pPr>
              <a:defRPr sz="825" b="1"/>
            </a:lvl2pPr>
            <a:lvl3pPr>
              <a:defRPr sz="825" b="1"/>
            </a:lvl3pPr>
            <a:lvl4pPr>
              <a:defRPr sz="825" b="1"/>
            </a:lvl4pPr>
            <a:lvl5pPr>
              <a:defRPr sz="825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4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92693"/>
            <a:ext cx="333103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525" baseline="30000" dirty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525" baseline="30000" dirty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6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52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6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750" b="1"/>
            </a:lvl1pPr>
            <a:lvl2pPr>
              <a:defRPr sz="825" b="1"/>
            </a:lvl2pPr>
            <a:lvl3pPr>
              <a:defRPr sz="825" b="1"/>
            </a:lvl3pPr>
            <a:lvl4pPr>
              <a:defRPr sz="825" b="1"/>
            </a:lvl4pPr>
            <a:lvl5pPr>
              <a:defRPr sz="825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4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92693"/>
            <a:ext cx="333103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525" baseline="30000" dirty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525" baseline="30000" dirty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6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4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1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75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750" b="1"/>
            </a:lvl1pPr>
            <a:lvl2pPr>
              <a:defRPr sz="825" b="1"/>
            </a:lvl2pPr>
            <a:lvl3pPr>
              <a:defRPr sz="825" b="1"/>
            </a:lvl3pPr>
            <a:lvl4pPr>
              <a:defRPr sz="825" b="1"/>
            </a:lvl4pPr>
            <a:lvl5pPr>
              <a:defRPr sz="825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4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92693"/>
            <a:ext cx="3331030" cy="16158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525" baseline="30000" dirty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525" baseline="30000" dirty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2250"/>
              </a:lnSpc>
              <a:buFontTx/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0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925"/>
              </a:lnSpc>
              <a:spcBef>
                <a:spcPts val="0"/>
              </a:spcBef>
              <a:buNone/>
              <a:defRPr sz="5175" b="1">
                <a:solidFill>
                  <a:srgbClr val="A22B38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750" b="1"/>
            </a:lvl1pPr>
            <a:lvl2pPr>
              <a:defRPr sz="825" b="1"/>
            </a:lvl2pPr>
            <a:lvl3pPr>
              <a:defRPr sz="825" b="1"/>
            </a:lvl3pPr>
            <a:lvl4pPr>
              <a:defRPr sz="825" b="1"/>
            </a:lvl4pPr>
            <a:lvl5pPr>
              <a:defRPr sz="825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4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8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525" baseline="30000" dirty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525" baseline="30000" dirty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2250"/>
              </a:lnSpc>
              <a:buFontTx/>
              <a:buNone/>
              <a:defRPr sz="1800" b="1" baseline="0">
                <a:solidFill>
                  <a:srgbClr val="BD4F1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2"/>
            <a:ext cx="630936" cy="153987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6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1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4725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9545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1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4725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045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1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4725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4410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1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4125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1pPr>
            <a:lvl2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3pPr>
            <a:lvl4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4pPr>
            <a:lvl5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4179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1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4125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1pPr>
            <a:lvl2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3pPr>
            <a:lvl4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4pPr>
            <a:lvl5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858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1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4125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1pPr>
            <a:lvl2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3pPr>
            <a:lvl4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4pPr>
            <a:lvl5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080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375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5122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4125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tx1"/>
                </a:solidFill>
              </a:defRPr>
            </a:lvl2pPr>
            <a:lvl3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tx1"/>
                </a:solidFill>
              </a:defRPr>
            </a:lvl3pPr>
            <a:lvl4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tx1"/>
                </a:solidFill>
              </a:defRPr>
            </a:lvl4pPr>
            <a:lvl5pPr marL="130302" indent="-130302">
              <a:lnSpc>
                <a:spcPts val="2400"/>
              </a:lnSpc>
              <a:spcBef>
                <a:spcPts val="0"/>
              </a:spcBef>
              <a:buFont typeface="Arial" pitchFamily="34" charset="0"/>
              <a:buChar char="•"/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335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3"/>
            <a:ext cx="7567612" cy="1154927"/>
          </a:xfrm>
        </p:spPr>
        <p:txBody>
          <a:bodyPr/>
          <a:lstStyle>
            <a:lvl1pPr>
              <a:lnSpc>
                <a:spcPts val="3000"/>
              </a:lnSpc>
              <a:defRPr sz="27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945300"/>
            <a:ext cx="7571488" cy="397952"/>
          </a:xfrm>
        </p:spPr>
        <p:txBody>
          <a:bodyPr/>
          <a:lstStyle>
            <a:lvl1pPr marL="0" indent="-137160">
              <a:lnSpc>
                <a:spcPts val="1650"/>
              </a:lnSpc>
              <a:spcBef>
                <a:spcPts val="0"/>
              </a:spcBef>
              <a:buFontTx/>
              <a:buNone/>
              <a:defRPr sz="1500" b="1" cap="all" baseline="0">
                <a:solidFill>
                  <a:srgbClr val="BD4F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2347639"/>
            <a:ext cx="7567612" cy="3592789"/>
          </a:xfrm>
        </p:spPr>
        <p:txBody>
          <a:bodyPr numCol="1">
            <a:noAutofit/>
          </a:bodyPr>
          <a:lstStyle>
            <a:lvl1pPr marL="137160" indent="-137160">
              <a:lnSpc>
                <a:spcPts val="1650"/>
              </a:lnSpc>
              <a:spcBef>
                <a:spcPts val="0"/>
              </a:spcBef>
              <a:spcAft>
                <a:spcPts val="750"/>
              </a:spcAft>
              <a:buFont typeface="Arial" pitchFamily="34" charset="0"/>
              <a:buChar char="•"/>
              <a:defRPr sz="1500" b="0">
                <a:solidFill>
                  <a:schemeClr val="tx1"/>
                </a:solidFill>
              </a:defRPr>
            </a:lvl1pPr>
            <a:lvl2pPr marL="341710" indent="-137160">
              <a:lnSpc>
                <a:spcPts val="1650"/>
              </a:lnSpc>
              <a:spcBef>
                <a:spcPts val="0"/>
              </a:spcBef>
              <a:spcAft>
                <a:spcPts val="750"/>
              </a:spcAft>
              <a:buFont typeface="Arial" pitchFamily="34" charset="0"/>
              <a:buChar char="•"/>
              <a:defRPr sz="1500" b="0">
                <a:solidFill>
                  <a:schemeClr val="tx1"/>
                </a:solidFill>
              </a:defRPr>
            </a:lvl2pPr>
            <a:lvl3pPr marL="548640" indent="-137160">
              <a:lnSpc>
                <a:spcPts val="1650"/>
              </a:lnSpc>
              <a:spcBef>
                <a:spcPts val="0"/>
              </a:spcBef>
              <a:spcAft>
                <a:spcPts val="750"/>
              </a:spcAft>
              <a:buFont typeface="Arial" pitchFamily="34" charset="0"/>
              <a:buChar char="•"/>
              <a:defRPr sz="1500" b="0">
                <a:solidFill>
                  <a:schemeClr val="tx1"/>
                </a:solidFill>
              </a:defRPr>
            </a:lvl3pPr>
            <a:lvl4pPr marL="754380" indent="-137160">
              <a:lnSpc>
                <a:spcPts val="1650"/>
              </a:lnSpc>
              <a:spcBef>
                <a:spcPts val="0"/>
              </a:spcBef>
              <a:spcAft>
                <a:spcPts val="750"/>
              </a:spcAft>
              <a:buFont typeface="Arial" pitchFamily="34" charset="0"/>
              <a:buChar char="•"/>
              <a:defRPr sz="1500" b="0">
                <a:solidFill>
                  <a:schemeClr val="tx1"/>
                </a:solidFill>
              </a:defRPr>
            </a:lvl4pPr>
            <a:lvl5pPr marL="960120" indent="-137160">
              <a:lnSpc>
                <a:spcPts val="1650"/>
              </a:lnSpc>
              <a:spcBef>
                <a:spcPts val="0"/>
              </a:spcBef>
              <a:spcAft>
                <a:spcPts val="750"/>
              </a:spcAft>
              <a:buFont typeface="Arial" pitchFamily="34" charset="0"/>
              <a:buChar char="•"/>
              <a:defRPr sz="15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5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40" y="502920"/>
            <a:ext cx="7567612" cy="859028"/>
          </a:xfrm>
        </p:spPr>
        <p:txBody>
          <a:bodyPr/>
          <a:lstStyle>
            <a:lvl1pPr>
              <a:lnSpc>
                <a:spcPts val="3000"/>
              </a:lnSpc>
              <a:defRPr sz="27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175"/>
              </a:lnSpc>
              <a:spcBef>
                <a:spcPts val="0"/>
              </a:spcBef>
              <a:buFontTx/>
              <a:buNone/>
              <a:defRPr sz="18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sz="15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spcAft>
                <a:spcPts val="675"/>
              </a:spcAft>
              <a:buFontTx/>
              <a:buNone/>
              <a:tabLst/>
              <a:defRPr sz="15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1650"/>
              </a:lnSpc>
              <a:spcBef>
                <a:spcPts val="0"/>
              </a:spcBef>
              <a:buFontTx/>
              <a:buNone/>
              <a:tabLst/>
              <a:defRPr sz="1500"/>
            </a:lvl2pPr>
            <a:lvl3pPr marL="0" indent="0">
              <a:lnSpc>
                <a:spcPts val="1650"/>
              </a:lnSpc>
              <a:spcBef>
                <a:spcPts val="0"/>
              </a:spcBef>
              <a:buFontTx/>
              <a:buNone/>
              <a:tabLst/>
              <a:defRPr sz="1500"/>
            </a:lvl3pPr>
            <a:lvl4pPr marL="0" indent="0">
              <a:lnSpc>
                <a:spcPts val="1650"/>
              </a:lnSpc>
              <a:spcBef>
                <a:spcPts val="0"/>
              </a:spcBef>
              <a:buFontTx/>
              <a:buNone/>
              <a:tabLst/>
              <a:defRPr sz="1500"/>
            </a:lvl4pPr>
            <a:lvl5pPr marL="0" indent="0">
              <a:lnSpc>
                <a:spcPts val="1650"/>
              </a:lnSpc>
              <a:spcBef>
                <a:spcPts val="0"/>
              </a:spcBef>
              <a:buFontTx/>
              <a:buNone/>
              <a:tabLst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8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3000"/>
              </a:lnSpc>
              <a:defRPr sz="27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175"/>
              </a:lnSpc>
              <a:spcBef>
                <a:spcPts val="0"/>
              </a:spcBef>
              <a:buFontTx/>
              <a:buNone/>
              <a:defRPr sz="18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spcAft>
                <a:spcPts val="675"/>
              </a:spcAft>
              <a:buFontTx/>
              <a:buNone/>
              <a:tabLst/>
              <a:defRPr sz="15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1650"/>
              </a:lnSpc>
              <a:spcBef>
                <a:spcPts val="0"/>
              </a:spcBef>
              <a:buFontTx/>
              <a:buNone/>
              <a:tabLst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ts val="1650"/>
              </a:lnSpc>
              <a:spcBef>
                <a:spcPts val="0"/>
              </a:spcBef>
              <a:buFontTx/>
              <a:buNone/>
              <a:tabLst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ts val="1650"/>
              </a:lnSpc>
              <a:spcBef>
                <a:spcPts val="0"/>
              </a:spcBef>
              <a:buFontTx/>
              <a:buNone/>
              <a:tabLst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ts val="1650"/>
              </a:lnSpc>
              <a:spcBef>
                <a:spcPts val="0"/>
              </a:spcBef>
              <a:buFontTx/>
              <a:buNone/>
              <a:tabLst/>
              <a:defRPr sz="15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7" y="2409726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spcAft>
                <a:spcPts val="675"/>
              </a:spcAft>
              <a:buFontTx/>
              <a:buNone/>
              <a:defRPr sz="15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/>
            </a:lvl2pPr>
            <a:lvl3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/>
            </a:lvl3pPr>
            <a:lvl4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/>
            </a:lvl4pPr>
            <a:lvl5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3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40" y="502920"/>
            <a:ext cx="7567612" cy="859028"/>
          </a:xfrm>
        </p:spPr>
        <p:txBody>
          <a:bodyPr/>
          <a:lstStyle>
            <a:lvl1pPr>
              <a:lnSpc>
                <a:spcPts val="3000"/>
              </a:lnSpc>
              <a:defRPr sz="27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175"/>
              </a:lnSpc>
              <a:spcBef>
                <a:spcPts val="0"/>
              </a:spcBef>
              <a:buFontTx/>
              <a:buNone/>
              <a:defRPr sz="18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1">
                <a:solidFill>
                  <a:schemeClr val="tx1"/>
                </a:solidFill>
              </a:defRPr>
            </a:lvl1pPr>
            <a:lvl2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ts val="1650"/>
              </a:lnSpc>
              <a:spcBef>
                <a:spcPts val="0"/>
              </a:spcBef>
              <a:buFontTx/>
              <a:buNone/>
              <a:defRPr sz="15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8" y="2494889"/>
            <a:ext cx="3640264" cy="344554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2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34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1" baseline="0">
                <a:solidFill>
                  <a:schemeClr val="tx1"/>
                </a:solidFill>
              </a:defRPr>
            </a:lvl1pPr>
            <a:lvl2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2pPr>
            <a:lvl3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3pPr>
            <a:lvl4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4pPr>
            <a:lvl5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34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1" baseline="0">
                <a:solidFill>
                  <a:schemeClr val="tx1"/>
                </a:solidFill>
              </a:defRPr>
            </a:lvl1pPr>
            <a:lvl2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2pPr>
            <a:lvl3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3pPr>
            <a:lvl4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4pPr>
            <a:lvl5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34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50" b="1" baseline="0">
                <a:solidFill>
                  <a:schemeClr val="tx1"/>
                </a:solidFill>
              </a:defRPr>
            </a:lvl1pPr>
            <a:lvl2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2pPr>
            <a:lvl3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3pPr>
            <a:lvl4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4pPr>
            <a:lvl5pPr marL="0" indent="0">
              <a:lnSpc>
                <a:spcPts val="1350"/>
              </a:lnSpc>
              <a:spcBef>
                <a:spcPts val="0"/>
              </a:spcBef>
              <a:buFontTx/>
              <a:buNone/>
              <a:defRPr sz="105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9125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40" y="502923"/>
            <a:ext cx="7567612" cy="1154927"/>
          </a:xfrm>
        </p:spPr>
        <p:txBody>
          <a:bodyPr/>
          <a:lstStyle>
            <a:lvl1pPr>
              <a:lnSpc>
                <a:spcPts val="3000"/>
              </a:lnSpc>
              <a:defRPr sz="27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35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2827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3"/>
            <a:ext cx="7658101" cy="1154927"/>
          </a:xfrm>
        </p:spPr>
        <p:txBody>
          <a:bodyPr/>
          <a:lstStyle>
            <a:lvl1pPr>
              <a:lnSpc>
                <a:spcPts val="3000"/>
              </a:lnSpc>
              <a:defRPr sz="27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4593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751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175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4425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31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25"/>
              </a:lnSpc>
              <a:spcBef>
                <a:spcPts val="0"/>
              </a:spcBef>
              <a:buNone/>
              <a:defRPr sz="2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7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25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31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275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087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7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175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3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25"/>
              </a:lnSpc>
              <a:spcBef>
                <a:spcPts val="0"/>
              </a:spcBef>
              <a:buNone/>
              <a:defRPr sz="2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2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25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354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25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7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25"/>
              </a:lnSpc>
              <a:spcBef>
                <a:spcPts val="0"/>
              </a:spcBef>
              <a:buNone/>
              <a:defRPr sz="2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0149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6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88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9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9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49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36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0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5B8F2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2016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ABAD23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3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535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101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0647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052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5032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90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5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1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0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452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1275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2347639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4025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0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6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6" y="2409726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2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5518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9059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1384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39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5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9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9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5958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5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1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0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223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5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6467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1519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CTL Overview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81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229570" y="6293274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232195" y="6281929"/>
            <a:ext cx="378392" cy="34967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6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0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6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A22B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BD4F1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9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9721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69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327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379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662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574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9259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9242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-182880">
              <a:lnSpc>
                <a:spcPts val="22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2347639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5613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9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6" y="2409726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3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7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47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4959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2637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0388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0659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9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9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9437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5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1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0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8816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3897630"/>
            <a:ext cx="4270248" cy="185547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5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2304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676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2651F68F-5A6C-4D00-89AA-4508D0BF7FD9}" type="datetimeFigureOut">
              <a:rPr lang="en-US" smtClean="0">
                <a:solidFill>
                  <a:prstClr val="black"/>
                </a:solidFill>
              </a:rPr>
              <a:pPr/>
              <a:t>4/18/2016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0E1B-8548-45DD-8EAF-88573F776F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0758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CTL Overview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81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229570" y="6293274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232195" y="6281929"/>
            <a:ext cx="378392" cy="34967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6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1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0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5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A22B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BD4F1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1227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2454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5206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2849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5468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344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34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0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4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4140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-182880">
              <a:lnSpc>
                <a:spcPts val="22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2347639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5613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2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9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6" y="2409726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3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7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6540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9559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1449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296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9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9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1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0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A22B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BD4F1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1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5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1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0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1058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3897630"/>
            <a:ext cx="4270248" cy="185547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5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7371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1185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5B8F2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ABAD23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8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4008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1908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96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4308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304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7D5EF3-7987-4FED-8D97-9D13EE36787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7239000" y="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4308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9715" y="6416679"/>
            <a:ext cx="378392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B9CA-AF87-4131-BFD1-FD1DD34FD55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2" y="152405"/>
            <a:ext cx="8904287" cy="430887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39715" y="6286505"/>
            <a:ext cx="377825" cy="365125"/>
          </a:xfrm>
          <a:prstGeom prst="rect">
            <a:avLst/>
          </a:prstGeom>
        </p:spPr>
        <p:txBody>
          <a:bodyPr lIns="60049" tIns="30024" rIns="60049" bIns="30024"/>
          <a:lstStyle>
            <a:lvl1pPr>
              <a:defRPr sz="900"/>
            </a:lvl1pPr>
          </a:lstStyle>
          <a:p>
            <a:pPr>
              <a:defRPr/>
            </a:pPr>
            <a:fld id="{C0DB6969-D7BD-43F8-B9A5-B6C403E2853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6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5"/>
            <a:ext cx="7658101" cy="512961"/>
          </a:xfrm>
        </p:spPr>
        <p:txBody>
          <a:bodyPr/>
          <a:lstStyle>
            <a:lvl1pPr>
              <a:lnSpc>
                <a:spcPts val="3999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9"/>
            <a:ext cx="378392" cy="365125"/>
          </a:xfrm>
          <a:prstGeom prst="rect">
            <a:avLst/>
          </a:prstGeom>
        </p:spPr>
        <p:txBody>
          <a:bodyPr vert="horz" wrap="none" lIns="91430" tIns="45715" rIns="91430" bIns="45715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72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508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Lar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9"/>
            <a:ext cx="7424928" cy="807913"/>
          </a:xfrm>
        </p:spPr>
        <p:txBody>
          <a:bodyPr/>
          <a:lstStyle>
            <a:lvl1pPr>
              <a:lnSpc>
                <a:spcPts val="63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39715" y="6416679"/>
            <a:ext cx="378392" cy="365125"/>
          </a:xfrm>
          <a:prstGeom prst="rect">
            <a:avLst/>
          </a:prstGeom>
        </p:spPr>
        <p:txBody>
          <a:bodyPr/>
          <a:lstStyle>
            <a:lvl1pPr algn="ctr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9DF752-1B7C-4233-8DBC-FBE782E61D4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6309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512961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5B8F2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39715" y="6416679"/>
            <a:ext cx="378392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6103A15-5D0A-48F6-A7E1-A630DC7B6FA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39715" y="6416679"/>
            <a:ext cx="378392" cy="36512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D14D3D-67A1-4D3A-8E08-31A04FCCBF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6514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2638" y="6322732"/>
            <a:ext cx="535376" cy="23913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750205" y="6415576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CTL Communication Enhancements for FY15 </a:t>
            </a:r>
          </a:p>
          <a:p>
            <a:pPr>
              <a:defRPr/>
            </a:pPr>
            <a:endParaRPr lang="en-US" sz="1200" b="1" dirty="0" smtClean="0">
              <a:solidFill>
                <a:srgbClr val="97999B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81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229570" y="6293274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232194" y="6281929"/>
            <a:ext cx="378392" cy="34967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4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6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599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A22B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510642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BD4F1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56"/>
            <a:ext cx="630936" cy="153987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0274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4343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00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5953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9776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089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3585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3370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8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4455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-182880">
              <a:lnSpc>
                <a:spcPts val="22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8" y="2347635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5613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4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0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29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4" y="2409722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6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12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9143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3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1361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2444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3787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1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5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6804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1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67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46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3718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1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4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38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648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3" y="2816402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5695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2638" y="6322732"/>
            <a:ext cx="535376" cy="23913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750205" y="6415576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CTL Overview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81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229570" y="6293274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232194" y="6281929"/>
            <a:ext cx="378392" cy="34967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5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6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9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599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5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5418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A22B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510642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BD4F1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56"/>
            <a:ext cx="630936" cy="153987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2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249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954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0370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848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0817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203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7580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8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4219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-182880">
              <a:lnSpc>
                <a:spcPts val="22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8" y="2347635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5613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7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8887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1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0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29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4" y="2409722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5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6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7788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3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6041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6868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209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1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5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0475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1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67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46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4761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3897630"/>
            <a:ext cx="4270248" cy="185547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1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4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38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92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9194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3" y="2816402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034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2638" y="6322732"/>
            <a:ext cx="535376" cy="23913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750205" y="6415576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CTL Overview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81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229570" y="6293274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232194" y="6281929"/>
            <a:ext cx="378392" cy="34967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8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6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2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599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79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A22B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510642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BD4F1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56"/>
            <a:ext cx="630936" cy="153987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7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5102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4461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718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7842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3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5936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79841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9258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8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8789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-182880">
              <a:lnSpc>
                <a:spcPts val="22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8" y="2347635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5613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6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5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0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29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4" y="2409722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8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436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3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5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06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7914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250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1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5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6177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1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67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46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41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3897630"/>
            <a:ext cx="4270248" cy="185547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1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4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38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8480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3" y="2816402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026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2638" y="6322732"/>
            <a:ext cx="535376" cy="23913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750205" y="6415576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CTL Overview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81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229570" y="6293274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232194" y="6281929"/>
            <a:ext cx="378392" cy="34967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6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1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599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4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A22B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510642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BD4F1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56"/>
            <a:ext cx="630936" cy="153987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11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-182880">
              <a:lnSpc>
                <a:spcPts val="22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2347639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5613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3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191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400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7069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3261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80383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94524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8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7259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-182880">
              <a:lnSpc>
                <a:spcPts val="22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8" y="2347635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5613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2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0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29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4" y="2409722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1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A22B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1200" baseline="30000" dirty="0" smtClean="0">
                <a:solidFill>
                  <a:srgbClr val="959595"/>
                </a:solidFill>
                <a:latin typeface="+mn-lt"/>
                <a:ea typeface="+mn-ea"/>
                <a:cs typeface="+mn-cs"/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BD4F1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7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7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8504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3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8712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5265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6377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1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5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0017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1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67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46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41029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3897630"/>
            <a:ext cx="4270248" cy="185547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1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4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38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9627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3" y="2816402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0501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02638" y="6322732"/>
            <a:ext cx="535376" cy="239135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750205" y="6415576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CTL Overview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81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229570" y="6293274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232194" y="6281929"/>
            <a:ext cx="378392" cy="349674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6" y="2409726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1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0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0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6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2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599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A22B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1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19" y="6510642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BD4F1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56"/>
            <a:ext cx="630936" cy="153987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48936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0079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9879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72152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37200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599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38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7286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8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1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8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2927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-182880">
              <a:lnSpc>
                <a:spcPts val="22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8" y="2347635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5613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92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6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0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29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4" y="2409722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0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8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5695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3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13532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71756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17600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1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19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5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030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32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1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67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46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91788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3897630"/>
            <a:ext cx="4270248" cy="185547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1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4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38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82666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3" y="2816402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9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07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26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82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9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9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6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5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1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0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77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5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8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8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20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6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0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3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6900" b="1">
                <a:solidFill>
                  <a:srgbClr val="A22B3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BD4F19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1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003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18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50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453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407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14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1490472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9" y="358835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6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769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1945300"/>
            <a:ext cx="7571488" cy="397952"/>
          </a:xfrm>
        </p:spPr>
        <p:txBody>
          <a:bodyPr/>
          <a:lstStyle>
            <a:lvl1pPr marL="0" indent="-182880">
              <a:lnSpc>
                <a:spcPts val="2200"/>
              </a:lnSpc>
              <a:spcBef>
                <a:spcPts val="0"/>
              </a:spcBef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2347639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5613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2410930"/>
            <a:ext cx="7567612" cy="1425258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4197096"/>
            <a:ext cx="7567611" cy="142646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7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0930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6" y="2409726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000" b="1" cap="all" baseline="0">
                <a:solidFill>
                  <a:srgbClr val="BD4F19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6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859028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1368513"/>
            <a:ext cx="7571489" cy="6858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400" b="1">
                <a:solidFill>
                  <a:srgbClr val="CA77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241961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2494883"/>
            <a:ext cx="3640264" cy="344554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1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595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567612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1839320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</p:spPr>
        <p:txBody>
          <a:bodyPr/>
          <a:lstStyle>
            <a:lvl1pPr>
              <a:lnSpc>
                <a:spcPts val="4000"/>
              </a:lnSpc>
              <a:defRPr sz="3600">
                <a:solidFill>
                  <a:srgbClr val="A22B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0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86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9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9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417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5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1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0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186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CA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5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60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44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6092679" y="457200"/>
            <a:ext cx="2359152" cy="1600200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0" y="228600"/>
            <a:ext cx="5980176" cy="5715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167128"/>
            <a:ext cx="2817960" cy="3775052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1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12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Thriv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230188" y="228600"/>
            <a:ext cx="5751576" cy="5715000"/>
          </a:xfrm>
          <a:prstGeom prst="round2DiagRect">
            <a:avLst>
              <a:gd name="adj1" fmla="val 3724"/>
              <a:gd name="adj2" fmla="val 0"/>
            </a:avLst>
          </a:prstGeo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6092679" y="2368296"/>
            <a:ext cx="2817960" cy="3575304"/>
          </a:xfrm>
          <a:prstGeom prst="round2DiagRect">
            <a:avLst>
              <a:gd name="adj1" fmla="val 0"/>
              <a:gd name="adj2" fmla="val 8742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382511" y="2697484"/>
            <a:ext cx="2249424" cy="1619459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6382512" y="4206244"/>
            <a:ext cx="2249424" cy="1317625"/>
          </a:xfrm>
        </p:spPr>
        <p:txBody>
          <a:bodyPr tIns="0" bIns="0">
            <a:noAutofit/>
          </a:bodyPr>
          <a:lstStyle>
            <a:lvl1pPr>
              <a:buFontTx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6085858" y="685800"/>
            <a:ext cx="2355284" cy="1572768"/>
          </a:xfrm>
          <a:prstGeom prst="round2DiagRect">
            <a:avLst>
              <a:gd name="adj1" fmla="val 12797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5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No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230188" y="228600"/>
            <a:ext cx="7223760" cy="5711825"/>
          </a:xfrm>
          <a:prstGeom prst="round2DiagRect">
            <a:avLst>
              <a:gd name="adj1" fmla="val 0"/>
              <a:gd name="adj2" fmla="val 402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62088" y="3078353"/>
            <a:ext cx="1353312" cy="2862072"/>
          </a:xfrm>
          <a:prstGeom prst="round2DiagRect">
            <a:avLst>
              <a:gd name="adj1" fmla="val 612"/>
              <a:gd name="adj2" fmla="val 1661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40664" y="1170432"/>
            <a:ext cx="5029200" cy="18288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438827"/>
            <a:ext cx="333103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 bwMode="gray">
          <a:xfrm>
            <a:off x="740664" y="3430587"/>
            <a:ext cx="5029200" cy="914400"/>
          </a:xfrm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chemeClr val="bg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62088" y="1828800"/>
            <a:ext cx="1353312" cy="1143000"/>
          </a:xfrm>
          <a:prstGeom prst="round2DiagRect">
            <a:avLst>
              <a:gd name="adj1" fmla="val 20468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7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LowIn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758952" y="228600"/>
            <a:ext cx="978408" cy="603504"/>
          </a:xfrm>
          <a:prstGeom prst="round2DiagRect">
            <a:avLst>
              <a:gd name="adj1" fmla="val 0"/>
              <a:gd name="adj2" fmla="val 20819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664" y="2258568"/>
            <a:ext cx="7040880" cy="2057400"/>
          </a:xfr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7900"/>
              </a:lnSpc>
              <a:spcBef>
                <a:spcPts val="0"/>
              </a:spcBef>
              <a:buNone/>
              <a:defRPr sz="3600" b="1">
                <a:solidFill>
                  <a:srgbClr val="5B8F2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Slide Primary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30188" y="6354053"/>
            <a:ext cx="2151062" cy="293688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Cargill_graphics-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663" y="6187350"/>
            <a:ext cx="1145953" cy="5120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541321" y="6510646"/>
            <a:ext cx="3331030" cy="1436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CONFIDENTIAL. This document contains trade secret information. Disclosure, use or reproduction outside Cargill or inside Cargill, to or by those employees who do not have a need to know is prohibited except as authorized by Cargill in writing.</a:t>
            </a:r>
          </a:p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40664" y="4791456"/>
            <a:ext cx="5486400" cy="1271016"/>
          </a:xfrm>
          <a:noFill/>
        </p:spPr>
        <p:txBody>
          <a:bodyPr tIns="0" bIns="0">
            <a:noAutofit/>
          </a:bodyPr>
          <a:lstStyle>
            <a:lvl1pPr>
              <a:lnSpc>
                <a:spcPts val="3000"/>
              </a:lnSpc>
              <a:buFontTx/>
              <a:buNone/>
              <a:defRPr sz="2400" b="1" baseline="0">
                <a:solidFill>
                  <a:srgbClr val="ABAD23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Secondary Information</a:t>
            </a:r>
            <a:endParaRPr lang="en-US" dirty="0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758952" y="914400"/>
            <a:ext cx="530352" cy="292608"/>
          </a:xfrm>
          <a:prstGeom prst="round2DiagRect">
            <a:avLst>
              <a:gd name="adj1" fmla="val 3697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8952" y="4562860"/>
            <a:ext cx="630936" cy="153987"/>
          </a:xfrm>
          <a:prstGeom prst="rect">
            <a:avLst/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6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2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5B8F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0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7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Large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1847088"/>
            <a:ext cx="7424928" cy="2340864"/>
          </a:xfrm>
        </p:spPr>
        <p:txBody>
          <a:bodyPr/>
          <a:lstStyle>
            <a:lvl1pPr>
              <a:lnSpc>
                <a:spcPts val="63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7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2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Ligh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0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rgbClr val="959595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740664" y="1005840"/>
            <a:ext cx="7772400" cy="1993392"/>
          </a:xfrm>
        </p:spPr>
        <p:txBody>
          <a:bodyPr/>
          <a:lstStyle>
            <a:lvl1pPr>
              <a:lnSpc>
                <a:spcPts val="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8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Mosaic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228600" y="228600"/>
            <a:ext cx="6949440" cy="2487168"/>
          </a:xfrm>
          <a:prstGeom prst="round2DiagRect">
            <a:avLst>
              <a:gd name="adj1" fmla="val 8670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0664" y="694944"/>
            <a:ext cx="5029200" cy="1371600"/>
          </a:xfrm>
        </p:spPr>
        <p:txBody>
          <a:bodyPr/>
          <a:lstStyle>
            <a:lvl1pPr>
              <a:lnSpc>
                <a:spcPts val="55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4539" y="3026664"/>
            <a:ext cx="7567612" cy="3142404"/>
          </a:xfrm>
        </p:spPr>
        <p:txBody>
          <a:bodyPr numCol="1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7296912" y="1115568"/>
            <a:ext cx="877824" cy="493776"/>
          </a:xfrm>
          <a:prstGeom prst="round2DiagRect">
            <a:avLst>
              <a:gd name="adj1" fmla="val 38584"/>
              <a:gd name="adj2" fmla="val 0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 userDrawn="1"/>
        </p:nvSpPr>
        <p:spPr>
          <a:xfrm>
            <a:off x="7296912" y="1719072"/>
            <a:ext cx="1627632" cy="996696"/>
          </a:xfrm>
          <a:prstGeom prst="round2DiagRect">
            <a:avLst>
              <a:gd name="adj1" fmla="val 612"/>
              <a:gd name="adj2" fmla="val 21637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1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Bull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15591"/>
            <a:ext cx="7567612" cy="478155"/>
          </a:xfrm>
        </p:spPr>
        <p:txBody>
          <a:bodyPr/>
          <a:lstStyle>
            <a:lvl1pPr>
              <a:lnSpc>
                <a:spcPts val="4000"/>
              </a:lnSpc>
              <a:defRPr sz="2400">
                <a:solidFill>
                  <a:srgbClr val="5B8F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2" y="514995"/>
            <a:ext cx="7571488" cy="397952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 b="1" cap="all" baseline="0">
                <a:solidFill>
                  <a:srgbClr val="D7A9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4539" y="1155459"/>
            <a:ext cx="7567612" cy="3592789"/>
          </a:xfrm>
        </p:spPr>
        <p:txBody>
          <a:bodyPr numCol="1">
            <a:noAutofit/>
          </a:bodyPr>
          <a:lstStyle>
            <a:lvl1pPr marL="18288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454025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73152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3pPr>
            <a:lvl4pPr marL="100584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4pPr>
            <a:lvl5pPr marL="1280160" indent="-18288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7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On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15590"/>
            <a:ext cx="7567612" cy="440055"/>
          </a:xfrm>
        </p:spPr>
        <p:txBody>
          <a:bodyPr/>
          <a:lstStyle>
            <a:lvl1pPr>
              <a:lnSpc>
                <a:spcPts val="4000"/>
              </a:lnSpc>
              <a:defRPr sz="2400">
                <a:solidFill>
                  <a:srgbClr val="5B8F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471611"/>
            <a:ext cx="7571489" cy="3840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0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9" y="1161600"/>
            <a:ext cx="7567612" cy="154194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8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4539" y="2947766"/>
            <a:ext cx="7567611" cy="1575054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8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180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180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180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1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Bulle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30188" y="228600"/>
            <a:ext cx="8686800" cy="5711825"/>
          </a:xfrm>
          <a:prstGeom prst="round2DiagRect">
            <a:avLst>
              <a:gd name="adj1" fmla="val 0"/>
              <a:gd name="adj2" fmla="val 3917"/>
            </a:avLst>
          </a:prstGeom>
          <a:solidFill>
            <a:srgbClr val="BD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744538" y="1691640"/>
            <a:ext cx="7589520" cy="594360"/>
          </a:xfrm>
        </p:spPr>
        <p:txBody>
          <a:bodyPr/>
          <a:lstStyle>
            <a:lvl1pPr>
              <a:lnSpc>
                <a:spcPts val="5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 bwMode="gray">
          <a:xfrm>
            <a:off x="744540" y="2606040"/>
            <a:ext cx="8166100" cy="1691640"/>
          </a:xfrm>
        </p:spPr>
        <p:txBody>
          <a:bodyPr numCol="2">
            <a:noAutofit/>
          </a:bodyPr>
          <a:lstStyle>
            <a:lvl1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73736" indent="-173736">
              <a:lnSpc>
                <a:spcPts val="3200"/>
              </a:lnSpc>
              <a:spcBef>
                <a:spcPts val="0"/>
              </a:spcBef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15590"/>
            <a:ext cx="7567612" cy="440055"/>
          </a:xfrm>
        </p:spPr>
        <p:txBody>
          <a:bodyPr/>
          <a:lstStyle>
            <a:lvl1pPr>
              <a:lnSpc>
                <a:spcPts val="4000"/>
              </a:lnSpc>
              <a:defRPr sz="2400">
                <a:solidFill>
                  <a:srgbClr val="5B8F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481133"/>
            <a:ext cx="7571489" cy="374562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0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1190176"/>
            <a:ext cx="3639312" cy="3529495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8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tabLst/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71886" y="1188967"/>
            <a:ext cx="3640265" cy="3530703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1800" b="1" cap="all" baseline="0">
                <a:solidFill>
                  <a:srgbClr val="D7A900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/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/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/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woColumnPhoto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15590"/>
            <a:ext cx="7567612" cy="430530"/>
          </a:xfrm>
        </p:spPr>
        <p:txBody>
          <a:bodyPr/>
          <a:lstStyle>
            <a:lvl1pPr>
              <a:lnSpc>
                <a:spcPts val="4000"/>
              </a:lnSpc>
              <a:defRPr sz="2400">
                <a:solidFill>
                  <a:srgbClr val="5B8F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1" y="481137"/>
            <a:ext cx="7571489" cy="422187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FontTx/>
              <a:buNone/>
              <a:defRPr sz="2000" b="1">
                <a:solidFill>
                  <a:srgbClr val="ABAD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4538" y="1094081"/>
            <a:ext cx="3639312" cy="3520814"/>
          </a:xfrm>
        </p:spPr>
        <p:txBody>
          <a:bodyPr numCol="1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1886" y="1169353"/>
            <a:ext cx="3640264" cy="3445541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0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hreeColumn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0188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28600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02754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118196" y="1200354"/>
            <a:ext cx="2898648" cy="258775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0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725" y="3946728"/>
            <a:ext cx="2743200" cy="1993697"/>
          </a:xfrm>
        </p:spPr>
        <p:txBody>
          <a:bodyPr numCol="1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1" baseline="0">
                <a:solidFill>
                  <a:schemeClr val="tx1"/>
                </a:solidFill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4pPr>
            <a:lvl5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135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15592"/>
            <a:ext cx="7567612" cy="516255"/>
          </a:xfrm>
        </p:spPr>
        <p:txBody>
          <a:bodyPr/>
          <a:lstStyle>
            <a:lvl1pPr>
              <a:lnSpc>
                <a:spcPts val="4000"/>
              </a:lnSpc>
              <a:defRPr sz="2400">
                <a:solidFill>
                  <a:srgbClr val="5B8F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0664" y="618565"/>
            <a:ext cx="7571488" cy="397952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88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4539" y="15591"/>
            <a:ext cx="7658101" cy="544830"/>
          </a:xfrm>
        </p:spPr>
        <p:txBody>
          <a:bodyPr/>
          <a:lstStyle>
            <a:lvl1pPr>
              <a:lnSpc>
                <a:spcPts val="4000"/>
              </a:lnSpc>
              <a:defRPr sz="2400">
                <a:solidFill>
                  <a:srgbClr val="5B8F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223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006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Four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2459736" y="2862072"/>
            <a:ext cx="2057400" cy="2862072"/>
          </a:xfrm>
          <a:prstGeom prst="round2DiagRect">
            <a:avLst>
              <a:gd name="adj1" fmla="val 10971"/>
              <a:gd name="adj2" fmla="val 0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ound Diagonal Corner Rectangle 39"/>
          <p:cNvSpPr/>
          <p:nvPr userDrawn="1"/>
        </p:nvSpPr>
        <p:spPr>
          <a:xfrm>
            <a:off x="4626864" y="914400"/>
            <a:ext cx="2057400" cy="2862072"/>
          </a:xfrm>
          <a:prstGeom prst="round2DiagRect">
            <a:avLst>
              <a:gd name="adj1" fmla="val 10362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803136" y="2862072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2112264" cy="2862072"/>
          </a:xfrm>
          <a:prstGeom prst="round2DiagRect">
            <a:avLst>
              <a:gd name="adj1" fmla="val 0"/>
              <a:gd name="adj2" fmla="val 10818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87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803136" y="914400"/>
            <a:ext cx="2112264" cy="1828800"/>
          </a:xfrm>
          <a:prstGeom prst="round2DiagRect">
            <a:avLst>
              <a:gd name="adj1" fmla="val 10996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459736" y="914400"/>
            <a:ext cx="2057400" cy="1828800"/>
          </a:xfrm>
          <a:prstGeom prst="round2DiagRect">
            <a:avLst>
              <a:gd name="adj1" fmla="val 0"/>
              <a:gd name="adj2" fmla="val 14555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626864" y="3886200"/>
            <a:ext cx="2057400" cy="1828800"/>
          </a:xfrm>
          <a:prstGeom prst="round2DiagRect">
            <a:avLst>
              <a:gd name="adj1" fmla="val 0"/>
              <a:gd name="adj2" fmla="val 1258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112264" cy="1828800"/>
          </a:xfrm>
          <a:prstGeom prst="round2DiagRect">
            <a:avLst>
              <a:gd name="adj1" fmla="val 12993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/>
          </p:nvPr>
        </p:nvSpPr>
        <p:spPr bwMode="gray">
          <a:xfrm>
            <a:off x="4855464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 bwMode="gray">
          <a:xfrm>
            <a:off x="4855464" y="2930461"/>
            <a:ext cx="1600200" cy="804672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7031736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7031736" y="4814129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4"/>
            <a:ext cx="1600200" cy="178308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930465"/>
            <a:ext cx="16002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2679192" y="2952520"/>
            <a:ext cx="1600200" cy="174738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2679192" y="4814129"/>
            <a:ext cx="1757580" cy="801415"/>
          </a:xfrm>
        </p:spPr>
        <p:txBody>
          <a:bodyPr t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032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hree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/>
          <p:cNvSpPr/>
          <p:nvPr userDrawn="1"/>
        </p:nvSpPr>
        <p:spPr>
          <a:xfrm>
            <a:off x="3172968" y="3118104"/>
            <a:ext cx="2798064" cy="2596896"/>
          </a:xfrm>
          <a:prstGeom prst="round2DiagRect">
            <a:avLst>
              <a:gd name="adj1" fmla="val 9144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ound Diagonal Corner Rectangle 36"/>
          <p:cNvSpPr/>
          <p:nvPr userDrawn="1"/>
        </p:nvSpPr>
        <p:spPr>
          <a:xfrm>
            <a:off x="6117336" y="4069080"/>
            <a:ext cx="2798064" cy="1645920"/>
          </a:xfrm>
          <a:prstGeom prst="round2DiagRect">
            <a:avLst>
              <a:gd name="adj1" fmla="val 0"/>
              <a:gd name="adj2" fmla="val 14623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07961"/>
            <a:ext cx="2798064" cy="2816352"/>
          </a:xfrm>
          <a:prstGeom prst="round2DiagRect">
            <a:avLst>
              <a:gd name="adj1" fmla="val 0"/>
              <a:gd name="adj2" fmla="val 7684"/>
            </a:avLst>
          </a:prstGeom>
          <a:solidFill>
            <a:srgbClr val="5B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117336" y="914400"/>
            <a:ext cx="2798064" cy="2999232"/>
          </a:xfrm>
          <a:prstGeom prst="round2DiagRect">
            <a:avLst>
              <a:gd name="adj1" fmla="val 7862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172968" y="914400"/>
            <a:ext cx="2798064" cy="2048256"/>
          </a:xfrm>
          <a:prstGeom prst="round2DiagRect">
            <a:avLst>
              <a:gd name="adj1" fmla="val 0"/>
              <a:gd name="adj2" fmla="val 1006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3886200"/>
            <a:ext cx="2798064" cy="1828800"/>
          </a:xfrm>
          <a:prstGeom prst="round2DiagRect">
            <a:avLst>
              <a:gd name="adj1" fmla="val 14020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6355080" y="4161285"/>
            <a:ext cx="2286000" cy="563671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29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6355080" y="4846971"/>
            <a:ext cx="2286000" cy="80141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 bwMode="gray">
          <a:xfrm>
            <a:off x="457200" y="1010988"/>
            <a:ext cx="2286000" cy="1283919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 bwMode="gray">
          <a:xfrm>
            <a:off x="457200" y="2430250"/>
            <a:ext cx="2286000" cy="1069723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7"/>
          </p:nvPr>
        </p:nvSpPr>
        <p:spPr bwMode="gray">
          <a:xfrm>
            <a:off x="3410712" y="3221829"/>
            <a:ext cx="2286000" cy="870560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8"/>
          </p:nvPr>
        </p:nvSpPr>
        <p:spPr bwMode="gray">
          <a:xfrm>
            <a:off x="3410712" y="4206887"/>
            <a:ext cx="2286000" cy="1234440"/>
          </a:xfrm>
        </p:spPr>
        <p:txBody>
          <a:bodyPr t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6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Two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Diagonal Corner Rectangle 36"/>
          <p:cNvSpPr/>
          <p:nvPr userDrawn="1"/>
        </p:nvSpPr>
        <p:spPr>
          <a:xfrm>
            <a:off x="4645152" y="4069080"/>
            <a:ext cx="4270248" cy="2057400"/>
          </a:xfrm>
          <a:prstGeom prst="round2DiagRect">
            <a:avLst>
              <a:gd name="adj1" fmla="val 10959"/>
              <a:gd name="adj2" fmla="val 0"/>
            </a:avLst>
          </a:prstGeom>
          <a:solidFill>
            <a:srgbClr val="ABA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ound Diagonal Corner Rectangle 37"/>
          <p:cNvSpPr/>
          <p:nvPr userDrawn="1"/>
        </p:nvSpPr>
        <p:spPr>
          <a:xfrm>
            <a:off x="230188" y="914400"/>
            <a:ext cx="4270248" cy="1764792"/>
          </a:xfrm>
          <a:prstGeom prst="round2DiagRect">
            <a:avLst>
              <a:gd name="adj1" fmla="val 0"/>
              <a:gd name="adj2" fmla="val 11943"/>
            </a:avLst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645152" y="914400"/>
            <a:ext cx="4270248" cy="3017520"/>
          </a:xfrm>
          <a:prstGeom prst="round2DiagRect">
            <a:avLst>
              <a:gd name="adj1" fmla="val 0"/>
              <a:gd name="adj2" fmla="val 7057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28600" y="2862072"/>
            <a:ext cx="4270248" cy="3264408"/>
          </a:xfrm>
          <a:prstGeom prst="round2DiagRect">
            <a:avLst>
              <a:gd name="adj1" fmla="val 7497"/>
              <a:gd name="adj2" fmla="val 0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3"/>
          </p:nvPr>
        </p:nvSpPr>
        <p:spPr bwMode="gray">
          <a:xfrm>
            <a:off x="4882896" y="4161281"/>
            <a:ext cx="3840480" cy="1127342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24"/>
          </p:nvPr>
        </p:nvSpPr>
        <p:spPr bwMode="gray">
          <a:xfrm>
            <a:off x="4882895" y="5445065"/>
            <a:ext cx="3840480" cy="463169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57200" y="1010986"/>
            <a:ext cx="3840480" cy="688933"/>
          </a:xfrm>
        </p:spPr>
        <p:txBody>
          <a:bodyPr tIns="0" bIns="0" anchor="b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457200" y="1824041"/>
            <a:ext cx="3840480" cy="674025"/>
          </a:xfrm>
        </p:spPr>
        <p:txBody>
          <a:bodyPr tIns="0" bIns="0"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9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 descr="Cargill_Webinar_graphics-8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515" y="2816406"/>
            <a:ext cx="2742973" cy="122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7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32.xml"/><Relationship Id="rId21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24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23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39.xml"/><Relationship Id="rId19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Relationship Id="rId22" Type="http://schemas.openxmlformats.org/officeDocument/2006/relationships/slideLayout" Target="../slideLayouts/slideLayout2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18" Type="http://schemas.openxmlformats.org/officeDocument/2006/relationships/slideLayout" Target="../slideLayouts/slideLayout271.xml"/><Relationship Id="rId26" Type="http://schemas.openxmlformats.org/officeDocument/2006/relationships/theme" Target="../theme/theme11.xml"/><Relationship Id="rId3" Type="http://schemas.openxmlformats.org/officeDocument/2006/relationships/slideLayout" Target="../slideLayouts/slideLayout256.xml"/><Relationship Id="rId21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70.xml"/><Relationship Id="rId25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20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24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23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63.xml"/><Relationship Id="rId19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Relationship Id="rId22" Type="http://schemas.openxmlformats.org/officeDocument/2006/relationships/slideLayout" Target="../slideLayouts/slideLayout275.xml"/><Relationship Id="rId27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slideLayout" Target="../slideLayouts/slideLayout291.xml"/><Relationship Id="rId18" Type="http://schemas.openxmlformats.org/officeDocument/2006/relationships/slideLayout" Target="../slideLayouts/slideLayout296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81.xml"/><Relationship Id="rId21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90.xml"/><Relationship Id="rId17" Type="http://schemas.openxmlformats.org/officeDocument/2006/relationships/slideLayout" Target="../slideLayouts/slideLayout295.xml"/><Relationship Id="rId25" Type="http://schemas.openxmlformats.org/officeDocument/2006/relationships/theme" Target="../theme/theme12.xml"/><Relationship Id="rId2" Type="http://schemas.openxmlformats.org/officeDocument/2006/relationships/slideLayout" Target="../slideLayouts/slideLayout280.xml"/><Relationship Id="rId16" Type="http://schemas.openxmlformats.org/officeDocument/2006/relationships/slideLayout" Target="../slideLayouts/slideLayout294.xml"/><Relationship Id="rId20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2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83.xml"/><Relationship Id="rId15" Type="http://schemas.openxmlformats.org/officeDocument/2006/relationships/slideLayout" Target="../slideLayouts/slideLayout293.xml"/><Relationship Id="rId23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288.xml"/><Relationship Id="rId19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Relationship Id="rId14" Type="http://schemas.openxmlformats.org/officeDocument/2006/relationships/slideLayout" Target="../slideLayouts/slideLayout292.xml"/><Relationship Id="rId22" Type="http://schemas.openxmlformats.org/officeDocument/2006/relationships/slideLayout" Target="../slideLayouts/slideLayout30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18" Type="http://schemas.openxmlformats.org/officeDocument/2006/relationships/slideLayout" Target="../slideLayouts/slideLayout33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15.xml"/><Relationship Id="rId21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17" Type="http://schemas.openxmlformats.org/officeDocument/2006/relationships/slideLayout" Target="../slideLayouts/slideLayout329.xml"/><Relationship Id="rId25" Type="http://schemas.openxmlformats.org/officeDocument/2006/relationships/theme" Target="../theme/theme14.xml"/><Relationship Id="rId2" Type="http://schemas.openxmlformats.org/officeDocument/2006/relationships/slideLayout" Target="../slideLayouts/slideLayout314.xml"/><Relationship Id="rId16" Type="http://schemas.openxmlformats.org/officeDocument/2006/relationships/slideLayout" Target="../slideLayouts/slideLayout328.xml"/><Relationship Id="rId20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24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17.xml"/><Relationship Id="rId15" Type="http://schemas.openxmlformats.org/officeDocument/2006/relationships/slideLayout" Target="../slideLayouts/slideLayout327.xml"/><Relationship Id="rId23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22.xml"/><Relationship Id="rId19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6.xml"/><Relationship Id="rId22" Type="http://schemas.openxmlformats.org/officeDocument/2006/relationships/slideLayout" Target="../slideLayouts/slideLayout33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slideLayout" Target="../slideLayouts/slideLayout349.xml"/><Relationship Id="rId18" Type="http://schemas.openxmlformats.org/officeDocument/2006/relationships/slideLayout" Target="../slideLayouts/slideLayout354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39.xml"/><Relationship Id="rId21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17" Type="http://schemas.openxmlformats.org/officeDocument/2006/relationships/slideLayout" Target="../slideLayouts/slideLayout353.xml"/><Relationship Id="rId25" Type="http://schemas.openxmlformats.org/officeDocument/2006/relationships/theme" Target="../theme/theme15.xml"/><Relationship Id="rId2" Type="http://schemas.openxmlformats.org/officeDocument/2006/relationships/slideLayout" Target="../slideLayouts/slideLayout338.xml"/><Relationship Id="rId16" Type="http://schemas.openxmlformats.org/officeDocument/2006/relationships/slideLayout" Target="../slideLayouts/slideLayout352.xml"/><Relationship Id="rId20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24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41.xml"/><Relationship Id="rId15" Type="http://schemas.openxmlformats.org/officeDocument/2006/relationships/slideLayout" Target="../slideLayouts/slideLayout351.xml"/><Relationship Id="rId23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46.xml"/><Relationship Id="rId19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slideLayout" Target="../slideLayouts/slideLayout350.xml"/><Relationship Id="rId22" Type="http://schemas.openxmlformats.org/officeDocument/2006/relationships/slideLayout" Target="../slideLayouts/slideLayout3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slideLayout" Target="../slideLayouts/slideLayout373.xml"/><Relationship Id="rId18" Type="http://schemas.openxmlformats.org/officeDocument/2006/relationships/slideLayout" Target="../slideLayouts/slideLayout37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63.xml"/><Relationship Id="rId21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17" Type="http://schemas.openxmlformats.org/officeDocument/2006/relationships/slideLayout" Target="../slideLayouts/slideLayout377.xml"/><Relationship Id="rId25" Type="http://schemas.openxmlformats.org/officeDocument/2006/relationships/theme" Target="../theme/theme16.xml"/><Relationship Id="rId2" Type="http://schemas.openxmlformats.org/officeDocument/2006/relationships/slideLayout" Target="../slideLayouts/slideLayout362.xml"/><Relationship Id="rId16" Type="http://schemas.openxmlformats.org/officeDocument/2006/relationships/slideLayout" Target="../slideLayouts/slideLayout376.xml"/><Relationship Id="rId20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65.xml"/><Relationship Id="rId15" Type="http://schemas.openxmlformats.org/officeDocument/2006/relationships/slideLayout" Target="../slideLayouts/slideLayout375.xml"/><Relationship Id="rId23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70.xml"/><Relationship Id="rId19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slideLayout" Target="../slideLayouts/slideLayout374.xml"/><Relationship Id="rId22" Type="http://schemas.openxmlformats.org/officeDocument/2006/relationships/slideLayout" Target="../slideLayouts/slideLayout3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slideLayout" Target="../slideLayouts/slideLayout397.xml"/><Relationship Id="rId18" Type="http://schemas.openxmlformats.org/officeDocument/2006/relationships/slideLayout" Target="../slideLayouts/slideLayout40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405.xml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17" Type="http://schemas.openxmlformats.org/officeDocument/2006/relationships/slideLayout" Target="../slideLayouts/slideLayout401.xml"/><Relationship Id="rId25" Type="http://schemas.openxmlformats.org/officeDocument/2006/relationships/theme" Target="../theme/theme17.xml"/><Relationship Id="rId2" Type="http://schemas.openxmlformats.org/officeDocument/2006/relationships/slideLayout" Target="../slideLayouts/slideLayout386.xml"/><Relationship Id="rId16" Type="http://schemas.openxmlformats.org/officeDocument/2006/relationships/slideLayout" Target="../slideLayouts/slideLayout400.xml"/><Relationship Id="rId20" Type="http://schemas.openxmlformats.org/officeDocument/2006/relationships/slideLayout" Target="../slideLayouts/slideLayout404.x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24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389.xml"/><Relationship Id="rId15" Type="http://schemas.openxmlformats.org/officeDocument/2006/relationships/slideLayout" Target="../slideLayouts/slideLayout399.xml"/><Relationship Id="rId23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394.xml"/><Relationship Id="rId19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Relationship Id="rId14" Type="http://schemas.openxmlformats.org/officeDocument/2006/relationships/slideLayout" Target="../slideLayouts/slideLayout398.xml"/><Relationship Id="rId22" Type="http://schemas.openxmlformats.org/officeDocument/2006/relationships/slideLayout" Target="../slideLayouts/slideLayout40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slideLayout" Target="../slideLayouts/slideLayout421.xml"/><Relationship Id="rId18" Type="http://schemas.openxmlformats.org/officeDocument/2006/relationships/slideLayout" Target="../slideLayouts/slideLayout426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11.xml"/><Relationship Id="rId21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17" Type="http://schemas.openxmlformats.org/officeDocument/2006/relationships/slideLayout" Target="../slideLayouts/slideLayout425.xml"/><Relationship Id="rId25" Type="http://schemas.openxmlformats.org/officeDocument/2006/relationships/theme" Target="../theme/theme18.xml"/><Relationship Id="rId2" Type="http://schemas.openxmlformats.org/officeDocument/2006/relationships/slideLayout" Target="../slideLayouts/slideLayout410.xml"/><Relationship Id="rId16" Type="http://schemas.openxmlformats.org/officeDocument/2006/relationships/slideLayout" Target="../slideLayouts/slideLayout424.xml"/><Relationship Id="rId20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24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13.xml"/><Relationship Id="rId15" Type="http://schemas.openxmlformats.org/officeDocument/2006/relationships/slideLayout" Target="../slideLayouts/slideLayout423.xml"/><Relationship Id="rId23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18.xml"/><Relationship Id="rId19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slideLayout" Target="../slideLayouts/slideLayout422.xml"/><Relationship Id="rId22" Type="http://schemas.openxmlformats.org/officeDocument/2006/relationships/slideLayout" Target="../slideLayouts/slideLayout4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81.xml"/><Relationship Id="rId21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slideLayout" Target="../slideLayouts/slideLayout218.xml"/><Relationship Id="rId18" Type="http://schemas.openxmlformats.org/officeDocument/2006/relationships/slideLayout" Target="../slideLayouts/slideLayout22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8.xml"/><Relationship Id="rId21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0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24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23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slideLayout" Target="../slideLayouts/slideLayout2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95959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2014 Cargill, Incorporated.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Cargill</a:t>
            </a:r>
            <a:r>
              <a:rPr lang="en-US" sz="1200" b="1" baseline="0" dirty="0" smtClean="0">
                <a:solidFill>
                  <a:srgbClr val="97999B"/>
                </a:solidFill>
              </a:rPr>
              <a:t> Transportations &amp; Logistics (CTL)</a:t>
            </a:r>
            <a:endParaRPr lang="en-US" sz="1200" b="1" dirty="0" smtClean="0">
              <a:solidFill>
                <a:srgbClr val="97999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01" r:id="rId5"/>
    <p:sldLayoutId id="2147483700" r:id="rId6"/>
    <p:sldLayoutId id="2147483699" r:id="rId7"/>
    <p:sldLayoutId id="2147483708" r:id="rId8"/>
    <p:sldLayoutId id="2147483709" r:id="rId9"/>
    <p:sldLayoutId id="2147483707" r:id="rId10"/>
    <p:sldLayoutId id="2147483717" r:id="rId11"/>
    <p:sldLayoutId id="2147483718" r:id="rId12"/>
    <p:sldLayoutId id="2147483719" r:id="rId13"/>
    <p:sldLayoutId id="2147484281" r:id="rId14"/>
    <p:sldLayoutId id="2147484282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A22B3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2016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FY 16-17 Budget </a:t>
            </a:r>
          </a:p>
        </p:txBody>
      </p:sp>
    </p:spTree>
    <p:extLst>
      <p:ext uri="{BB962C8B-B14F-4D97-AF65-F5344CB8AC3E}">
        <p14:creationId xmlns:p14="http://schemas.microsoft.com/office/powerpoint/2010/main" val="41050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  <p:sldLayoutId id="2147484040" r:id="rId22"/>
    <p:sldLayoutId id="2147484041" r:id="rId23"/>
    <p:sldLayoutId id="2147484042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5B8F2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2015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Cargill Transportation &amp; Logistics (CTL)</a:t>
            </a:r>
          </a:p>
        </p:txBody>
      </p:sp>
    </p:spTree>
    <p:extLst>
      <p:ext uri="{BB962C8B-B14F-4D97-AF65-F5344CB8AC3E}">
        <p14:creationId xmlns:p14="http://schemas.microsoft.com/office/powerpoint/2010/main" val="207144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  <p:sldLayoutId id="2147484066" r:id="rId18"/>
    <p:sldLayoutId id="2147484067" r:id="rId19"/>
    <p:sldLayoutId id="2147484068" r:id="rId20"/>
    <p:sldLayoutId id="2147484069" r:id="rId21"/>
    <p:sldLayoutId id="2147484070" r:id="rId22"/>
    <p:sldLayoutId id="2147484071" r:id="rId23"/>
    <p:sldLayoutId id="2147484072" r:id="rId24"/>
    <p:sldLayoutId id="2147484073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A22B3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470246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470246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466869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402638" y="6503497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596341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2015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" y="6462689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Cargill Transportation &amp; Logistics (CTL)</a:t>
            </a:r>
          </a:p>
        </p:txBody>
      </p:sp>
    </p:spTree>
    <p:extLst>
      <p:ext uri="{BB962C8B-B14F-4D97-AF65-F5344CB8AC3E}">
        <p14:creationId xmlns:p14="http://schemas.microsoft.com/office/powerpoint/2010/main" val="37561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  <p:sldLayoutId id="2147484096" r:id="rId20"/>
    <p:sldLayoutId id="2147484097" r:id="rId21"/>
    <p:sldLayoutId id="2147484098" r:id="rId22"/>
    <p:sldLayoutId id="2147484099" r:id="rId23"/>
    <p:sldLayoutId id="2147484100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A22B3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00" y="114750"/>
            <a:ext cx="8942900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282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9" r:id="rId6"/>
    <p:sldLayoutId id="2147484110" r:id="rId7"/>
    <p:sldLayoutId id="2147484111" r:id="rId8"/>
    <p:sldLayoutId id="2147484112" r:id="rId9"/>
    <p:sldLayoutId id="214748411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5B8F2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8" y="2605736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402638" y="6322732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76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CTL Update</a:t>
            </a:r>
          </a:p>
        </p:txBody>
      </p:sp>
    </p:spTree>
    <p:extLst>
      <p:ext uri="{BB962C8B-B14F-4D97-AF65-F5344CB8AC3E}">
        <p14:creationId xmlns:p14="http://schemas.microsoft.com/office/powerpoint/2010/main" val="158095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  <p:sldLayoutId id="2147484135" r:id="rId18"/>
    <p:sldLayoutId id="2147484136" r:id="rId19"/>
    <p:sldLayoutId id="2147484137" r:id="rId20"/>
    <p:sldLayoutId id="2147484138" r:id="rId21"/>
    <p:sldLayoutId id="2147484139" r:id="rId22"/>
    <p:sldLayoutId id="2147484140" r:id="rId23"/>
    <p:sldLayoutId id="2147484141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A22B3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8" y="2605736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402638" y="6322732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76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2015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Cargill Transportation &amp; Logistics (CTL)</a:t>
            </a:r>
          </a:p>
        </p:txBody>
      </p:sp>
    </p:spTree>
    <p:extLst>
      <p:ext uri="{BB962C8B-B14F-4D97-AF65-F5344CB8AC3E}">
        <p14:creationId xmlns:p14="http://schemas.microsoft.com/office/powerpoint/2010/main" val="115689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  <p:sldLayoutId id="2147484196" r:id="rId15"/>
    <p:sldLayoutId id="2147484197" r:id="rId16"/>
    <p:sldLayoutId id="2147484198" r:id="rId17"/>
    <p:sldLayoutId id="2147484199" r:id="rId18"/>
    <p:sldLayoutId id="2147484200" r:id="rId19"/>
    <p:sldLayoutId id="2147484201" r:id="rId20"/>
    <p:sldLayoutId id="2147484202" r:id="rId21"/>
    <p:sldLayoutId id="2147484203" r:id="rId22"/>
    <p:sldLayoutId id="2147484204" r:id="rId23"/>
    <p:sldLayoutId id="2147484205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A22B3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8" y="2605736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402638" y="6322732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76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2015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Cargill Transportation &amp; Logistics (CTL)</a:t>
            </a:r>
          </a:p>
        </p:txBody>
      </p:sp>
    </p:spTree>
    <p:extLst>
      <p:ext uri="{BB962C8B-B14F-4D97-AF65-F5344CB8AC3E}">
        <p14:creationId xmlns:p14="http://schemas.microsoft.com/office/powerpoint/2010/main" val="11293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  <p:sldLayoutId id="2147484224" r:id="rId18"/>
    <p:sldLayoutId id="2147484225" r:id="rId19"/>
    <p:sldLayoutId id="2147484226" r:id="rId20"/>
    <p:sldLayoutId id="2147484227" r:id="rId21"/>
    <p:sldLayoutId id="2147484228" r:id="rId22"/>
    <p:sldLayoutId id="2147484229" r:id="rId23"/>
    <p:sldLayoutId id="2147484230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A22B3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8" y="2605736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402638" y="6322732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76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2015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Cargill Transportation &amp; Logistics (CTL)</a:t>
            </a:r>
          </a:p>
        </p:txBody>
      </p:sp>
    </p:spTree>
    <p:extLst>
      <p:ext uri="{BB962C8B-B14F-4D97-AF65-F5344CB8AC3E}">
        <p14:creationId xmlns:p14="http://schemas.microsoft.com/office/powerpoint/2010/main" val="31537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  <p:sldLayoutId id="2147484250" r:id="rId19"/>
    <p:sldLayoutId id="2147484251" r:id="rId20"/>
    <p:sldLayoutId id="2147484252" r:id="rId21"/>
    <p:sldLayoutId id="2147484253" r:id="rId22"/>
    <p:sldLayoutId id="2147484254" r:id="rId23"/>
    <p:sldLayoutId id="2147484255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A22B3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8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8" y="2605736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4" y="6286104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402638" y="6322732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76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2015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Cargill Transportation &amp; Logistics (CTL)</a:t>
            </a:r>
          </a:p>
        </p:txBody>
      </p:sp>
    </p:spTree>
    <p:extLst>
      <p:ext uri="{BB962C8B-B14F-4D97-AF65-F5344CB8AC3E}">
        <p14:creationId xmlns:p14="http://schemas.microsoft.com/office/powerpoint/2010/main" val="11047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  <p:sldLayoutId id="2147484269" r:id="rId13"/>
    <p:sldLayoutId id="2147484270" r:id="rId14"/>
    <p:sldLayoutId id="2147484271" r:id="rId15"/>
    <p:sldLayoutId id="2147484272" r:id="rId16"/>
    <p:sldLayoutId id="2147484273" r:id="rId17"/>
    <p:sldLayoutId id="2147484274" r:id="rId18"/>
    <p:sldLayoutId id="2147484275" r:id="rId19"/>
    <p:sldLayoutId id="2147484276" r:id="rId20"/>
    <p:sldLayoutId id="2147484277" r:id="rId21"/>
    <p:sldLayoutId id="2147484278" r:id="rId22"/>
    <p:sldLayoutId id="2147484279" r:id="rId23"/>
    <p:sldLayoutId id="2147484280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A22B3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Presentation Title-Date</a:t>
            </a:r>
          </a:p>
        </p:txBody>
      </p:sp>
    </p:spTree>
    <p:extLst>
      <p:ext uri="{BB962C8B-B14F-4D97-AF65-F5344CB8AC3E}">
        <p14:creationId xmlns:p14="http://schemas.microsoft.com/office/powerpoint/2010/main" val="28047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A22B3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CTL FY14 Annual Report – July 2014</a:t>
            </a:r>
          </a:p>
        </p:txBody>
      </p:sp>
    </p:spTree>
    <p:extLst>
      <p:ext uri="{BB962C8B-B14F-4D97-AF65-F5344CB8AC3E}">
        <p14:creationId xmlns:p14="http://schemas.microsoft.com/office/powerpoint/2010/main" val="288200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4283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A22B3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15591"/>
            <a:ext cx="7658101" cy="382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2014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65" y="6281928"/>
            <a:ext cx="5197557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Transportation &amp; Logistics Shared Services Catalogue – Jan 2014</a:t>
            </a:r>
          </a:p>
        </p:txBody>
      </p:sp>
    </p:spTree>
    <p:extLst>
      <p:ext uri="{BB962C8B-B14F-4D97-AF65-F5344CB8AC3E}">
        <p14:creationId xmlns:p14="http://schemas.microsoft.com/office/powerpoint/2010/main" val="32972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5B8F2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Portfolio Manager Role Training</a:t>
            </a:r>
          </a:p>
        </p:txBody>
      </p:sp>
    </p:spTree>
    <p:extLst>
      <p:ext uri="{BB962C8B-B14F-4D97-AF65-F5344CB8AC3E}">
        <p14:creationId xmlns:p14="http://schemas.microsoft.com/office/powerpoint/2010/main" val="117238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7" r:id="rId25"/>
    <p:sldLayoutId id="2147483858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5B8F2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Portfolio Manager Role Training</a:t>
            </a:r>
          </a:p>
        </p:txBody>
      </p:sp>
    </p:spTree>
    <p:extLst>
      <p:ext uri="{BB962C8B-B14F-4D97-AF65-F5344CB8AC3E}">
        <p14:creationId xmlns:p14="http://schemas.microsoft.com/office/powerpoint/2010/main" val="209703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7" r:id="rId25"/>
    <p:sldLayoutId id="2147483898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5B8F2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Portfolio Manager Role Training</a:t>
            </a:r>
          </a:p>
        </p:txBody>
      </p:sp>
    </p:spTree>
    <p:extLst>
      <p:ext uri="{BB962C8B-B14F-4D97-AF65-F5344CB8AC3E}">
        <p14:creationId xmlns:p14="http://schemas.microsoft.com/office/powerpoint/2010/main" val="339972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  <p:sldLayoutId id="2147483956" r:id="rId19"/>
    <p:sldLayoutId id="2147483957" r:id="rId20"/>
    <p:sldLayoutId id="2147483958" r:id="rId21"/>
    <p:sldLayoutId id="2147483959" r:id="rId22"/>
    <p:sldLayoutId id="2147483960" r:id="rId23"/>
    <p:sldLayoutId id="2147483961" r:id="rId24"/>
    <p:sldLayoutId id="2147483962" r:id="rId25"/>
    <p:sldLayoutId id="2147483964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5B8F2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0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502920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0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08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402638" y="6322736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5" y="6415580"/>
            <a:ext cx="14574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700" baseline="30000" dirty="0" smtClean="0">
                <a:solidFill>
                  <a:srgbClr val="959595"/>
                </a:solidFill>
              </a:rPr>
              <a:t>© 2013 Cargill, Incorporated.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97999B"/>
                </a:solidFill>
              </a:rPr>
              <a:t>Portfolio Manager Role Training</a:t>
            </a:r>
          </a:p>
        </p:txBody>
      </p:sp>
    </p:spTree>
    <p:extLst>
      <p:ext uri="{BB962C8B-B14F-4D97-AF65-F5344CB8AC3E}">
        <p14:creationId xmlns:p14="http://schemas.microsoft.com/office/powerpoint/2010/main" val="176025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984" r:id="rId19"/>
    <p:sldLayoutId id="2147483985" r:id="rId20"/>
    <p:sldLayoutId id="2147483986" r:id="rId21"/>
    <p:sldLayoutId id="2147483987" r:id="rId22"/>
    <p:sldLayoutId id="2147483988" r:id="rId23"/>
    <p:sldLayoutId id="2147483989" r:id="rId24"/>
    <p:sldLayoutId id="2147483990" r:id="rId25"/>
    <p:sldLayoutId id="2147483991" r:id="rId26"/>
    <p:sldLayoutId id="2147483992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5B8F2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230188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742951" y="6289485"/>
            <a:ext cx="7569200" cy="338328"/>
          </a:xfrm>
          <a:prstGeom prst="round2DiagRect">
            <a:avLst>
              <a:gd name="adj1" fmla="val 38120"/>
              <a:gd name="adj2" fmla="val 0"/>
            </a:avLst>
          </a:prstGeom>
          <a:solidFill>
            <a:srgbClr val="D0D0D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6289485"/>
            <a:ext cx="402336" cy="338328"/>
          </a:xfrm>
          <a:prstGeom prst="round2DiagRect">
            <a:avLst>
              <a:gd name="adj1" fmla="val 0"/>
              <a:gd name="adj2" fmla="val 33665"/>
            </a:avLst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539" y="502923"/>
            <a:ext cx="7658101" cy="11549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539" y="2605742"/>
            <a:ext cx="7658101" cy="3306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715" y="6286110"/>
            <a:ext cx="378392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3DF1AFCE-D540-41EE-B441-3ED6DEB25CD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Cargill_Webinar_graphics-87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402638" y="6322738"/>
            <a:ext cx="535376" cy="239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0204" y="6415577"/>
            <a:ext cx="1156086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25" baseline="30000" dirty="0">
                <a:solidFill>
                  <a:srgbClr val="959595"/>
                </a:solidFill>
              </a:rPr>
              <a:t>© 2014 Cargill, Incorporated. All rights reserved.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" y="6281928"/>
            <a:ext cx="4572000" cy="3657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97999B"/>
                </a:solidFill>
              </a:rPr>
              <a:t>Cargill Transportations &amp; Logistics (CTL)</a:t>
            </a:r>
          </a:p>
        </p:txBody>
      </p:sp>
    </p:spTree>
    <p:extLst>
      <p:ext uri="{BB962C8B-B14F-4D97-AF65-F5344CB8AC3E}">
        <p14:creationId xmlns:p14="http://schemas.microsoft.com/office/powerpoint/2010/main" val="336088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  <p:sldLayoutId id="2147484012" r:id="rId19"/>
    <p:sldLayoutId id="2147484013" r:id="rId20"/>
    <p:sldLayoutId id="2147484014" r:id="rId21"/>
    <p:sldLayoutId id="2147484015" r:id="rId22"/>
    <p:sldLayoutId id="2147484016" r:id="rId23"/>
    <p:sldLayoutId id="214748401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700" b="1" kern="1200">
          <a:solidFill>
            <a:srgbClr val="A22B38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68580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01229" indent="-172641" algn="l" defTabSz="685800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RETAC</a:t>
            </a:r>
          </a:p>
          <a:p>
            <a:r>
              <a:rPr lang="en-US" sz="3600" dirty="0" smtClean="0"/>
              <a:t>Bio Fuels Update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Ft Worth, TX</a:t>
            </a:r>
          </a:p>
          <a:p>
            <a:r>
              <a:rPr lang="en-US" dirty="0" smtClean="0"/>
              <a:t>April 15,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8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42" y="108200"/>
            <a:ext cx="8335024" cy="1154927"/>
          </a:xfrm>
        </p:spPr>
        <p:txBody>
          <a:bodyPr/>
          <a:lstStyle/>
          <a:p>
            <a:r>
              <a:rPr lang="en-US" sz="3200" dirty="0" smtClean="0"/>
              <a:t>Weighted Average Train Speed for Ethanol in MPH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5" y="1362874"/>
            <a:ext cx="8588321" cy="48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42" y="108200"/>
            <a:ext cx="8335024" cy="1154927"/>
          </a:xfrm>
        </p:spPr>
        <p:txBody>
          <a:bodyPr/>
          <a:lstStyle/>
          <a:p>
            <a:r>
              <a:rPr lang="en-US" sz="3200" dirty="0" smtClean="0"/>
              <a:t>Total Ethanol Trains Not Moved In Greater Than 48 hours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33" y="1093562"/>
            <a:ext cx="7695033" cy="50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Increase in total gas consumption in the US is helping drive demand for ethanol</a:t>
            </a:r>
          </a:p>
          <a:p>
            <a:r>
              <a:rPr lang="en-US" dirty="0" smtClean="0"/>
              <a:t>Expected increase in cost of corn in E. Corn Belt this summer will likely drive margins to below break even </a:t>
            </a:r>
          </a:p>
          <a:p>
            <a:r>
              <a:rPr lang="en-US" dirty="0" smtClean="0"/>
              <a:t>Plants are becoming more efficient which is contributing to excess supply</a:t>
            </a:r>
          </a:p>
          <a:p>
            <a:r>
              <a:rPr lang="en-US" dirty="0" smtClean="0"/>
              <a:t>A drop in DDG exports to China is hurting price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Service &amp; Equipment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Rail service continues to be good</a:t>
            </a:r>
          </a:p>
          <a:p>
            <a:r>
              <a:rPr lang="en-US" dirty="0" smtClean="0"/>
              <a:t>Heavy tank car requalification's over the next 2 years</a:t>
            </a:r>
          </a:p>
          <a:p>
            <a:r>
              <a:rPr lang="en-US" dirty="0" smtClean="0"/>
              <a:t>Repair facility capacity remains tight</a:t>
            </a:r>
          </a:p>
          <a:p>
            <a:r>
              <a:rPr lang="en-US" dirty="0" smtClean="0"/>
              <a:t>Tank car lease prices are under pressure as more tanks get built than needed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5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213" y="511798"/>
            <a:ext cx="7567612" cy="1154927"/>
          </a:xfrm>
        </p:spPr>
        <p:txBody>
          <a:bodyPr/>
          <a:lstStyle/>
          <a:p>
            <a:r>
              <a:rPr lang="en-US" sz="4000" dirty="0" smtClean="0"/>
              <a:t>US Corn S &amp; D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724276"/>
              </p:ext>
            </p:extLst>
          </p:nvPr>
        </p:nvGraphicFramePr>
        <p:xfrm>
          <a:off x="1940456" y="1382131"/>
          <a:ext cx="4717796" cy="403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Worksheet" r:id="rId4" imgW="7315200" imgH="6248448" progId="Excel.Sheet.8">
                  <p:embed/>
                </p:oleObj>
              </mc:Choice>
              <mc:Fallback>
                <p:oleObj name="Worksheet" r:id="rId4" imgW="7315200" imgH="624844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456" y="1382131"/>
                        <a:ext cx="4717796" cy="40300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4527" y="5418340"/>
            <a:ext cx="632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dollar is impacting corn exports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Carryout stocks are growing as a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Farmers are projected to plant 93.6 </a:t>
            </a:r>
            <a:r>
              <a:rPr lang="en-US" dirty="0" err="1" smtClean="0"/>
              <a:t>Myn</a:t>
            </a:r>
            <a:r>
              <a:rPr lang="en-US" dirty="0" smtClean="0"/>
              <a:t> acres this 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213" y="511798"/>
            <a:ext cx="7567612" cy="1154927"/>
          </a:xfrm>
        </p:spPr>
        <p:txBody>
          <a:bodyPr/>
          <a:lstStyle/>
          <a:p>
            <a:r>
              <a:rPr lang="en-US" sz="4000" dirty="0" smtClean="0"/>
              <a:t>US Corn Stocks to Use Ratio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" y="1397645"/>
            <a:ext cx="8540825" cy="47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76" y="272101"/>
            <a:ext cx="7567612" cy="1154927"/>
          </a:xfrm>
        </p:spPr>
        <p:txBody>
          <a:bodyPr/>
          <a:lstStyle/>
          <a:p>
            <a:r>
              <a:rPr lang="en-US" sz="3200" dirty="0" smtClean="0"/>
              <a:t>Ethanol Production vs. Dry Mill Margin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3" y="849564"/>
            <a:ext cx="7285655" cy="52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776" y="272101"/>
            <a:ext cx="7567612" cy="1154927"/>
          </a:xfrm>
        </p:spPr>
        <p:txBody>
          <a:bodyPr/>
          <a:lstStyle/>
          <a:p>
            <a:r>
              <a:rPr lang="en-US" sz="3200" dirty="0" smtClean="0"/>
              <a:t>US Ethanol Inventory vs. EBITDA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75" y="938981"/>
            <a:ext cx="6602203" cy="4455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9072" y="5495026"/>
            <a:ext cx="561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Plants are running at close to breakeven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Returns are down about 12¢/Gal from a year 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42" y="108200"/>
            <a:ext cx="8335024" cy="1154927"/>
          </a:xfrm>
        </p:spPr>
        <p:txBody>
          <a:bodyPr/>
          <a:lstStyle/>
          <a:p>
            <a:r>
              <a:rPr lang="en-US" sz="3200" dirty="0" smtClean="0"/>
              <a:t>US Ethanol Total Supply Chain Inventory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42" y="849057"/>
            <a:ext cx="6072997" cy="4444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4179" y="5546786"/>
            <a:ext cx="729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Inventory is 944 </a:t>
            </a:r>
            <a:r>
              <a:rPr lang="en-US" dirty="0" err="1" smtClean="0"/>
              <a:t>Myn</a:t>
            </a:r>
            <a:r>
              <a:rPr lang="en-US" dirty="0" smtClean="0"/>
              <a:t> Gal or approximately 33 days of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Production capacity utilization is estimated at 96%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11" y="358365"/>
            <a:ext cx="7567612" cy="1154927"/>
          </a:xfrm>
        </p:spPr>
        <p:txBody>
          <a:bodyPr/>
          <a:lstStyle/>
          <a:p>
            <a:r>
              <a:rPr lang="en-US" sz="3200" dirty="0" smtClean="0"/>
              <a:t>EPA Mandate vs. Ethanol Production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78" y="1351292"/>
            <a:ext cx="78676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11" y="358365"/>
            <a:ext cx="7567612" cy="1154927"/>
          </a:xfrm>
        </p:spPr>
        <p:txBody>
          <a:bodyPr/>
          <a:lstStyle/>
          <a:p>
            <a:r>
              <a:rPr lang="en-US" sz="3200" dirty="0" smtClean="0"/>
              <a:t>Net Ethanol Exports From US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38" y="1372048"/>
            <a:ext cx="7322789" cy="4148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070" y="5520906"/>
            <a:ext cx="632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Exports for February were 66.2 </a:t>
            </a:r>
            <a:r>
              <a:rPr lang="en-US" dirty="0" err="1" smtClean="0"/>
              <a:t>Myn</a:t>
            </a:r>
            <a:r>
              <a:rPr lang="en-US" dirty="0" smtClean="0"/>
              <a:t> Gal.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Brazil took 22.1 MG. Canada 14.5 MG and China 8.8 MG</a:t>
            </a:r>
          </a:p>
        </p:txBody>
      </p:sp>
    </p:spTree>
    <p:extLst>
      <p:ext uri="{BB962C8B-B14F-4D97-AF65-F5344CB8AC3E}">
        <p14:creationId xmlns:p14="http://schemas.microsoft.com/office/powerpoint/2010/main" val="29739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11" y="358365"/>
            <a:ext cx="7567612" cy="1154927"/>
          </a:xfrm>
        </p:spPr>
        <p:txBody>
          <a:bodyPr/>
          <a:lstStyle/>
          <a:p>
            <a:r>
              <a:rPr lang="en-US" sz="3200" dirty="0" smtClean="0"/>
              <a:t>Bio Diesel Production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F1AFCE-D540-41EE-B441-3ED6DEB25CD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212" y="935828"/>
            <a:ext cx="6092439" cy="4565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0212" y="5637673"/>
            <a:ext cx="3817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2015 production was 1.268 BG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2016 production estimated at 1.5 BG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RFS calls for 1.9 BG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29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gill_Base_Red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5_Cargill_Base_Green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5_Cargill_Base_Red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9_Cargill_Base_Red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6_Cargill_Base_Green_120613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4_Cargill_Base_Red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6_Cargill_Base_Red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7_Cargill_Base_Red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8_Cargill_Base_Red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10_Cargill_Base_Red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rgill_Base_Red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rgill_Base_Red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argill_Base_Green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Cargill_Base_Green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Cargill_Base_Green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3_Cargill_Base_Green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4_Cargill_Base_Green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3_Cargill_Base_Red_1206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ED23104D1BCF40B4EC10EF316B5F74" ma:contentTypeVersion="1" ma:contentTypeDescription="Create a new document." ma:contentTypeScope="" ma:versionID="90fd417e157a8a90f5b30ce9496666b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5268C0A-DE4C-4984-9966-F03CA4EB35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816C56-6ECD-4FD6-8A98-922DC9935694}">
  <ds:schemaRefs>
    <ds:schemaRef ds:uri="http://schemas.microsoft.com/sharepoint/v3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DAF0AFC-FAF7-453A-A22F-3F2137C53C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Cargill_Base_Red_120613</Template>
  <TotalTime>12851</TotalTime>
  <Words>279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Cargill_Base_Red_120613</vt:lpstr>
      <vt:lpstr>1_Cargill_Base_Red_120613</vt:lpstr>
      <vt:lpstr>2_Cargill_Base_Red_120613</vt:lpstr>
      <vt:lpstr>Cargill_Base_Green_120613</vt:lpstr>
      <vt:lpstr>1_Cargill_Base_Green_120613</vt:lpstr>
      <vt:lpstr>2_Cargill_Base_Green_120613</vt:lpstr>
      <vt:lpstr>3_Cargill_Base_Green_120613</vt:lpstr>
      <vt:lpstr>4_Cargill_Base_Green_120613</vt:lpstr>
      <vt:lpstr>3_Cargill_Base_Red_120613</vt:lpstr>
      <vt:lpstr>5_Cargill_Base_Green_120613</vt:lpstr>
      <vt:lpstr>5_Cargill_Base_Red_120613</vt:lpstr>
      <vt:lpstr>9_Cargill_Base_Red_120613</vt:lpstr>
      <vt:lpstr>6_Cargill_Base_Green_120613</vt:lpstr>
      <vt:lpstr>4_Cargill_Base_Red_120613</vt:lpstr>
      <vt:lpstr>6_Cargill_Base_Red_120613</vt:lpstr>
      <vt:lpstr>7_Cargill_Base_Red_120613</vt:lpstr>
      <vt:lpstr>8_Cargill_Base_Red_120613</vt:lpstr>
      <vt:lpstr>10_Cargill_Base_Red_120613</vt:lpstr>
      <vt:lpstr>Worksheet</vt:lpstr>
      <vt:lpstr>PowerPoint Presentation</vt:lpstr>
      <vt:lpstr>US Corn S &amp; D</vt:lpstr>
      <vt:lpstr>US Corn Stocks to Use Ratio</vt:lpstr>
      <vt:lpstr>Ethanol Production vs. Dry Mill Margin</vt:lpstr>
      <vt:lpstr>US Ethanol Inventory vs. EBITDA</vt:lpstr>
      <vt:lpstr>US Ethanol Total Supply Chain Inventory</vt:lpstr>
      <vt:lpstr>EPA Mandate vs. Ethanol Production</vt:lpstr>
      <vt:lpstr>Net Ethanol Exports From US</vt:lpstr>
      <vt:lpstr>Bio Diesel Production</vt:lpstr>
      <vt:lpstr>Weighted Average Train Speed for Ethanol in MPH</vt:lpstr>
      <vt:lpstr>Total Ethanol Trains Not Moved In Greater Than 48 hours</vt:lpstr>
      <vt:lpstr>Market Comments</vt:lpstr>
      <vt:lpstr>Rail Service &amp; Equipment</vt:lpstr>
    </vt:vector>
  </TitlesOfParts>
  <Company>Cargill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Slide—Bulleted</dc:title>
  <dc:creator>vDefault</dc:creator>
  <cp:lastModifiedBy>Government of the United States</cp:lastModifiedBy>
  <cp:revision>668</cp:revision>
  <cp:lastPrinted>2016-03-28T16:01:21Z</cp:lastPrinted>
  <dcterms:created xsi:type="dcterms:W3CDTF">2013-12-06T23:14:54Z</dcterms:created>
  <dcterms:modified xsi:type="dcterms:W3CDTF">2016-04-18T16:36:08Z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0x01010000ED23104D1BCF40B4EC10EF316B5F74</vt:lpwstr>
  </property>
</Properties>
</file>