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5.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6.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7.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8.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9.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75" r:id="rId6"/>
    <p:sldMasterId id="2147483690" r:id="rId7"/>
    <p:sldMasterId id="2147483705" r:id="rId8"/>
    <p:sldMasterId id="2147483725" r:id="rId9"/>
    <p:sldMasterId id="2147483741" r:id="rId10"/>
    <p:sldMasterId id="2147483757" r:id="rId11"/>
    <p:sldMasterId id="2147483773" r:id="rId12"/>
    <p:sldMasterId id="2147483789" r:id="rId13"/>
    <p:sldMasterId id="2147483805" r:id="rId14"/>
  </p:sldMasterIdLst>
  <p:notesMasterIdLst>
    <p:notesMasterId r:id="rId22"/>
  </p:notesMasterIdLst>
  <p:handoutMasterIdLst>
    <p:handoutMasterId r:id="rId23"/>
  </p:handoutMasterIdLst>
  <p:sldIdLst>
    <p:sldId id="299" r:id="rId15"/>
    <p:sldId id="358" r:id="rId16"/>
    <p:sldId id="359" r:id="rId17"/>
    <p:sldId id="357" r:id="rId18"/>
    <p:sldId id="333" r:id="rId19"/>
    <p:sldId id="341" r:id="rId20"/>
    <p:sldId id="312" r:id="rId21"/>
  </p:sldIdLst>
  <p:sldSz cx="9144000" cy="6858000" type="screen4x3"/>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46"/>
    <a:srgbClr val="006E46"/>
    <a:srgbClr val="0066CC"/>
    <a:srgbClr val="008246"/>
    <a:srgbClr val="006646"/>
    <a:srgbClr val="75C957"/>
    <a:srgbClr val="FF6600"/>
    <a:srgbClr val="CBD8CB"/>
    <a:srgbClr val="008C46"/>
    <a:srgbClr val="43E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88728" autoAdjust="0"/>
  </p:normalViewPr>
  <p:slideViewPr>
    <p:cSldViewPr>
      <p:cViewPr>
        <p:scale>
          <a:sx n="90" d="100"/>
          <a:sy n="90" d="100"/>
        </p:scale>
        <p:origin x="-2304" y="-3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xml"/><Relationship Id="rId23" Type="http://schemas.openxmlformats.org/officeDocument/2006/relationships/handoutMaster" Target="handoutMasters/handoutMaster1.xml"/><Relationship Id="rId10" Type="http://schemas.openxmlformats.org/officeDocument/2006/relationships/slideMaster" Target="slideMasters/slideMaster6.xml"/><Relationship Id="rId19"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886735311932161E-2"/>
          <c:y val="5.0011349932609778E-2"/>
          <c:w val="0.75925499697153243"/>
          <c:h val="0.83714336383627719"/>
        </c:manualLayout>
      </c:layout>
      <c:barChart>
        <c:barDir val="col"/>
        <c:grouping val="clustered"/>
        <c:varyColors val="0"/>
        <c:ser>
          <c:idx val="0"/>
          <c:order val="0"/>
          <c:tx>
            <c:strRef>
              <c:f>Sheet1!$A$2</c:f>
              <c:strCache>
                <c:ptCount val="1"/>
                <c:pt idx="0">
                  <c:v>Rail</c:v>
                </c:pt>
              </c:strCache>
            </c:strRef>
          </c:tx>
          <c:spPr>
            <a:solidFill>
              <a:srgbClr val="7030A0"/>
            </a:solidFill>
          </c:spPr>
          <c:invertIfNegative val="0"/>
          <c:dLbls>
            <c:showLegendKey val="0"/>
            <c:showVal val="1"/>
            <c:showCatName val="0"/>
            <c:showSerName val="0"/>
            <c:showPercent val="0"/>
            <c:showBubbleSize val="0"/>
            <c:showLeaderLines val="0"/>
          </c:dLbls>
          <c:cat>
            <c:numRef>
              <c:f>Sheet1!$B$1:$F$1</c:f>
              <c:numCache>
                <c:formatCode>General</c:formatCode>
                <c:ptCount val="5"/>
                <c:pt idx="0">
                  <c:v>2012</c:v>
                </c:pt>
                <c:pt idx="1">
                  <c:v>2013</c:v>
                </c:pt>
                <c:pt idx="2">
                  <c:v>2014</c:v>
                </c:pt>
                <c:pt idx="3">
                  <c:v>2015</c:v>
                </c:pt>
                <c:pt idx="4">
                  <c:v>2016</c:v>
                </c:pt>
              </c:numCache>
            </c:numRef>
          </c:cat>
          <c:val>
            <c:numRef>
              <c:f>Sheet1!$B$2:$F$2</c:f>
              <c:numCache>
                <c:formatCode>General</c:formatCode>
                <c:ptCount val="5"/>
                <c:pt idx="0">
                  <c:v>44</c:v>
                </c:pt>
                <c:pt idx="1">
                  <c:v>68</c:v>
                </c:pt>
                <c:pt idx="2">
                  <c:v>59</c:v>
                </c:pt>
                <c:pt idx="3">
                  <c:v>47</c:v>
                </c:pt>
                <c:pt idx="4">
                  <c:v>40</c:v>
                </c:pt>
              </c:numCache>
            </c:numRef>
          </c:val>
        </c:ser>
        <c:ser>
          <c:idx val="1"/>
          <c:order val="1"/>
          <c:tx>
            <c:strRef>
              <c:f>Sheet1!$A$3</c:f>
              <c:strCache>
                <c:ptCount val="1"/>
                <c:pt idx="0">
                  <c:v>Pipe</c:v>
                </c:pt>
              </c:strCache>
            </c:strRef>
          </c:tx>
          <c:spPr>
            <a:solidFill>
              <a:srgbClr val="0070C0"/>
            </a:solidFill>
          </c:spPr>
          <c:invertIfNegative val="0"/>
          <c:dLbls>
            <c:showLegendKey val="0"/>
            <c:showVal val="1"/>
            <c:showCatName val="0"/>
            <c:showSerName val="0"/>
            <c:showPercent val="0"/>
            <c:showBubbleSize val="0"/>
            <c:showLeaderLines val="0"/>
          </c:dLbls>
          <c:cat>
            <c:numRef>
              <c:f>Sheet1!$B$1:$F$1</c:f>
              <c:numCache>
                <c:formatCode>General</c:formatCode>
                <c:ptCount val="5"/>
                <c:pt idx="0">
                  <c:v>2012</c:v>
                </c:pt>
                <c:pt idx="1">
                  <c:v>2013</c:v>
                </c:pt>
                <c:pt idx="2">
                  <c:v>2014</c:v>
                </c:pt>
                <c:pt idx="3">
                  <c:v>2015</c:v>
                </c:pt>
                <c:pt idx="4">
                  <c:v>2016</c:v>
                </c:pt>
              </c:numCache>
            </c:numRef>
          </c:cat>
          <c:val>
            <c:numRef>
              <c:f>Sheet1!$B$3:$F$3</c:f>
              <c:numCache>
                <c:formatCode>General</c:formatCode>
                <c:ptCount val="5"/>
                <c:pt idx="0">
                  <c:v>47</c:v>
                </c:pt>
                <c:pt idx="1">
                  <c:v>25</c:v>
                </c:pt>
                <c:pt idx="2">
                  <c:v>34</c:v>
                </c:pt>
                <c:pt idx="3">
                  <c:v>46</c:v>
                </c:pt>
                <c:pt idx="4">
                  <c:v>52</c:v>
                </c:pt>
              </c:numCache>
            </c:numRef>
          </c:val>
        </c:ser>
        <c:ser>
          <c:idx val="2"/>
          <c:order val="2"/>
          <c:tx>
            <c:strRef>
              <c:f>Sheet1!$A$4</c:f>
              <c:strCache>
                <c:ptCount val="1"/>
                <c:pt idx="0">
                  <c:v>Refinery</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numRef>
              <c:f>Sheet1!$B$1:$F$1</c:f>
              <c:numCache>
                <c:formatCode>General</c:formatCode>
                <c:ptCount val="5"/>
                <c:pt idx="0">
                  <c:v>2012</c:v>
                </c:pt>
                <c:pt idx="1">
                  <c:v>2013</c:v>
                </c:pt>
                <c:pt idx="2">
                  <c:v>2014</c:v>
                </c:pt>
                <c:pt idx="3">
                  <c:v>2015</c:v>
                </c:pt>
                <c:pt idx="4">
                  <c:v>2016</c:v>
                </c:pt>
              </c:numCache>
            </c:numRef>
          </c:cat>
          <c:val>
            <c:numRef>
              <c:f>Sheet1!$B$4:$F$4</c:f>
              <c:numCache>
                <c:formatCode>General</c:formatCode>
                <c:ptCount val="5"/>
                <c:pt idx="0">
                  <c:v>6</c:v>
                </c:pt>
                <c:pt idx="1">
                  <c:v>6</c:v>
                </c:pt>
                <c:pt idx="2">
                  <c:v>6</c:v>
                </c:pt>
                <c:pt idx="3">
                  <c:v>6</c:v>
                </c:pt>
                <c:pt idx="4">
                  <c:v>7</c:v>
                </c:pt>
              </c:numCache>
            </c:numRef>
          </c:val>
        </c:ser>
        <c:ser>
          <c:idx val="3"/>
          <c:order val="3"/>
          <c:tx>
            <c:strRef>
              <c:f>Sheet1!$A$5</c:f>
              <c:strCache>
                <c:ptCount val="1"/>
                <c:pt idx="0">
                  <c:v>Truck</c:v>
                </c:pt>
              </c:strCache>
            </c:strRef>
          </c:tx>
          <c:spPr>
            <a:solidFill>
              <a:schemeClr val="accent3"/>
            </a:solidFill>
          </c:spPr>
          <c:invertIfNegative val="0"/>
          <c:dLbls>
            <c:showLegendKey val="0"/>
            <c:showVal val="1"/>
            <c:showCatName val="0"/>
            <c:showSerName val="0"/>
            <c:showPercent val="0"/>
            <c:showBubbleSize val="0"/>
            <c:showLeaderLines val="0"/>
          </c:dLbls>
          <c:cat>
            <c:numRef>
              <c:f>Sheet1!$B$1:$F$1</c:f>
              <c:numCache>
                <c:formatCode>General</c:formatCode>
                <c:ptCount val="5"/>
                <c:pt idx="0">
                  <c:v>2012</c:v>
                </c:pt>
                <c:pt idx="1">
                  <c:v>2013</c:v>
                </c:pt>
                <c:pt idx="2">
                  <c:v>2014</c:v>
                </c:pt>
                <c:pt idx="3">
                  <c:v>2015</c:v>
                </c:pt>
                <c:pt idx="4">
                  <c:v>2016</c:v>
                </c:pt>
              </c:numCache>
            </c:numRef>
          </c:cat>
          <c:val>
            <c:numRef>
              <c:f>Sheet1!$B$5:$F$5</c:f>
              <c:numCache>
                <c:formatCode>General</c:formatCode>
                <c:ptCount val="5"/>
                <c:pt idx="0">
                  <c:v>3</c:v>
                </c:pt>
                <c:pt idx="1">
                  <c:v>1</c:v>
                </c:pt>
                <c:pt idx="2">
                  <c:v>1</c:v>
                </c:pt>
                <c:pt idx="3">
                  <c:v>1</c:v>
                </c:pt>
                <c:pt idx="4">
                  <c:v>1</c:v>
                </c:pt>
              </c:numCache>
            </c:numRef>
          </c:val>
        </c:ser>
        <c:dLbls>
          <c:showLegendKey val="0"/>
          <c:showVal val="0"/>
          <c:showCatName val="0"/>
          <c:showSerName val="0"/>
          <c:showPercent val="0"/>
          <c:showBubbleSize val="0"/>
        </c:dLbls>
        <c:gapWidth val="150"/>
        <c:axId val="163522048"/>
        <c:axId val="36738112"/>
      </c:barChart>
      <c:catAx>
        <c:axId val="163522048"/>
        <c:scaling>
          <c:orientation val="minMax"/>
        </c:scaling>
        <c:delete val="0"/>
        <c:axPos val="b"/>
        <c:numFmt formatCode="General" sourceLinked="1"/>
        <c:majorTickMark val="out"/>
        <c:minorTickMark val="none"/>
        <c:tickLblPos val="nextTo"/>
        <c:crossAx val="36738112"/>
        <c:crosses val="autoZero"/>
        <c:auto val="1"/>
        <c:lblAlgn val="ctr"/>
        <c:lblOffset val="100"/>
        <c:noMultiLvlLbl val="0"/>
      </c:catAx>
      <c:valAx>
        <c:axId val="36738112"/>
        <c:scaling>
          <c:orientation val="minMax"/>
        </c:scaling>
        <c:delete val="0"/>
        <c:axPos val="l"/>
        <c:majorGridlines/>
        <c:numFmt formatCode="General" sourceLinked="1"/>
        <c:majorTickMark val="out"/>
        <c:minorTickMark val="none"/>
        <c:tickLblPos val="nextTo"/>
        <c:crossAx val="1635220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3648536988432E-2"/>
          <c:y val="4.1431182711833922E-2"/>
          <c:w val="0.82803246816370168"/>
          <c:h val="0.85702755413599274"/>
        </c:manualLayout>
      </c:layout>
      <c:barChart>
        <c:barDir val="col"/>
        <c:grouping val="clustered"/>
        <c:varyColors val="0"/>
        <c:ser>
          <c:idx val="0"/>
          <c:order val="0"/>
          <c:tx>
            <c:strRef>
              <c:f>Sheet1!$B$1</c:f>
              <c:strCache>
                <c:ptCount val="1"/>
                <c:pt idx="0">
                  <c:v>Refinery  &amp; Pipeline</c:v>
                </c:pt>
              </c:strCache>
            </c:strRef>
          </c:tx>
          <c:spPr>
            <a:solidFill>
              <a:srgbClr val="0070C0"/>
            </a:solidFill>
          </c:spPr>
          <c:invertIfNegative val="0"/>
          <c:dPt>
            <c:idx val="0"/>
            <c:invertIfNegative val="0"/>
            <c:bubble3D val="0"/>
            <c:spPr>
              <a:solidFill>
                <a:srgbClr val="0070C0"/>
              </a:solidFill>
            </c:spPr>
          </c:dPt>
          <c:dLbls>
            <c:txPr>
              <a:bodyPr/>
              <a:lstStyle/>
              <a:p>
                <a:pPr>
                  <a:defRPr sz="8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Sheet1!$B$2:$B$9</c:f>
              <c:numCache>
                <c:formatCode>#,##0</c:formatCode>
                <c:ptCount val="8"/>
                <c:pt idx="0">
                  <c:v>338</c:v>
                </c:pt>
                <c:pt idx="1">
                  <c:v>413</c:v>
                </c:pt>
                <c:pt idx="2">
                  <c:v>463</c:v>
                </c:pt>
                <c:pt idx="3">
                  <c:v>583</c:v>
                </c:pt>
                <c:pt idx="4">
                  <c:v>723</c:v>
                </c:pt>
                <c:pt idx="5">
                  <c:v>827</c:v>
                </c:pt>
                <c:pt idx="6">
                  <c:v>851</c:v>
                </c:pt>
                <c:pt idx="7">
                  <c:v>1526</c:v>
                </c:pt>
              </c:numCache>
            </c:numRef>
          </c:val>
        </c:ser>
        <c:ser>
          <c:idx val="1"/>
          <c:order val="1"/>
          <c:tx>
            <c:strRef>
              <c:f>Sheet1!$C$1</c:f>
              <c:strCache>
                <c:ptCount val="1"/>
                <c:pt idx="0">
                  <c:v>Rail</c:v>
                </c:pt>
              </c:strCache>
            </c:strRef>
          </c:tx>
          <c:spPr>
            <a:solidFill>
              <a:srgbClr val="7030A0"/>
            </a:solidFill>
          </c:spPr>
          <c:invertIfNegative val="0"/>
          <c:dLbls>
            <c:dLbl>
              <c:idx val="7"/>
              <c:layout>
                <c:manualLayout>
                  <c:x val="1.1316741696017772E-16"/>
                  <c:y val="-3.6478424591628346E-2"/>
                </c:manualLayout>
              </c:layout>
              <c:showLegendKey val="0"/>
              <c:showVal val="1"/>
              <c:showCatName val="0"/>
              <c:showSerName val="0"/>
              <c:showPercent val="0"/>
              <c:showBubbleSize val="0"/>
            </c:dLbl>
            <c:txPr>
              <a:bodyPr/>
              <a:lstStyle/>
              <a:p>
                <a:pPr>
                  <a:defRPr sz="8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Sheet1!$C$2:$C$9</c:f>
              <c:numCache>
                <c:formatCode>#,##0</c:formatCode>
                <c:ptCount val="8"/>
                <c:pt idx="0">
                  <c:v>95</c:v>
                </c:pt>
                <c:pt idx="1">
                  <c:v>245</c:v>
                </c:pt>
                <c:pt idx="2">
                  <c:v>740</c:v>
                </c:pt>
                <c:pt idx="3">
                  <c:v>1150</c:v>
                </c:pt>
                <c:pt idx="4">
                  <c:v>1260</c:v>
                </c:pt>
                <c:pt idx="5">
                  <c:v>1490</c:v>
                </c:pt>
                <c:pt idx="6">
                  <c:v>1590</c:v>
                </c:pt>
                <c:pt idx="7">
                  <c:v>1590</c:v>
                </c:pt>
              </c:numCache>
            </c:numRef>
          </c:val>
        </c:ser>
        <c:ser>
          <c:idx val="2"/>
          <c:order val="2"/>
          <c:tx>
            <c:strRef>
              <c:f>Sheet1!$D$1</c:f>
              <c:strCache>
                <c:ptCount val="1"/>
                <c:pt idx="0">
                  <c:v>Total</c:v>
                </c:pt>
              </c:strCache>
            </c:strRef>
          </c:tx>
          <c:spPr>
            <a:solidFill>
              <a:srgbClr val="007846"/>
            </a:solidFill>
          </c:spPr>
          <c:invertIfNegative val="0"/>
          <c:dLbls>
            <c:txPr>
              <a:bodyPr/>
              <a:lstStyle/>
              <a:p>
                <a:pPr>
                  <a:defRPr sz="11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Sheet1!$D$2:$D$9</c:f>
              <c:numCache>
                <c:formatCode>#,##0</c:formatCode>
                <c:ptCount val="8"/>
                <c:pt idx="0">
                  <c:v>433</c:v>
                </c:pt>
                <c:pt idx="1">
                  <c:v>658</c:v>
                </c:pt>
                <c:pt idx="2">
                  <c:v>1203</c:v>
                </c:pt>
                <c:pt idx="3">
                  <c:v>1733</c:v>
                </c:pt>
                <c:pt idx="4">
                  <c:v>1983</c:v>
                </c:pt>
                <c:pt idx="5">
                  <c:v>2317</c:v>
                </c:pt>
                <c:pt idx="6">
                  <c:v>2441</c:v>
                </c:pt>
                <c:pt idx="7">
                  <c:v>3116</c:v>
                </c:pt>
              </c:numCache>
            </c:numRef>
          </c:val>
        </c:ser>
        <c:dLbls>
          <c:showLegendKey val="0"/>
          <c:showVal val="0"/>
          <c:showCatName val="0"/>
          <c:showSerName val="0"/>
          <c:showPercent val="0"/>
          <c:showBubbleSize val="0"/>
        </c:dLbls>
        <c:gapWidth val="150"/>
        <c:axId val="163524096"/>
        <c:axId val="77455360"/>
      </c:barChart>
      <c:catAx>
        <c:axId val="163524096"/>
        <c:scaling>
          <c:orientation val="minMax"/>
        </c:scaling>
        <c:delete val="0"/>
        <c:axPos val="b"/>
        <c:numFmt formatCode="General" sourceLinked="1"/>
        <c:majorTickMark val="out"/>
        <c:minorTickMark val="none"/>
        <c:tickLblPos val="nextTo"/>
        <c:txPr>
          <a:bodyPr/>
          <a:lstStyle/>
          <a:p>
            <a:pPr>
              <a:defRPr sz="1600" b="1"/>
            </a:pPr>
            <a:endParaRPr lang="en-US"/>
          </a:p>
        </c:txPr>
        <c:crossAx val="77455360"/>
        <c:crosses val="autoZero"/>
        <c:auto val="1"/>
        <c:lblAlgn val="ctr"/>
        <c:lblOffset val="100"/>
        <c:noMultiLvlLbl val="0"/>
      </c:catAx>
      <c:valAx>
        <c:axId val="77455360"/>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163524096"/>
        <c:crosses val="autoZero"/>
        <c:crossBetween val="between"/>
      </c:valAx>
    </c:plotArea>
    <c:legend>
      <c:legendPos val="r"/>
      <c:legendEntry>
        <c:idx val="0"/>
        <c:txPr>
          <a:bodyPr/>
          <a:lstStyle/>
          <a:p>
            <a:pPr>
              <a:defRPr sz="1800">
                <a:solidFill>
                  <a:schemeClr val="tx1"/>
                </a:solidFill>
              </a:defRPr>
            </a:pPr>
            <a:endParaRPr lang="en-US"/>
          </a:p>
        </c:txPr>
      </c:legendEntry>
      <c:legendEntry>
        <c:idx val="1"/>
        <c:txPr>
          <a:bodyPr/>
          <a:lstStyle/>
          <a:p>
            <a:pPr>
              <a:defRPr sz="1800">
                <a:solidFill>
                  <a:schemeClr val="tx1"/>
                </a:solidFill>
              </a:defRPr>
            </a:pPr>
            <a:endParaRPr lang="en-US"/>
          </a:p>
        </c:txPr>
      </c:legendEntry>
      <c:legendEntry>
        <c:idx val="2"/>
        <c:txPr>
          <a:bodyPr/>
          <a:lstStyle/>
          <a:p>
            <a:pPr>
              <a:defRPr sz="1800">
                <a:solidFill>
                  <a:schemeClr val="tx1"/>
                </a:solidFill>
              </a:defRPr>
            </a:pPr>
            <a:endParaRPr lang="en-US"/>
          </a:p>
        </c:txPr>
      </c:legendEntry>
      <c:layout>
        <c:manualLayout>
          <c:xMode val="edge"/>
          <c:yMode val="edge"/>
          <c:x val="0.12975381549528531"/>
          <c:y val="9.8388342989105301E-2"/>
          <c:w val="0.27611038203557886"/>
          <c:h val="0.3570641209395658"/>
        </c:manualLayout>
      </c:layout>
      <c:overlay val="0"/>
      <c:spPr>
        <a:solidFill>
          <a:schemeClr val="bg1"/>
        </a:solidFill>
      </c:spPr>
      <c:txPr>
        <a:bodyPr/>
        <a:lstStyle/>
        <a:p>
          <a:pPr>
            <a:defRPr sz="1800">
              <a:solidFill>
                <a:srgbClr val="00B050"/>
              </a:solidFill>
            </a:defRPr>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6851" cy="343135"/>
          </a:xfrm>
          <a:prstGeom prst="rect">
            <a:avLst/>
          </a:prstGeom>
        </p:spPr>
        <p:txBody>
          <a:bodyPr vert="horz" lIns="91420" tIns="45710" rIns="91420" bIns="45710" rtlCol="0"/>
          <a:lstStyle>
            <a:lvl1pPr algn="l">
              <a:defRPr sz="1200"/>
            </a:lvl1pPr>
          </a:lstStyle>
          <a:p>
            <a:endParaRPr lang="en-US" dirty="0"/>
          </a:p>
        </p:txBody>
      </p:sp>
      <p:sp>
        <p:nvSpPr>
          <p:cNvPr id="3" name="Date Placeholder 2"/>
          <p:cNvSpPr>
            <a:spLocks noGrp="1"/>
          </p:cNvSpPr>
          <p:nvPr>
            <p:ph type="dt" sz="quarter" idx="1"/>
          </p:nvPr>
        </p:nvSpPr>
        <p:spPr>
          <a:xfrm>
            <a:off x="5274904" y="0"/>
            <a:ext cx="4036851" cy="343135"/>
          </a:xfrm>
          <a:prstGeom prst="rect">
            <a:avLst/>
          </a:prstGeom>
        </p:spPr>
        <p:txBody>
          <a:bodyPr vert="horz" lIns="91420" tIns="45710" rIns="91420" bIns="45710" rtlCol="0"/>
          <a:lstStyle>
            <a:lvl1pPr algn="r">
              <a:defRPr sz="1200"/>
            </a:lvl1pPr>
          </a:lstStyle>
          <a:p>
            <a:fld id="{20A2C07C-2B5B-4818-8CA6-57FAA6B9E97A}" type="datetimeFigureOut">
              <a:rPr lang="en-US" smtClean="0"/>
              <a:pPr/>
              <a:t>4/18/2016</a:t>
            </a:fld>
            <a:endParaRPr lang="en-US" dirty="0"/>
          </a:p>
        </p:txBody>
      </p:sp>
      <p:sp>
        <p:nvSpPr>
          <p:cNvPr id="4" name="Footer Placeholder 3"/>
          <p:cNvSpPr>
            <a:spLocks noGrp="1"/>
          </p:cNvSpPr>
          <p:nvPr>
            <p:ph type="ftr" sz="quarter" idx="2"/>
          </p:nvPr>
        </p:nvSpPr>
        <p:spPr>
          <a:xfrm>
            <a:off x="2" y="6513694"/>
            <a:ext cx="4036851" cy="343135"/>
          </a:xfrm>
          <a:prstGeom prst="rect">
            <a:avLst/>
          </a:prstGeom>
        </p:spPr>
        <p:txBody>
          <a:bodyPr vert="horz" lIns="91420" tIns="45710" rIns="91420" bIns="457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4904" y="6513694"/>
            <a:ext cx="4036851" cy="343135"/>
          </a:xfrm>
          <a:prstGeom prst="rect">
            <a:avLst/>
          </a:prstGeom>
        </p:spPr>
        <p:txBody>
          <a:bodyPr vert="horz" lIns="91420" tIns="45710" rIns="91420" bIns="45710" rtlCol="0" anchor="b"/>
          <a:lstStyle>
            <a:lvl1pPr algn="r">
              <a:defRPr sz="1200"/>
            </a:lvl1pPr>
          </a:lstStyle>
          <a:p>
            <a:fld id="{AA191B0C-A55D-491D-BDA3-E5E41D28714E}" type="slidenum">
              <a:rPr lang="en-US" smtClean="0"/>
              <a:pPr/>
              <a:t>‹#›</a:t>
            </a:fld>
            <a:endParaRPr lang="en-US" dirty="0"/>
          </a:p>
        </p:txBody>
      </p:sp>
    </p:spTree>
    <p:extLst>
      <p:ext uri="{BB962C8B-B14F-4D97-AF65-F5344CB8AC3E}">
        <p14:creationId xmlns:p14="http://schemas.microsoft.com/office/powerpoint/2010/main" val="114311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idx="1"/>
          </p:nvPr>
        </p:nvSpPr>
        <p:spPr>
          <a:xfrm>
            <a:off x="5275701" y="0"/>
            <a:ext cx="4036007" cy="342900"/>
          </a:xfrm>
          <a:prstGeom prst="rect">
            <a:avLst/>
          </a:prstGeom>
        </p:spPr>
        <p:txBody>
          <a:bodyPr vert="horz" lIns="93157" tIns="46579" rIns="93157" bIns="46579" rtlCol="0"/>
          <a:lstStyle>
            <a:lvl1pPr algn="r">
              <a:defRPr sz="1200"/>
            </a:lvl1pPr>
          </a:lstStyle>
          <a:p>
            <a:fld id="{061C639A-EAF1-493D-A1B7-68F47CF50C55}" type="datetimeFigureOut">
              <a:rPr lang="en-US" smtClean="0"/>
              <a:pPr/>
              <a:t>4/18/2016</a:t>
            </a:fld>
            <a:endParaRPr lang="en-US" dirty="0"/>
          </a:p>
        </p:txBody>
      </p:sp>
      <p:sp>
        <p:nvSpPr>
          <p:cNvPr id="4" name="Slide Image Placeholder 3"/>
          <p:cNvSpPr>
            <a:spLocks noGrp="1" noRot="1" noChangeAspect="1"/>
          </p:cNvSpPr>
          <p:nvPr>
            <p:ph type="sldImg" idx="2"/>
          </p:nvPr>
        </p:nvSpPr>
        <p:spPr>
          <a:xfrm>
            <a:off x="2941638" y="514350"/>
            <a:ext cx="3430587" cy="2571750"/>
          </a:xfrm>
          <a:prstGeom prst="rect">
            <a:avLst/>
          </a:prstGeom>
          <a:noFill/>
          <a:ln w="12700">
            <a:solidFill>
              <a:prstClr val="black"/>
            </a:solidFill>
          </a:ln>
        </p:spPr>
        <p:txBody>
          <a:bodyPr vert="horz" lIns="93157" tIns="46579" rIns="93157" bIns="46579" rtlCol="0" anchor="ctr"/>
          <a:lstStyle/>
          <a:p>
            <a:endParaRPr lang="en-US" dirty="0"/>
          </a:p>
        </p:txBody>
      </p:sp>
      <p:sp>
        <p:nvSpPr>
          <p:cNvPr id="5" name="Notes Placeholder 4"/>
          <p:cNvSpPr>
            <a:spLocks noGrp="1"/>
          </p:cNvSpPr>
          <p:nvPr>
            <p:ph type="body" sz="quarter" idx="3"/>
          </p:nvPr>
        </p:nvSpPr>
        <p:spPr>
          <a:xfrm>
            <a:off x="931387" y="3257550"/>
            <a:ext cx="7451090" cy="3086100"/>
          </a:xfrm>
          <a:prstGeom prst="rect">
            <a:avLst/>
          </a:prstGeom>
        </p:spPr>
        <p:txBody>
          <a:bodyPr vert="horz" lIns="93157" tIns="46579" rIns="93157"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036007" cy="342900"/>
          </a:xfrm>
          <a:prstGeom prst="rect">
            <a:avLst/>
          </a:prstGeom>
        </p:spPr>
        <p:txBody>
          <a:bodyPr vert="horz" lIns="93157" tIns="46579" rIns="93157"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5701" y="6513910"/>
            <a:ext cx="4036007" cy="342900"/>
          </a:xfrm>
          <a:prstGeom prst="rect">
            <a:avLst/>
          </a:prstGeom>
        </p:spPr>
        <p:txBody>
          <a:bodyPr vert="horz" lIns="93157" tIns="46579" rIns="93157" bIns="46579" rtlCol="0" anchor="b"/>
          <a:lstStyle>
            <a:lvl1pPr algn="r">
              <a:defRPr sz="1200"/>
            </a:lvl1pPr>
          </a:lstStyle>
          <a:p>
            <a:fld id="{B4B7F163-237E-4997-A5B7-129D55952B9A}" type="slidenum">
              <a:rPr lang="en-US" smtClean="0"/>
              <a:pPr/>
              <a:t>‹#›</a:t>
            </a:fld>
            <a:endParaRPr lang="en-US" dirty="0"/>
          </a:p>
        </p:txBody>
      </p:sp>
    </p:spTree>
    <p:extLst>
      <p:ext uri="{BB962C8B-B14F-4D97-AF65-F5344CB8AC3E}">
        <p14:creationId xmlns:p14="http://schemas.microsoft.com/office/powerpoint/2010/main" val="24213978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1</a:t>
            </a:fld>
            <a:endParaRPr lang="en-US" dirty="0"/>
          </a:p>
        </p:txBody>
      </p:sp>
    </p:spTree>
    <p:extLst>
      <p:ext uri="{BB962C8B-B14F-4D97-AF65-F5344CB8AC3E}">
        <p14:creationId xmlns:p14="http://schemas.microsoft.com/office/powerpoint/2010/main" val="381546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7</a:t>
            </a:fld>
            <a:endParaRPr lang="en-US" dirty="0"/>
          </a:p>
        </p:txBody>
      </p:sp>
    </p:spTree>
    <p:extLst>
      <p:ext uri="{BB962C8B-B14F-4D97-AF65-F5344CB8AC3E}">
        <p14:creationId xmlns:p14="http://schemas.microsoft.com/office/powerpoint/2010/main" val="265817937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0.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378" y="685800"/>
            <a:ext cx="155162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3352801" y="2730500"/>
            <a:ext cx="5641974" cy="0"/>
          </a:xfrm>
          <a:prstGeom prst="line">
            <a:avLst/>
          </a:prstGeom>
          <a:noFill/>
          <a:ln w="381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3352801" y="4706938"/>
            <a:ext cx="5641974" cy="0"/>
          </a:xfrm>
          <a:prstGeom prst="line">
            <a:avLst/>
          </a:prstGeom>
          <a:noFill/>
          <a:ln w="381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pic>
        <p:nvPicPr>
          <p:cNvPr id="7" name="Picture 4" descr="North Dakota Field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375" y="2397666"/>
            <a:ext cx="1444458" cy="9629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Tioga Rail Terminal"/>
          <p:cNvPicPr preferRelativeResize="0">
            <a:picLocks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375" y="175417"/>
            <a:ext cx="1444752" cy="21214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27375" y="3452239"/>
            <a:ext cx="1444459" cy="9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 descr="Tioga Rail Terminal"/>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27376" y="4513903"/>
            <a:ext cx="1444458" cy="11033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Tioga Gas Plant"/>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727375" y="175416"/>
            <a:ext cx="1448711" cy="9570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Drilling in North Dakota"/>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03375" y="3450547"/>
            <a:ext cx="1444457" cy="2166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0" descr="Tioga Gas Plant Expansion Site"/>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3375" y="5705475"/>
            <a:ext cx="1444456" cy="9608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Working at Pumpjacks in North Dakota"/>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727375" y="1209675"/>
            <a:ext cx="1444459" cy="21517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4" descr="North Dakota Man Camp"/>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727376" y="5705474"/>
            <a:ext cx="1444458" cy="95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540263"/>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3666CEA-3B0F-4021-875C-586C08C52F0A}" type="slidenum">
              <a:rPr lang="en-US"/>
              <a:pPr>
                <a:defRPr/>
              </a:pPr>
              <a:t>‹#›</a:t>
            </a:fld>
            <a:endParaRPr lang="en-US" dirty="0"/>
          </a:p>
        </p:txBody>
      </p:sp>
    </p:spTree>
    <p:extLst>
      <p:ext uri="{BB962C8B-B14F-4D97-AF65-F5344CB8AC3E}">
        <p14:creationId xmlns:p14="http://schemas.microsoft.com/office/powerpoint/2010/main" val="2949341160"/>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266CD5A-F7D2-4144-AC49-AB2E071ED0B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756909"/>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D8876B9F-1DD7-421F-85E2-ABE924B8F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04230368"/>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14BB972-EDBB-4E71-BFDC-8A375DB3ED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47199081"/>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C6EE511E-DD9C-43A8-80B9-23895B800D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70635817"/>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C4C01338-F825-46CE-AFE5-7B1AA7DF65E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2964263"/>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3114565"/>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60700D8-F5A1-4AED-9F1C-A14EB8D766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2891917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E29E8CA0-76B7-4C71-A4E5-50D23B01D15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3950679"/>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091776C-13D1-47A7-BD1E-FE1CC027F51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68689535"/>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F838B10B-8460-4D65-981D-5EA1B92C301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72643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C627800-F50B-4FFD-B4D4-9742E824D41A}" type="slidenum">
              <a:rPr lang="en-US"/>
              <a:pPr>
                <a:defRPr/>
              </a:pPr>
              <a:t>‹#›</a:t>
            </a:fld>
            <a:endParaRPr lang="en-US" dirty="0"/>
          </a:p>
        </p:txBody>
      </p:sp>
    </p:spTree>
    <p:extLst>
      <p:ext uri="{BB962C8B-B14F-4D97-AF65-F5344CB8AC3E}">
        <p14:creationId xmlns:p14="http://schemas.microsoft.com/office/powerpoint/2010/main" val="1368279689"/>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C84E00DB-2486-4886-96B2-C18C34973BD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81903166"/>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E0E6AE6-941A-4554-BCE4-793ED4A6CFF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77406242"/>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18A057FA-EA7D-4127-AAE4-461B23CF4F5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6598299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0C99903A-BF63-4693-9DCC-C2176BA1C0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97551872"/>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434F6FD-D0D2-475F-A55B-F2BC6DE404B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52196849"/>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266CD5A-F7D2-4144-AC49-AB2E071ED0B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45696762"/>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D8876B9F-1DD7-421F-85E2-ABE924B8F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2964725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14BB972-EDBB-4E71-BFDC-8A375DB3ED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2282422"/>
      </p:ext>
    </p:extLst>
  </p:cSld>
  <p:clrMapOvr>
    <a:masterClrMapping/>
  </p:clrMapOvr>
  <p:transition>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C6EE511E-DD9C-43A8-80B9-23895B800D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44447847"/>
      </p:ext>
    </p:extLst>
  </p:cSld>
  <p:clrMapOvr>
    <a:masterClrMapping/>
  </p:clrMapOvr>
  <p:transition>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C4C01338-F825-46CE-AFE5-7B1AA7DF65E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21594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84B551E-05E4-4DD7-BC8F-368EAA124BA1}" type="slidenum">
              <a:rPr lang="en-US"/>
              <a:pPr>
                <a:defRPr/>
              </a:pPr>
              <a:t>‹#›</a:t>
            </a:fld>
            <a:endParaRPr lang="en-US" dirty="0"/>
          </a:p>
        </p:txBody>
      </p:sp>
    </p:spTree>
    <p:extLst>
      <p:ext uri="{BB962C8B-B14F-4D97-AF65-F5344CB8AC3E}">
        <p14:creationId xmlns:p14="http://schemas.microsoft.com/office/powerpoint/2010/main" val="3220544832"/>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3140519059"/>
      </p:ext>
    </p:extLst>
  </p:cSld>
  <p:clrMapOvr>
    <a:masterClrMapping/>
  </p:clrMapOvr>
  <p:transition>
    <p:fad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388FE196-A86D-49DD-A6DB-25A8AFBE201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41207991"/>
      </p:ext>
    </p:extLst>
  </p:cSld>
  <p:clrMapOvr>
    <a:masterClrMapping/>
  </p:clrMapOvr>
  <p:transition>
    <p:fad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C7B5300-28F5-4567-971F-10C333F5419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86444619"/>
      </p:ext>
    </p:extLst>
  </p:cSld>
  <p:clrMapOvr>
    <a:masterClrMapping/>
  </p:clrMapOvr>
  <p:transition>
    <p:fad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795737A-5BE0-4935-AF90-43A8BEFD3C8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83269096"/>
      </p:ext>
    </p:extLst>
  </p:cSld>
  <p:clrMapOvr>
    <a:masterClrMapping/>
  </p:clrMapOvr>
  <p:transition>
    <p:fad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E4C11FB0-C41F-4A6A-9C7C-96B2376A452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74825039"/>
      </p:ext>
    </p:extLst>
  </p:cSld>
  <p:clrMapOvr>
    <a:masterClrMapping/>
  </p:clrMapOvr>
  <p:transition>
    <p:fad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218BB047-3122-47E2-B9F3-60BC3305045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4780200"/>
      </p:ext>
    </p:extLst>
  </p:cSld>
  <p:clrMapOvr>
    <a:masterClrMapping/>
  </p:clrMapOvr>
  <p:transition>
    <p:fad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3075B3-43EA-490B-B24F-2582FD154FC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15635268"/>
      </p:ext>
    </p:extLst>
  </p:cSld>
  <p:clrMapOvr>
    <a:masterClrMapping/>
  </p:clrMapOvr>
  <p:transition>
    <p:fad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13CF2AC0-8339-4B08-B0C3-2CBDC5D86EE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61481779"/>
      </p:ext>
    </p:extLst>
  </p:cSld>
  <p:clrMapOvr>
    <a:masterClrMapping/>
  </p:clrMapOvr>
  <p:transition>
    <p:fade/>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76A19057-9B22-485F-9B10-CE913A9BBC4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78799388"/>
      </p:ext>
    </p:extLst>
  </p:cSld>
  <p:clrMapOvr>
    <a:masterClrMapping/>
  </p:clrMapOvr>
  <p:transition>
    <p:fad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33C7CE54-C059-4E8D-AC48-964888EAC43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6914652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4F5D0C59-111D-448C-86C5-2271FD9A6FB0}" type="slidenum">
              <a:rPr lang="en-US"/>
              <a:pPr>
                <a:defRPr/>
              </a:pPr>
              <a:t>‹#›</a:t>
            </a:fld>
            <a:endParaRPr lang="en-US" dirty="0"/>
          </a:p>
        </p:txBody>
      </p:sp>
    </p:spTree>
    <p:extLst>
      <p:ext uri="{BB962C8B-B14F-4D97-AF65-F5344CB8AC3E}">
        <p14:creationId xmlns:p14="http://schemas.microsoft.com/office/powerpoint/2010/main" val="543300990"/>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8276666B-7304-447C-A987-D19488B96E1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19552462"/>
      </p:ext>
    </p:extLst>
  </p:cSld>
  <p:clrMapOvr>
    <a:masterClrMapping/>
  </p:clrMapOvr>
  <p:transition>
    <p:fad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20A667-68CD-4570-8D98-C834C4A20749}" type="slidenum">
              <a:rPr lang="en-US" smtClean="0"/>
              <a:pPr/>
              <a:t>‹#›</a:t>
            </a:fld>
            <a:endParaRPr lang="en-US" dirty="0"/>
          </a:p>
        </p:txBody>
      </p:sp>
      <p:pic>
        <p:nvPicPr>
          <p:cNvPr id="7" name="Picture 4" descr="North Dakota Field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375" y="2397666"/>
            <a:ext cx="1444458" cy="9629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Tioga Rail Terminal"/>
          <p:cNvPicPr preferRelativeResize="0">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375" y="175417"/>
            <a:ext cx="1444752" cy="21214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27375" y="3452239"/>
            <a:ext cx="1444459" cy="9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 descr="Tioga Rail Terminal"/>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27376" y="4513903"/>
            <a:ext cx="1444458" cy="11033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Tioga Gas Plan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27375" y="175416"/>
            <a:ext cx="1448711" cy="9570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Drilling in North Dakota"/>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3375" y="3450547"/>
            <a:ext cx="1444457" cy="2166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0" descr="Tioga Gas Plant Expansion Sit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03375" y="5705475"/>
            <a:ext cx="1444456" cy="9608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Working at Pumpjacks in North Dakota"/>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727375" y="1209675"/>
            <a:ext cx="1444459" cy="21517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4" descr="North Dakota Man Camp"/>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727376" y="5705474"/>
            <a:ext cx="1444458" cy="951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CB69BAC9-5C6F-4CF2-AD09-D5CB210BA28D}" type="slidenum">
              <a:rPr lang="en-US" smtClean="0"/>
              <a:pPr>
                <a:defRPr/>
              </a:pPr>
              <a:t>‹#›</a:t>
            </a:fld>
            <a:endParaRPr lang="en-US" dirty="0"/>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181148CB-098D-45AA-A1F5-A838D2BF715C}" type="slidenum">
              <a:rPr lang="en-US" smtClean="0"/>
              <a:pPr>
                <a:defRPr/>
              </a:pPr>
              <a:t>‹#›</a:t>
            </a:fld>
            <a:endParaRPr lang="en-US" dirty="0"/>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4CEE1C34-69FD-4514-A723-DC72157BDFC4}" type="slidenum">
              <a:rPr lang="en-US" smtClean="0"/>
              <a:pPr>
                <a:defRPr/>
              </a:pPr>
              <a:t>‹#›</a:t>
            </a:fld>
            <a:endParaRPr lang="en-US" dirty="0"/>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14AED7CD-189E-49A8-ADB2-E1DE883A2B22}" type="slidenum">
              <a:rPr lang="en-US" smtClean="0"/>
              <a:pPr>
                <a:defRPr/>
              </a:pPr>
              <a:t>‹#›</a:t>
            </a:fld>
            <a:endParaRPr lang="en-US" dirty="0"/>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ED29D27A-B768-483D-B3BD-5F472B402C40}" type="slidenum">
              <a:rPr lang="en-US" smtClean="0"/>
              <a:pPr>
                <a:defRPr/>
              </a:pPr>
              <a:t>‹#›</a:t>
            </a:fld>
            <a:endParaRPr lang="en-US" dirty="0"/>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D110F65-D9CE-43D9-8471-26E94D71E1D1}" type="slidenum">
              <a:rPr lang="en-US" smtClean="0"/>
              <a:pPr>
                <a:defRPr/>
              </a:pPr>
              <a:t>‹#›</a:t>
            </a:fld>
            <a:endParaRPr lang="en-US" dirty="0"/>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32F57266-007E-4B28-BFF1-2025A7600E85}" type="slidenum">
              <a:rPr lang="en-US" smtClean="0"/>
              <a:pPr>
                <a:defRPr/>
              </a:pPr>
              <a:t>‹#›</a:t>
            </a:fld>
            <a:endParaRPr lang="en-US" dirty="0"/>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E2D86A4E-CABE-4475-944F-5CDDE1F28BF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3426A93-3C5C-4424-9590-DEDAAE0E5706}" type="slidenum">
              <a:rPr lang="en-US"/>
              <a:pPr>
                <a:defRPr/>
              </a:pPr>
              <a:t>‹#›</a:t>
            </a:fld>
            <a:endParaRPr lang="en-US" dirty="0"/>
          </a:p>
        </p:txBody>
      </p:sp>
    </p:spTree>
    <p:extLst>
      <p:ext uri="{BB962C8B-B14F-4D97-AF65-F5344CB8AC3E}">
        <p14:creationId xmlns:p14="http://schemas.microsoft.com/office/powerpoint/2010/main" val="2748142586"/>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F3666CEA-3B0F-4021-875C-586C08C52F0A}" type="slidenum">
              <a:rPr lang="en-US" smtClean="0"/>
              <a:pPr>
                <a:defRPr/>
              </a:pPr>
              <a:t>‹#›</a:t>
            </a:fld>
            <a:endParaRPr lang="en-US" dirty="0"/>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FC627800-F50B-4FFD-B4D4-9742E824D41A}"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22243722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93DFBA3-B0AE-4FAF-9A80-B983BEDA0E45}" type="slidenum">
              <a:rPr lang="en-US"/>
              <a:pPr>
                <a:defRPr/>
              </a:pPr>
              <a:t>‹#›</a:t>
            </a:fld>
            <a:endParaRPr lang="en-US" dirty="0"/>
          </a:p>
        </p:txBody>
      </p:sp>
    </p:spTree>
    <p:extLst>
      <p:ext uri="{BB962C8B-B14F-4D97-AF65-F5344CB8AC3E}">
        <p14:creationId xmlns:p14="http://schemas.microsoft.com/office/powerpoint/2010/main" val="310402981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9B1B3D9-4791-4624-8969-6C790E8A7FC6}" type="slidenum">
              <a:rPr lang="en-US"/>
              <a:pPr>
                <a:defRPr/>
              </a:pPr>
              <a:t>‹#›</a:t>
            </a:fld>
            <a:endParaRPr lang="en-US" dirty="0"/>
          </a:p>
        </p:txBody>
      </p:sp>
    </p:spTree>
    <p:extLst>
      <p:ext uri="{BB962C8B-B14F-4D97-AF65-F5344CB8AC3E}">
        <p14:creationId xmlns:p14="http://schemas.microsoft.com/office/powerpoint/2010/main" val="303677392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3096383-2E54-44EF-8CDA-43B341D9C946}" type="slidenum">
              <a:rPr lang="en-US"/>
              <a:pPr>
                <a:defRPr/>
              </a:pPr>
              <a:t>‹#›</a:t>
            </a:fld>
            <a:endParaRPr lang="en-US" dirty="0"/>
          </a:p>
        </p:txBody>
      </p:sp>
    </p:spTree>
    <p:extLst>
      <p:ext uri="{BB962C8B-B14F-4D97-AF65-F5344CB8AC3E}">
        <p14:creationId xmlns:p14="http://schemas.microsoft.com/office/powerpoint/2010/main" val="366948064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ADFDB9C-3005-4AE5-9228-75318C9B98B9}" type="slidenum">
              <a:rPr lang="en-US"/>
              <a:pPr>
                <a:defRPr/>
              </a:pPr>
              <a:t>‹#›</a:t>
            </a:fld>
            <a:endParaRPr lang="en-US" dirty="0"/>
          </a:p>
        </p:txBody>
      </p:sp>
    </p:spTree>
    <p:extLst>
      <p:ext uri="{BB962C8B-B14F-4D97-AF65-F5344CB8AC3E}">
        <p14:creationId xmlns:p14="http://schemas.microsoft.com/office/powerpoint/2010/main" val="4435475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B69BAC9-5C6F-4CF2-AD09-D5CB210BA28D}" type="slidenum">
              <a:rPr lang="en-US"/>
              <a:pPr>
                <a:defRPr/>
              </a:pPr>
              <a:t>‹#›</a:t>
            </a:fld>
            <a:endParaRPr lang="en-US" dirty="0"/>
          </a:p>
        </p:txBody>
      </p:sp>
    </p:spTree>
    <p:extLst>
      <p:ext uri="{BB962C8B-B14F-4D97-AF65-F5344CB8AC3E}">
        <p14:creationId xmlns:p14="http://schemas.microsoft.com/office/powerpoint/2010/main" val="266418539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1ECE48B-B8A5-4A68-A126-4DEFD66063A1}" type="slidenum">
              <a:rPr lang="en-US"/>
              <a:pPr>
                <a:defRPr/>
              </a:pPr>
              <a:t>‹#›</a:t>
            </a:fld>
            <a:endParaRPr lang="en-US" dirty="0"/>
          </a:p>
        </p:txBody>
      </p:sp>
    </p:spTree>
    <p:extLst>
      <p:ext uri="{BB962C8B-B14F-4D97-AF65-F5344CB8AC3E}">
        <p14:creationId xmlns:p14="http://schemas.microsoft.com/office/powerpoint/2010/main" val="36168535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852BD83-F091-4F87-B36C-11E6D6B0760E}" type="slidenum">
              <a:rPr lang="en-US"/>
              <a:pPr>
                <a:defRPr/>
              </a:pPr>
              <a:t>‹#›</a:t>
            </a:fld>
            <a:endParaRPr lang="en-US" dirty="0"/>
          </a:p>
        </p:txBody>
      </p:sp>
    </p:spTree>
    <p:extLst>
      <p:ext uri="{BB962C8B-B14F-4D97-AF65-F5344CB8AC3E}">
        <p14:creationId xmlns:p14="http://schemas.microsoft.com/office/powerpoint/2010/main" val="34849344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F3C0713-9ECF-4998-9845-2C7F0075918D}" type="slidenum">
              <a:rPr lang="en-US"/>
              <a:pPr>
                <a:defRPr/>
              </a:pPr>
              <a:t>‹#›</a:t>
            </a:fld>
            <a:endParaRPr lang="en-US" dirty="0"/>
          </a:p>
        </p:txBody>
      </p:sp>
    </p:spTree>
    <p:extLst>
      <p:ext uri="{BB962C8B-B14F-4D97-AF65-F5344CB8AC3E}">
        <p14:creationId xmlns:p14="http://schemas.microsoft.com/office/powerpoint/2010/main" val="257944208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9822298-5FED-427A-995C-C6D6C68017FF}" type="slidenum">
              <a:rPr lang="en-US"/>
              <a:pPr>
                <a:defRPr/>
              </a:pPr>
              <a:t>‹#›</a:t>
            </a:fld>
            <a:endParaRPr lang="en-US" dirty="0"/>
          </a:p>
        </p:txBody>
      </p:sp>
    </p:spTree>
    <p:extLst>
      <p:ext uri="{BB962C8B-B14F-4D97-AF65-F5344CB8AC3E}">
        <p14:creationId xmlns:p14="http://schemas.microsoft.com/office/powerpoint/2010/main" val="140444154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E42CAAA-92F4-43F5-B46F-739769303971}" type="slidenum">
              <a:rPr lang="en-US"/>
              <a:pPr>
                <a:defRPr/>
              </a:pPr>
              <a:t>‹#›</a:t>
            </a:fld>
            <a:endParaRPr lang="en-US" dirty="0"/>
          </a:p>
        </p:txBody>
      </p:sp>
    </p:spTree>
    <p:extLst>
      <p:ext uri="{BB962C8B-B14F-4D97-AF65-F5344CB8AC3E}">
        <p14:creationId xmlns:p14="http://schemas.microsoft.com/office/powerpoint/2010/main" val="83306574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19203D0-5CF3-456E-8A99-48616D0BED57}" type="slidenum">
              <a:rPr lang="en-US"/>
              <a:pPr>
                <a:defRPr/>
              </a:pPr>
              <a:t>‹#›</a:t>
            </a:fld>
            <a:endParaRPr lang="en-US" dirty="0"/>
          </a:p>
        </p:txBody>
      </p:sp>
    </p:spTree>
    <p:extLst>
      <p:ext uri="{BB962C8B-B14F-4D97-AF65-F5344CB8AC3E}">
        <p14:creationId xmlns:p14="http://schemas.microsoft.com/office/powerpoint/2010/main" val="160287025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4FC520-FD75-49F7-A18D-AA03D9D3554D}" type="slidenum">
              <a:rPr lang="en-US"/>
              <a:pPr>
                <a:defRPr/>
              </a:pPr>
              <a:t>‹#›</a:t>
            </a:fld>
            <a:endParaRPr lang="en-US" dirty="0"/>
          </a:p>
        </p:txBody>
      </p:sp>
    </p:spTree>
    <p:extLst>
      <p:ext uri="{BB962C8B-B14F-4D97-AF65-F5344CB8AC3E}">
        <p14:creationId xmlns:p14="http://schemas.microsoft.com/office/powerpoint/2010/main" val="35967659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4D56F637-3BB2-4FEA-AF63-58E8D301043A}" type="slidenum">
              <a:rPr lang="en-US"/>
              <a:pPr>
                <a:defRPr/>
              </a:pPr>
              <a:t>‹#›</a:t>
            </a:fld>
            <a:endParaRPr lang="en-US" dirty="0"/>
          </a:p>
        </p:txBody>
      </p:sp>
    </p:spTree>
    <p:extLst>
      <p:ext uri="{BB962C8B-B14F-4D97-AF65-F5344CB8AC3E}">
        <p14:creationId xmlns:p14="http://schemas.microsoft.com/office/powerpoint/2010/main" val="132690384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7251EBB-9750-4B62-BF47-37BC15A28B4C}" type="slidenum">
              <a:rPr lang="en-US"/>
              <a:pPr>
                <a:defRPr/>
              </a:pPr>
              <a:t>‹#›</a:t>
            </a:fld>
            <a:endParaRPr lang="en-US" dirty="0"/>
          </a:p>
        </p:txBody>
      </p:sp>
    </p:spTree>
    <p:extLst>
      <p:ext uri="{BB962C8B-B14F-4D97-AF65-F5344CB8AC3E}">
        <p14:creationId xmlns:p14="http://schemas.microsoft.com/office/powerpoint/2010/main" val="324399422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319412938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81148CB-098D-45AA-A1F5-A838D2BF715C}" type="slidenum">
              <a:rPr lang="en-US"/>
              <a:pPr>
                <a:defRPr/>
              </a:pPr>
              <a:t>‹#›</a:t>
            </a:fld>
            <a:endParaRPr lang="en-US" dirty="0"/>
          </a:p>
        </p:txBody>
      </p:sp>
    </p:spTree>
    <p:extLst>
      <p:ext uri="{BB962C8B-B14F-4D97-AF65-F5344CB8AC3E}">
        <p14:creationId xmlns:p14="http://schemas.microsoft.com/office/powerpoint/2010/main" val="406947560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B63A3BB-E2C7-4B24-8660-9113338E6AB7}" type="slidenum">
              <a:rPr lang="en-US"/>
              <a:pPr>
                <a:defRPr/>
              </a:pPr>
              <a:t>‹#›</a:t>
            </a:fld>
            <a:endParaRPr lang="en-US" dirty="0"/>
          </a:p>
        </p:txBody>
      </p:sp>
    </p:spTree>
    <p:extLst>
      <p:ext uri="{BB962C8B-B14F-4D97-AF65-F5344CB8AC3E}">
        <p14:creationId xmlns:p14="http://schemas.microsoft.com/office/powerpoint/2010/main" val="374759861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8A46855-5E19-4D96-8413-AE1D3A3E0306}" type="slidenum">
              <a:rPr lang="en-US"/>
              <a:pPr>
                <a:defRPr/>
              </a:pPr>
              <a:t>‹#›</a:t>
            </a:fld>
            <a:endParaRPr lang="en-US" dirty="0"/>
          </a:p>
        </p:txBody>
      </p:sp>
    </p:spTree>
    <p:extLst>
      <p:ext uri="{BB962C8B-B14F-4D97-AF65-F5344CB8AC3E}">
        <p14:creationId xmlns:p14="http://schemas.microsoft.com/office/powerpoint/2010/main" val="270840983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BA83D1D-C802-4029-9D4B-BBD455179619}" type="slidenum">
              <a:rPr lang="en-US"/>
              <a:pPr>
                <a:defRPr/>
              </a:pPr>
              <a:t>‹#›</a:t>
            </a:fld>
            <a:endParaRPr lang="en-US" dirty="0"/>
          </a:p>
        </p:txBody>
      </p:sp>
    </p:spTree>
    <p:extLst>
      <p:ext uri="{BB962C8B-B14F-4D97-AF65-F5344CB8AC3E}">
        <p14:creationId xmlns:p14="http://schemas.microsoft.com/office/powerpoint/2010/main" val="16379214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30E262B-6E50-45CD-BDEF-B162C0A70C80}" type="slidenum">
              <a:rPr lang="en-US"/>
              <a:pPr>
                <a:defRPr/>
              </a:pPr>
              <a:t>‹#›</a:t>
            </a:fld>
            <a:endParaRPr lang="en-US" dirty="0"/>
          </a:p>
        </p:txBody>
      </p:sp>
    </p:spTree>
    <p:extLst>
      <p:ext uri="{BB962C8B-B14F-4D97-AF65-F5344CB8AC3E}">
        <p14:creationId xmlns:p14="http://schemas.microsoft.com/office/powerpoint/2010/main" val="314522660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6FC6189-A614-4E3A-B6A2-F185C33B3A24}" type="slidenum">
              <a:rPr lang="en-US"/>
              <a:pPr>
                <a:defRPr/>
              </a:pPr>
              <a:t>‹#›</a:t>
            </a:fld>
            <a:endParaRPr lang="en-US" dirty="0"/>
          </a:p>
        </p:txBody>
      </p:sp>
    </p:spTree>
    <p:extLst>
      <p:ext uri="{BB962C8B-B14F-4D97-AF65-F5344CB8AC3E}">
        <p14:creationId xmlns:p14="http://schemas.microsoft.com/office/powerpoint/2010/main" val="164289240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F389862-BD1E-4290-A131-EE23188D62CF}" type="slidenum">
              <a:rPr lang="en-US"/>
              <a:pPr>
                <a:defRPr/>
              </a:pPr>
              <a:t>‹#›</a:t>
            </a:fld>
            <a:endParaRPr lang="en-US" dirty="0"/>
          </a:p>
        </p:txBody>
      </p:sp>
    </p:spTree>
    <p:extLst>
      <p:ext uri="{BB962C8B-B14F-4D97-AF65-F5344CB8AC3E}">
        <p14:creationId xmlns:p14="http://schemas.microsoft.com/office/powerpoint/2010/main" val="171072464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4427370-EA6A-4E0D-AF81-FC1422CFAADA}" type="slidenum">
              <a:rPr lang="en-US"/>
              <a:pPr>
                <a:defRPr/>
              </a:pPr>
              <a:t>‹#›</a:t>
            </a:fld>
            <a:endParaRPr lang="en-US" dirty="0"/>
          </a:p>
        </p:txBody>
      </p:sp>
    </p:spTree>
    <p:extLst>
      <p:ext uri="{BB962C8B-B14F-4D97-AF65-F5344CB8AC3E}">
        <p14:creationId xmlns:p14="http://schemas.microsoft.com/office/powerpoint/2010/main" val="376047692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24EED8C-C4AF-4D93-B658-7D74A54BAB68}" type="slidenum">
              <a:rPr lang="en-US"/>
              <a:pPr>
                <a:defRPr/>
              </a:pPr>
              <a:t>‹#›</a:t>
            </a:fld>
            <a:endParaRPr lang="en-US" dirty="0"/>
          </a:p>
        </p:txBody>
      </p:sp>
    </p:spTree>
    <p:extLst>
      <p:ext uri="{BB962C8B-B14F-4D97-AF65-F5344CB8AC3E}">
        <p14:creationId xmlns:p14="http://schemas.microsoft.com/office/powerpoint/2010/main" val="47334883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6A9B358-3009-4F2E-9599-E9287FCC4512}" type="slidenum">
              <a:rPr lang="en-US"/>
              <a:pPr>
                <a:defRPr/>
              </a:pPr>
              <a:t>‹#›</a:t>
            </a:fld>
            <a:endParaRPr lang="en-US" dirty="0"/>
          </a:p>
        </p:txBody>
      </p:sp>
    </p:spTree>
    <p:extLst>
      <p:ext uri="{BB962C8B-B14F-4D97-AF65-F5344CB8AC3E}">
        <p14:creationId xmlns:p14="http://schemas.microsoft.com/office/powerpoint/2010/main" val="113339252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50EA89D-561A-41D6-A8DE-DE510CD3DBA5}" type="slidenum">
              <a:rPr lang="en-US"/>
              <a:pPr>
                <a:defRPr/>
              </a:pPr>
              <a:t>‹#›</a:t>
            </a:fld>
            <a:endParaRPr lang="en-US" dirty="0"/>
          </a:p>
        </p:txBody>
      </p:sp>
    </p:spTree>
    <p:extLst>
      <p:ext uri="{BB962C8B-B14F-4D97-AF65-F5344CB8AC3E}">
        <p14:creationId xmlns:p14="http://schemas.microsoft.com/office/powerpoint/2010/main" val="7893330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CEE1C34-69FD-4514-A723-DC72157BDFC4}" type="slidenum">
              <a:rPr lang="en-US"/>
              <a:pPr>
                <a:defRPr/>
              </a:pPr>
              <a:t>‹#›</a:t>
            </a:fld>
            <a:endParaRPr lang="en-US" dirty="0"/>
          </a:p>
        </p:txBody>
      </p:sp>
    </p:spTree>
    <p:extLst>
      <p:ext uri="{BB962C8B-B14F-4D97-AF65-F5344CB8AC3E}">
        <p14:creationId xmlns:p14="http://schemas.microsoft.com/office/powerpoint/2010/main" val="90112080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7BFA06D-7697-4B0E-A7C5-DD2F9D0C2F24}" type="slidenum">
              <a:rPr lang="en-US"/>
              <a:pPr>
                <a:defRPr/>
              </a:pPr>
              <a:t>‹#›</a:t>
            </a:fld>
            <a:endParaRPr lang="en-US" dirty="0"/>
          </a:p>
        </p:txBody>
      </p:sp>
    </p:spTree>
    <p:extLst>
      <p:ext uri="{BB962C8B-B14F-4D97-AF65-F5344CB8AC3E}">
        <p14:creationId xmlns:p14="http://schemas.microsoft.com/office/powerpoint/2010/main" val="403173397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253B5D86-DD3D-4E38-8A5D-658AA5F46F19}" type="slidenum">
              <a:rPr lang="en-US"/>
              <a:pPr>
                <a:defRPr/>
              </a:pPr>
              <a:t>‹#›</a:t>
            </a:fld>
            <a:endParaRPr lang="en-US" dirty="0"/>
          </a:p>
        </p:txBody>
      </p:sp>
    </p:spTree>
    <p:extLst>
      <p:ext uri="{BB962C8B-B14F-4D97-AF65-F5344CB8AC3E}">
        <p14:creationId xmlns:p14="http://schemas.microsoft.com/office/powerpoint/2010/main" val="291526132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D462E5FB-BA80-46C5-A9D4-822DF8DD1C42}" type="slidenum">
              <a:rPr lang="en-US"/>
              <a:pPr>
                <a:defRPr/>
              </a:pPr>
              <a:t>‹#›</a:t>
            </a:fld>
            <a:endParaRPr lang="en-US" dirty="0"/>
          </a:p>
        </p:txBody>
      </p:sp>
    </p:spTree>
    <p:extLst>
      <p:ext uri="{BB962C8B-B14F-4D97-AF65-F5344CB8AC3E}">
        <p14:creationId xmlns:p14="http://schemas.microsoft.com/office/powerpoint/2010/main" val="2004724141"/>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ovworld_bk "/>
          <p:cNvPicPr>
            <a:picLocks noChangeAspect="1" noChangeArrowheads="1"/>
          </p:cNvPicPr>
          <p:nvPr userDrawn="1"/>
        </p:nvPicPr>
        <p:blipFill>
          <a:blip r:embed="rId2" cstate="print">
            <a:clrChange>
              <a:clrFrom>
                <a:srgbClr val="000000"/>
              </a:clrFrom>
              <a:clrTo>
                <a:srgbClr val="000000">
                  <a:alpha val="0"/>
                </a:srgbClr>
              </a:clrTo>
            </a:clrChange>
            <a:lum bright="22000"/>
            <a:extLst>
              <a:ext uri="{28A0092B-C50C-407E-A947-70E740481C1C}">
                <a14:useLocalDpi xmlns:a14="http://schemas.microsoft.com/office/drawing/2010/main" val="0"/>
              </a:ext>
            </a:extLst>
          </a:blip>
          <a:srcRect/>
          <a:stretch>
            <a:fillRect/>
          </a:stretch>
        </p:blipFill>
        <p:spPr bwMode="auto">
          <a:xfrm>
            <a:off x="1143000" y="1319213"/>
            <a:ext cx="6840538"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HessLogo_green_167x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5525" y="457200"/>
            <a:ext cx="219075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2" name="Rectangle 10"/>
          <p:cNvSpPr>
            <a:spLocks noGrp="1" noChangeArrowheads="1"/>
          </p:cNvSpPr>
          <p:nvPr>
            <p:ph type="subTitle" idx="1"/>
          </p:nvPr>
        </p:nvSpPr>
        <p:spPr>
          <a:xfrm>
            <a:off x="1371600" y="3886200"/>
            <a:ext cx="6400800" cy="1752600"/>
          </a:xfrm>
        </p:spPr>
        <p:txBody>
          <a:bodyPr/>
          <a:lstStyle>
            <a:lvl1pPr marL="0" indent="0" algn="ctr">
              <a:buFont typeface="Arial" charset="0"/>
              <a:buNone/>
              <a:defRPr smtClean="0"/>
            </a:lvl1pPr>
          </a:lstStyle>
          <a:p>
            <a:r>
              <a:rPr lang="en-US" smtClean="0"/>
              <a:t>Click to edit Master subtitle style</a:t>
            </a:r>
          </a:p>
        </p:txBody>
      </p:sp>
      <p:sp>
        <p:nvSpPr>
          <p:cNvPr id="185346" name="Rectangle 2"/>
          <p:cNvSpPr>
            <a:spLocks noGrp="1" noChangeArrowheads="1"/>
          </p:cNvSpPr>
          <p:nvPr>
            <p:ph type="ctrTitle"/>
          </p:nvPr>
        </p:nvSpPr>
        <p:spPr>
          <a:xfrm>
            <a:off x="685800" y="2130425"/>
            <a:ext cx="7772400" cy="1470025"/>
          </a:xfrm>
        </p:spPr>
        <p:txBody>
          <a:bodyPr/>
          <a:lstStyle>
            <a:lvl1pPr algn="ctr">
              <a:defRPr sz="4000" smtClean="0"/>
            </a:lvl1pPr>
          </a:lstStyle>
          <a:p>
            <a:r>
              <a:rPr lang="en-US" smtClean="0"/>
              <a:t>Click to edit Master title style</a:t>
            </a:r>
          </a:p>
        </p:txBody>
      </p:sp>
      <p:sp>
        <p:nvSpPr>
          <p:cNvPr id="6" name="Footer Placeholder 5"/>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a:latin typeface="Arial" pitchFamily="34" charset="0"/>
              </a:defRPr>
            </a:lvl1pPr>
          </a:lstStyle>
          <a:p>
            <a:pPr fontAlgn="base">
              <a:spcBef>
                <a:spcPct val="0"/>
              </a:spcBef>
              <a:spcAft>
                <a:spcPct val="0"/>
              </a:spcAft>
            </a:pPr>
            <a:endParaRPr lang="en-US" dirty="0">
              <a:solidFill>
                <a:srgbClr val="000000"/>
              </a:solidFill>
              <a:ea typeface="MS PGothic" pitchFamily="34" charset="-128"/>
            </a:endParaRPr>
          </a:p>
        </p:txBody>
      </p:sp>
    </p:spTree>
    <p:extLst>
      <p:ext uri="{BB962C8B-B14F-4D97-AF65-F5344CB8AC3E}">
        <p14:creationId xmlns:p14="http://schemas.microsoft.com/office/powerpoint/2010/main" val="201353727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5A99A69-1DBE-4575-9FEA-8DF2945143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778475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461FE45-A9D0-4B0A-84F1-FECFEF9E02C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647025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ED6BA61E-DB6F-44DA-85A4-8DF91DBAA63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49826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CAC3A0E-EB84-4036-86BF-4FAC8B37838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03277040"/>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A508382B-AE81-4902-8C7E-5E7EA5AFBDD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348192"/>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1AD85C8-3F7D-410E-8E4C-7F20678B690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739863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4AED7CD-189E-49A8-ADB2-E1DE883A2B22}" type="slidenum">
              <a:rPr lang="en-US"/>
              <a:pPr>
                <a:defRPr/>
              </a:pPr>
              <a:t>‹#›</a:t>
            </a:fld>
            <a:endParaRPr lang="en-US" dirty="0"/>
          </a:p>
        </p:txBody>
      </p:sp>
    </p:spTree>
    <p:extLst>
      <p:ext uri="{BB962C8B-B14F-4D97-AF65-F5344CB8AC3E}">
        <p14:creationId xmlns:p14="http://schemas.microsoft.com/office/powerpoint/2010/main" val="63584591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567B7F3-E521-4CE8-9251-344584C1326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8761248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CE5186-D7DF-49B2-BDAE-DD3FC7F9B0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552771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7E33F72-A76A-4AE4-A184-BED66A858B7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71689332"/>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9750" y="228600"/>
            <a:ext cx="22479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050" y="228600"/>
            <a:ext cx="65913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3D244C60-09EE-4BCA-BB5C-9CEDD2AD66A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47352763"/>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9B18337B-4258-4F65-98CA-241BC949BA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134891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884238"/>
            <a:ext cx="8610600" cy="5440362"/>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7298BD2D-B1DD-4989-A1F1-2274B2B1B97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251229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4796C9E-6247-48FB-9D87-9A0080AB22B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04446437"/>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0" y="655638"/>
            <a:ext cx="4495800" cy="3024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0" y="3832225"/>
            <a:ext cx="4495800" cy="3025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655638"/>
            <a:ext cx="4495800" cy="620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fld id="{571516B8-3B4A-4F39-84FC-EE7DCEAA76C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73827074"/>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a:p>
        </p:txBody>
      </p:sp>
      <p:sp>
        <p:nvSpPr>
          <p:cNvPr id="4" name="Slide Number Placeholder 3"/>
          <p:cNvSpPr>
            <a:spLocks noGrp="1"/>
          </p:cNvSpPr>
          <p:nvPr>
            <p:ph type="sldNum" sz="quarter" idx="10"/>
          </p:nvPr>
        </p:nvSpPr>
        <p:spPr>
          <a:xfrm>
            <a:off x="6983413" y="6530975"/>
            <a:ext cx="2133600" cy="357188"/>
          </a:xfrm>
        </p:spPr>
        <p:txBody>
          <a:bodyPr/>
          <a:lstStyle>
            <a:lvl1pPr>
              <a:defRPr/>
            </a:lvl1pPr>
          </a:lstStyle>
          <a:p>
            <a:fld id="{E65A5943-3599-4EC1-AA9C-ECCF3CD5B3C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8963223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chart" preserve="1">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0" y="655638"/>
            <a:ext cx="9144000" cy="6202362"/>
          </a:xfrm>
        </p:spPr>
        <p:txBody>
          <a:bodyPr/>
          <a:lstStyle/>
          <a:p>
            <a:endParaRPr lang="en-US" dirty="0"/>
          </a:p>
        </p:txBody>
      </p:sp>
      <p:sp>
        <p:nvSpPr>
          <p:cNvPr id="4" name="Slide Number Placeholder 3"/>
          <p:cNvSpPr>
            <a:spLocks noGrp="1"/>
          </p:cNvSpPr>
          <p:nvPr>
            <p:ph type="sldNum" sz="quarter" idx="10"/>
          </p:nvPr>
        </p:nvSpPr>
        <p:spPr>
          <a:xfrm>
            <a:off x="6553200" y="6245225"/>
            <a:ext cx="2133600" cy="476250"/>
          </a:xfrm>
        </p:spPr>
        <p:txBody>
          <a:bodyPr/>
          <a:lstStyle>
            <a:lvl1pPr>
              <a:defRPr/>
            </a:lvl1pPr>
          </a:lstStyle>
          <a:p>
            <a:fld id="{C3A5AD3A-A1AB-4D5E-AB93-CC7EB3C427A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294950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D29D27A-B768-483D-B3BD-5F472B402C40}" type="slidenum">
              <a:rPr lang="en-US"/>
              <a:pPr>
                <a:defRPr/>
              </a:pPr>
              <a:t>‹#›</a:t>
            </a:fld>
            <a:endParaRPr lang="en-US" dirty="0"/>
          </a:p>
        </p:txBody>
      </p:sp>
    </p:spTree>
    <p:extLst>
      <p:ext uri="{BB962C8B-B14F-4D97-AF65-F5344CB8AC3E}">
        <p14:creationId xmlns:p14="http://schemas.microsoft.com/office/powerpoint/2010/main" val="3965223346"/>
      </p:ext>
    </p:extLst>
  </p:cSld>
  <p:clrMapOvr>
    <a:masterClrMapping/>
  </p:clrMapOvr>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ovworld_bk "/>
          <p:cNvPicPr>
            <a:picLocks noChangeAspect="1" noChangeArrowheads="1"/>
          </p:cNvPicPr>
          <p:nvPr userDrawn="1"/>
        </p:nvPicPr>
        <p:blipFill>
          <a:blip r:embed="rId2" cstate="print">
            <a:clrChange>
              <a:clrFrom>
                <a:srgbClr val="000000"/>
              </a:clrFrom>
              <a:clrTo>
                <a:srgbClr val="000000">
                  <a:alpha val="0"/>
                </a:srgbClr>
              </a:clrTo>
            </a:clrChange>
            <a:lum bright="22000"/>
            <a:extLst>
              <a:ext uri="{28A0092B-C50C-407E-A947-70E740481C1C}">
                <a14:useLocalDpi xmlns:a14="http://schemas.microsoft.com/office/drawing/2010/main" val="0"/>
              </a:ext>
            </a:extLst>
          </a:blip>
          <a:srcRect/>
          <a:stretch>
            <a:fillRect/>
          </a:stretch>
        </p:blipFill>
        <p:spPr bwMode="auto">
          <a:xfrm>
            <a:off x="1143000" y="1319213"/>
            <a:ext cx="6840538"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HessLogo_green_167x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5525" y="457200"/>
            <a:ext cx="219075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2" name="Rectangle 10"/>
          <p:cNvSpPr>
            <a:spLocks noGrp="1" noChangeArrowheads="1"/>
          </p:cNvSpPr>
          <p:nvPr>
            <p:ph type="subTitle" idx="1"/>
          </p:nvPr>
        </p:nvSpPr>
        <p:spPr>
          <a:xfrm>
            <a:off x="1371600" y="3886200"/>
            <a:ext cx="6400800" cy="1752600"/>
          </a:xfrm>
        </p:spPr>
        <p:txBody>
          <a:bodyPr/>
          <a:lstStyle>
            <a:lvl1pPr marL="0" indent="0" algn="ctr">
              <a:buFont typeface="Arial" charset="0"/>
              <a:buNone/>
              <a:defRPr smtClean="0"/>
            </a:lvl1pPr>
          </a:lstStyle>
          <a:p>
            <a:r>
              <a:rPr lang="en-US" smtClean="0"/>
              <a:t>Click to edit Master subtitle style</a:t>
            </a:r>
          </a:p>
        </p:txBody>
      </p:sp>
      <p:sp>
        <p:nvSpPr>
          <p:cNvPr id="185346" name="Rectangle 2"/>
          <p:cNvSpPr>
            <a:spLocks noGrp="1" noChangeArrowheads="1"/>
          </p:cNvSpPr>
          <p:nvPr>
            <p:ph type="ctrTitle"/>
          </p:nvPr>
        </p:nvSpPr>
        <p:spPr>
          <a:xfrm>
            <a:off x="685800" y="2130425"/>
            <a:ext cx="7772400" cy="1470025"/>
          </a:xfrm>
        </p:spPr>
        <p:txBody>
          <a:bodyPr/>
          <a:lstStyle>
            <a:lvl1pPr algn="ctr">
              <a:defRPr sz="4000" smtClean="0"/>
            </a:lvl1pPr>
          </a:lstStyle>
          <a:p>
            <a:r>
              <a:rPr lang="en-US" smtClean="0"/>
              <a:t>Click to edit Master title style</a:t>
            </a:r>
          </a:p>
        </p:txBody>
      </p:sp>
      <p:sp>
        <p:nvSpPr>
          <p:cNvPr id="6" name="Footer Placeholder 5"/>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smtClean="0">
                <a:latin typeface="Arial" pitchFamily="34" charset="0"/>
                <a:cs typeface="Arial" pitchFamily="34" charset="0"/>
              </a:defRPr>
            </a:lvl1pPr>
          </a:lstStyle>
          <a:p>
            <a:pPr fontAlgn="base">
              <a:spcBef>
                <a:spcPct val="0"/>
              </a:spcBef>
              <a:spcAft>
                <a:spcPct val="0"/>
              </a:spcAft>
              <a:defRPr/>
            </a:pPr>
            <a:endParaRPr lang="en-US" dirty="0">
              <a:solidFill>
                <a:srgbClr val="000000"/>
              </a:solidFill>
              <a:ea typeface="MS PGothic" pitchFamily="34" charset="-128"/>
            </a:endParaRPr>
          </a:p>
        </p:txBody>
      </p:sp>
    </p:spTree>
    <p:extLst>
      <p:ext uri="{BB962C8B-B14F-4D97-AF65-F5344CB8AC3E}">
        <p14:creationId xmlns:p14="http://schemas.microsoft.com/office/powerpoint/2010/main" val="293625449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193C7A4-1781-4418-BA2A-EBCDDA93B3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842250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3CECB88-9556-4379-BCEB-40F84CABFC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458528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5DF79B-1511-4107-9F12-CD938C4BAF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475190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EF48EBD-50D2-4C32-B389-EE4EA44B74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21973298"/>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6BC6E4E-EBF5-443F-91FC-180FC5D029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7954042"/>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6AB8CD9-DDEC-4B3B-93B0-8145E1EE6F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1481734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376FEAC-39ED-448C-B2D5-60CD739C31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0869393"/>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56EB8-6AD4-4747-8B59-35B7130A8F3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9170509"/>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E7E45C3-7363-41D9-A781-6D2DF658CB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282373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D110F65-D9CE-43D9-8471-26E94D71E1D1}" type="slidenum">
              <a:rPr lang="en-US"/>
              <a:pPr>
                <a:defRPr/>
              </a:pPr>
              <a:t>‹#›</a:t>
            </a:fld>
            <a:endParaRPr lang="en-US" dirty="0"/>
          </a:p>
        </p:txBody>
      </p:sp>
    </p:spTree>
    <p:extLst>
      <p:ext uri="{BB962C8B-B14F-4D97-AF65-F5344CB8AC3E}">
        <p14:creationId xmlns:p14="http://schemas.microsoft.com/office/powerpoint/2010/main" val="732789412"/>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9750" y="228600"/>
            <a:ext cx="22479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050" y="228600"/>
            <a:ext cx="65913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C2BFE4F-4805-459B-B2F9-CBAC240638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061819"/>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BDD8AE6-937F-44D0-A9C3-F6484C86FCC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5668900"/>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884238"/>
            <a:ext cx="8610600" cy="5440362"/>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838FE189-F031-406D-8103-B410F39481C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51241581"/>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8F3DEA1-7E57-46AD-A46F-989441238F6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872501"/>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0" y="655638"/>
            <a:ext cx="4495800" cy="3024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0" y="3832225"/>
            <a:ext cx="4495800" cy="3025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655638"/>
            <a:ext cx="4495800" cy="620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C4B7CF7-224F-4F5C-A0EE-DB65A8B692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6561973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2671874070"/>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BE072007-6824-469B-96C8-FA4B4D88933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24756718"/>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BC8C17F-284B-4ACD-8FFA-329EF2D1F06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97464959"/>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29F9CDBA-6E75-4F31-B6E0-1E2CE9783CB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588346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8E5AD94E-FA8C-4469-B228-07210130DAF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3985765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2F57266-007E-4B28-BFF1-2025A7600E85}" type="slidenum">
              <a:rPr lang="en-US"/>
              <a:pPr>
                <a:defRPr/>
              </a:pPr>
              <a:t>‹#›</a:t>
            </a:fld>
            <a:endParaRPr lang="en-US" dirty="0"/>
          </a:p>
        </p:txBody>
      </p:sp>
    </p:spTree>
    <p:extLst>
      <p:ext uri="{BB962C8B-B14F-4D97-AF65-F5344CB8AC3E}">
        <p14:creationId xmlns:p14="http://schemas.microsoft.com/office/powerpoint/2010/main" val="206131584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E1C31D2B-1374-45D5-8667-9ECFDA20A27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06538413"/>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29610C3C-57E4-4C06-BF0D-46E3B29601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1313349"/>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FE245E84-D17B-4B39-AE41-3657B0597C7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1568144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9F133EF9-6D3B-47A3-8F91-2A26178829A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41434356"/>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C1C4528E-2EB4-4399-8378-D035AE75E78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0541260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308C823F-F419-47C8-8314-32255DC829E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8065486"/>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B84E5AEE-318A-4B01-A0B2-EB6ED80DF5E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57249382"/>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95AB1491-9BDC-4165-8698-2DFC7D29A69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5172585"/>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23EEF82B-0793-4889-B485-7E017537ED2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81828439"/>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605D8A06-B11E-4FD8-B898-15DD556B34A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743245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2D86A4E-CABE-4475-944F-5CDDE1F28BF4}" type="slidenum">
              <a:rPr lang="en-US"/>
              <a:pPr>
                <a:defRPr/>
              </a:pPr>
              <a:t>‹#›</a:t>
            </a:fld>
            <a:endParaRPr lang="en-US" dirty="0"/>
          </a:p>
        </p:txBody>
      </p:sp>
    </p:spTree>
    <p:extLst>
      <p:ext uri="{BB962C8B-B14F-4D97-AF65-F5344CB8AC3E}">
        <p14:creationId xmlns:p14="http://schemas.microsoft.com/office/powerpoint/2010/main" val="332239206"/>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2130202550"/>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60700D8-F5A1-4AED-9F1C-A14EB8D766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7807625"/>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E29E8CA0-76B7-4C71-A4E5-50D23B01D15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32061489"/>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091776C-13D1-47A7-BD1E-FE1CC027F51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454821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F838B10B-8460-4D65-981D-5EA1B92C301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11587016"/>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C84E00DB-2486-4886-96B2-C18C34973BD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4284509"/>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E0E6AE6-941A-4554-BCE4-793ED4A6CFF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1613511"/>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18A057FA-EA7D-4127-AAE4-461B23CF4F5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79414025"/>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0C99903A-BF63-4693-9DCC-C2176BA1C0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7106336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434F6FD-D0D2-475F-A55B-F2BC6DE404B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503546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8.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theme" Target="../theme/theme10.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w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wmf"/><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13.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image" Target="../media/image13.jpeg"/><Relationship Id="rId2" Type="http://schemas.openxmlformats.org/officeDocument/2006/relationships/slideLayout" Target="../slideLayouts/slideLayout61.xml"/><Relationship Id="rId16" Type="http://schemas.openxmlformats.org/officeDocument/2006/relationships/theme" Target="../theme/theme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image" Target="../media/image1.wmf"/><Relationship Id="rId2" Type="http://schemas.openxmlformats.org/officeDocument/2006/relationships/slideLayout" Target="../slideLayouts/slideLayout76.xml"/><Relationship Id="rId16" Type="http://schemas.openxmlformats.org/officeDocument/2006/relationships/theme" Target="../theme/theme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17" Type="http://schemas.openxmlformats.org/officeDocument/2006/relationships/image" Target="../media/image1.wmf"/><Relationship Id="rId2" Type="http://schemas.openxmlformats.org/officeDocument/2006/relationships/slideLayout" Target="../slideLayouts/slideLayout91.xml"/><Relationship Id="rId16" Type="http://schemas.openxmlformats.org/officeDocument/2006/relationships/theme" Target="../theme/theme7.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slideLayout" Target="../slideLayouts/slideLayout10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slideLayout" Target="../slideLayouts/slideLayout10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slideLayout" Target="../slideLayouts/slideLayout117.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17" Type="http://schemas.openxmlformats.org/officeDocument/2006/relationships/image" Target="../media/image1.wmf"/><Relationship Id="rId2" Type="http://schemas.openxmlformats.org/officeDocument/2006/relationships/slideLayout" Target="../slideLayouts/slideLayout106.xml"/><Relationship Id="rId16" Type="http://schemas.openxmlformats.org/officeDocument/2006/relationships/theme" Target="../theme/theme8.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5" Type="http://schemas.openxmlformats.org/officeDocument/2006/relationships/slideLayout" Target="../slideLayouts/slideLayout11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slideLayout" Target="../slideLayouts/slideLayout11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image" Target="../media/image1.wmf"/><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theme" Target="../theme/theme9.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2466"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6246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246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ea typeface="MS PGothic" pitchFamily="34" charset="-128"/>
              </a:defRPr>
            </a:lvl1pPr>
          </a:lstStyle>
          <a:p>
            <a:pPr fontAlgn="base">
              <a:spcBef>
                <a:spcPct val="0"/>
              </a:spcBef>
              <a:spcAft>
                <a:spcPct val="0"/>
              </a:spcAft>
              <a:defRPr/>
            </a:pPr>
            <a:r>
              <a:rPr lang="en-US" dirty="0" smtClean="0"/>
              <a:t> Page No.    </a:t>
            </a:r>
            <a:endParaRPr lang="en-US" dirty="0"/>
          </a:p>
        </p:txBody>
      </p:sp>
    </p:spTree>
    <p:extLst>
      <p:ext uri="{BB962C8B-B14F-4D97-AF65-F5344CB8AC3E}">
        <p14:creationId xmlns:p14="http://schemas.microsoft.com/office/powerpoint/2010/main" val="2339540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E890E-FAE0-4667-84BF-C53E5D8725CE}" type="datetimeFigureOut">
              <a:rPr lang="en-US" smtClean="0"/>
              <a:pPr/>
              <a:t>4/18/2016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dirty="0" smtClean="0"/>
              <a:t> Page No.    </a:t>
            </a:r>
            <a:endParaRPr lang="en-US" dirty="0"/>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042"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87044"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7045"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defRPr>
            </a:lvl1pPr>
          </a:lstStyle>
          <a:p>
            <a:pPr fontAlgn="base">
              <a:spcBef>
                <a:spcPct val="0"/>
              </a:spcBef>
              <a:spcAft>
                <a:spcPct val="0"/>
              </a:spcAft>
              <a:defRPr/>
            </a:pPr>
            <a:fld id="{CF807E41-A263-4E5D-967D-63F814E65D90}"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408991459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5474"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5476"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5477"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defRPr>
            </a:lvl1pPr>
          </a:lstStyle>
          <a:p>
            <a:pPr fontAlgn="base">
              <a:spcBef>
                <a:spcPct val="0"/>
              </a:spcBef>
              <a:spcAft>
                <a:spcPct val="0"/>
              </a:spcAft>
              <a:defRPr/>
            </a:pPr>
            <a:fld id="{E351A976-EAE1-4D31-BCC6-4A2AD7AC43EA}"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26348335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0" y="655638"/>
            <a:ext cx="9144000" cy="620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46050" y="228600"/>
            <a:ext cx="899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Line 8"/>
          <p:cNvSpPr>
            <a:spLocks noChangeShapeType="1"/>
          </p:cNvSpPr>
          <p:nvPr/>
        </p:nvSpPr>
        <p:spPr bwMode="auto">
          <a:xfrm>
            <a:off x="0" y="609600"/>
            <a:ext cx="9144000"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srgbClr val="000000"/>
              </a:solidFill>
              <a:latin typeface="Calibri" pitchFamily="34" charset="0"/>
              <a:ea typeface="MS PGothic" pitchFamily="34" charset="-128"/>
            </a:endParaRPr>
          </a:p>
        </p:txBody>
      </p:sp>
      <p:pic>
        <p:nvPicPr>
          <p:cNvPr id="1029" name="Picture 13" descr="HessLogo_green_167x100"/>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8213725" y="38100"/>
            <a:ext cx="8461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defRPr>
            </a:lvl1pPr>
          </a:lstStyle>
          <a:p>
            <a:pPr fontAlgn="base">
              <a:spcBef>
                <a:spcPct val="0"/>
              </a:spcBef>
              <a:spcAft>
                <a:spcPct val="0"/>
              </a:spcAft>
            </a:pPr>
            <a:fld id="{FB5D4FED-2D61-473A-81BC-BC25BEA1D476}" type="slidenum">
              <a:rPr lang="en-US" b="1">
                <a:solidFill>
                  <a:srgbClr val="000000"/>
                </a:solidFill>
                <a:ea typeface="MS PGothic" pitchFamily="34" charset="-128"/>
              </a:rPr>
              <a:pPr fontAlgn="base">
                <a:spcBef>
                  <a:spcPct val="0"/>
                </a:spcBef>
                <a:spcAft>
                  <a:spcPct val="0"/>
                </a:spcAft>
              </a:pPr>
              <a:t>‹#›</a:t>
            </a:fld>
            <a:endParaRPr lang="en-US" b="1" dirty="0">
              <a:solidFill>
                <a:srgbClr val="000000"/>
              </a:solidFill>
              <a:ea typeface="MS PGothic" pitchFamily="34" charset="-128"/>
            </a:endParaRPr>
          </a:p>
        </p:txBody>
      </p:sp>
    </p:spTree>
    <p:extLst>
      <p:ext uri="{BB962C8B-B14F-4D97-AF65-F5344CB8AC3E}">
        <p14:creationId xmlns:p14="http://schemas.microsoft.com/office/powerpoint/2010/main" val="180261678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ransition/>
  <p:hf hdr="0" ftr="0" dt="0"/>
  <p:txStyles>
    <p:titleStyle>
      <a:lvl1pPr algn="l" rtl="0" eaLnBrk="0" fontAlgn="base" hangingPunct="0">
        <a:spcBef>
          <a:spcPct val="0"/>
        </a:spcBef>
        <a:spcAft>
          <a:spcPct val="0"/>
        </a:spcAft>
        <a:defRPr sz="2200" b="1">
          <a:solidFill>
            <a:schemeClr val="tx2"/>
          </a:solidFill>
          <a:latin typeface="+mj-lt"/>
          <a:ea typeface="MS PGothic" pitchFamily="34" charset="-128"/>
          <a:cs typeface="+mj-cs"/>
        </a:defRPr>
      </a:lvl1pPr>
      <a:lvl2pPr algn="l" rtl="0" eaLnBrk="0" fontAlgn="base" hangingPunct="0">
        <a:spcBef>
          <a:spcPct val="0"/>
        </a:spcBef>
        <a:spcAft>
          <a:spcPct val="0"/>
        </a:spcAft>
        <a:defRPr sz="2200" b="1">
          <a:solidFill>
            <a:schemeClr val="tx2"/>
          </a:solidFill>
          <a:latin typeface="Arial" charset="0"/>
          <a:ea typeface="MS PGothic" pitchFamily="34" charset="-128"/>
        </a:defRPr>
      </a:lvl2pPr>
      <a:lvl3pPr algn="l" rtl="0" eaLnBrk="0" fontAlgn="base" hangingPunct="0">
        <a:spcBef>
          <a:spcPct val="0"/>
        </a:spcBef>
        <a:spcAft>
          <a:spcPct val="0"/>
        </a:spcAft>
        <a:defRPr sz="2200" b="1">
          <a:solidFill>
            <a:schemeClr val="tx2"/>
          </a:solidFill>
          <a:latin typeface="Arial" charset="0"/>
          <a:ea typeface="MS PGothic" pitchFamily="34" charset="-128"/>
        </a:defRPr>
      </a:lvl3pPr>
      <a:lvl4pPr algn="l" rtl="0" eaLnBrk="0" fontAlgn="base" hangingPunct="0">
        <a:spcBef>
          <a:spcPct val="0"/>
        </a:spcBef>
        <a:spcAft>
          <a:spcPct val="0"/>
        </a:spcAft>
        <a:defRPr sz="2200" b="1">
          <a:solidFill>
            <a:schemeClr val="tx2"/>
          </a:solidFill>
          <a:latin typeface="Arial" charset="0"/>
          <a:ea typeface="MS PGothic" pitchFamily="34" charset="-128"/>
        </a:defRPr>
      </a:lvl4pPr>
      <a:lvl5pPr algn="l" rtl="0" eaLnBrk="0" fontAlgn="base" hangingPunct="0">
        <a:spcBef>
          <a:spcPct val="0"/>
        </a:spcBef>
        <a:spcAft>
          <a:spcPct val="0"/>
        </a:spcAft>
        <a:defRPr sz="2200" b="1">
          <a:solidFill>
            <a:schemeClr val="tx2"/>
          </a:solidFill>
          <a:latin typeface="Arial" charset="0"/>
          <a:ea typeface="MS PGothic" pitchFamily="34" charset="-128"/>
        </a:defRPr>
      </a:lvl5pPr>
      <a:lvl6pPr marL="457200" algn="l" rtl="0" fontAlgn="base">
        <a:spcBef>
          <a:spcPct val="0"/>
        </a:spcBef>
        <a:spcAft>
          <a:spcPct val="0"/>
        </a:spcAft>
        <a:defRPr sz="2200" b="1">
          <a:solidFill>
            <a:schemeClr val="tx2"/>
          </a:solidFill>
          <a:latin typeface="Arial" charset="0"/>
        </a:defRPr>
      </a:lvl6pPr>
      <a:lvl7pPr marL="914400" algn="l" rtl="0" fontAlgn="base">
        <a:spcBef>
          <a:spcPct val="0"/>
        </a:spcBef>
        <a:spcAft>
          <a:spcPct val="0"/>
        </a:spcAft>
        <a:defRPr sz="2200" b="1">
          <a:solidFill>
            <a:schemeClr val="tx2"/>
          </a:solidFill>
          <a:latin typeface="Arial" charset="0"/>
        </a:defRPr>
      </a:lvl7pPr>
      <a:lvl8pPr marL="1371600" algn="l" rtl="0" fontAlgn="base">
        <a:spcBef>
          <a:spcPct val="0"/>
        </a:spcBef>
        <a:spcAft>
          <a:spcPct val="0"/>
        </a:spcAft>
        <a:defRPr sz="2200" b="1">
          <a:solidFill>
            <a:schemeClr val="tx2"/>
          </a:solidFill>
          <a:latin typeface="Arial" charset="0"/>
        </a:defRPr>
      </a:lvl8pPr>
      <a:lvl9pPr marL="1828800" algn="l" rtl="0" fontAlgn="base">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50000"/>
        </a:spcBef>
        <a:spcAft>
          <a:spcPct val="0"/>
        </a:spcAft>
        <a:buSzPct val="130000"/>
        <a:buFont typeface="Arial" pitchFamily="34" charset="0"/>
        <a:buChar char="•"/>
        <a:defRPr sz="1600" b="1">
          <a:solidFill>
            <a:schemeClr val="tx1"/>
          </a:solidFill>
          <a:latin typeface="+mn-lt"/>
          <a:ea typeface="MS PGothic" pitchFamily="34" charset="-128"/>
          <a:cs typeface="+mn-cs"/>
        </a:defRPr>
      </a:lvl1pPr>
      <a:lvl2pPr marL="742950" indent="-285750" algn="l" rtl="0" eaLnBrk="0" fontAlgn="base" hangingPunct="0">
        <a:spcBef>
          <a:spcPct val="50000"/>
        </a:spcBef>
        <a:spcAft>
          <a:spcPct val="0"/>
        </a:spcAft>
        <a:buSzPct val="50000"/>
        <a:buFont typeface="Franklin Gothic Medium" pitchFamily="34" charset="0"/>
        <a:buChar char="▬"/>
        <a:defRPr sz="1600">
          <a:solidFill>
            <a:schemeClr val="tx1"/>
          </a:solidFill>
          <a:latin typeface="+mn-lt"/>
          <a:ea typeface="MS PGothic" pitchFamily="34" charset="-128"/>
        </a:defRPr>
      </a:lvl2pPr>
      <a:lvl3pPr marL="1143000" indent="-228600" algn="l" rtl="0" eaLnBrk="0" fontAlgn="base" hangingPunct="0">
        <a:spcBef>
          <a:spcPct val="50000"/>
        </a:spcBef>
        <a:spcAft>
          <a:spcPct val="0"/>
        </a:spcAft>
        <a:buChar char="•"/>
        <a:defRPr sz="1600">
          <a:solidFill>
            <a:schemeClr val="tx1"/>
          </a:solidFill>
          <a:latin typeface="+mn-lt"/>
          <a:ea typeface="MS PGothic" pitchFamily="34" charset="-128"/>
        </a:defRPr>
      </a:lvl3pPr>
      <a:lvl4pPr marL="1600200" indent="-228600" algn="l" rtl="0" eaLnBrk="0" fontAlgn="base" hangingPunct="0">
        <a:spcBef>
          <a:spcPct val="50000"/>
        </a:spcBef>
        <a:spcAft>
          <a:spcPct val="0"/>
        </a:spcAft>
        <a:buChar char="–"/>
        <a:defRPr sz="1600">
          <a:solidFill>
            <a:schemeClr val="tx1"/>
          </a:solidFill>
          <a:latin typeface="+mn-lt"/>
          <a:ea typeface="MS PGothic" pitchFamily="34" charset="-128"/>
        </a:defRPr>
      </a:lvl4pPr>
      <a:lvl5pPr marL="2057400" indent="-228600" algn="l" rtl="0" eaLnBrk="0" fontAlgn="base" hangingPunct="0">
        <a:spcBef>
          <a:spcPct val="50000"/>
        </a:spcBef>
        <a:spcAft>
          <a:spcPct val="0"/>
        </a:spcAft>
        <a:buChar char="»"/>
        <a:defRPr sz="1600">
          <a:solidFill>
            <a:schemeClr val="tx1"/>
          </a:solidFill>
          <a:latin typeface="+mn-lt"/>
          <a:ea typeface="MS PGothic" pitchFamily="34" charset="-128"/>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0" y="655638"/>
            <a:ext cx="9144000" cy="620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46050" y="228600"/>
            <a:ext cx="899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Line 8"/>
          <p:cNvSpPr>
            <a:spLocks noChangeShapeType="1"/>
          </p:cNvSpPr>
          <p:nvPr/>
        </p:nvSpPr>
        <p:spPr bwMode="auto">
          <a:xfrm>
            <a:off x="0" y="609600"/>
            <a:ext cx="9144000"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srgbClr val="000000"/>
              </a:solidFill>
              <a:latin typeface="Calibri" pitchFamily="34" charset="0"/>
              <a:ea typeface="MS PGothic" pitchFamily="34" charset="-128"/>
            </a:endParaRPr>
          </a:p>
        </p:txBody>
      </p:sp>
      <p:pic>
        <p:nvPicPr>
          <p:cNvPr id="1029" name="Picture 13" descr="HessLogo_green_167x100"/>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3725" y="38100"/>
            <a:ext cx="8461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400" smtClean="0">
                <a:latin typeface="Arial" pitchFamily="34" charset="0"/>
                <a:cs typeface="Arial" pitchFamily="34" charset="0"/>
              </a:defRPr>
            </a:lvl1pPr>
          </a:lstStyle>
          <a:p>
            <a:pPr fontAlgn="base">
              <a:spcBef>
                <a:spcPct val="0"/>
              </a:spcBef>
              <a:spcAft>
                <a:spcPct val="0"/>
              </a:spcAft>
              <a:defRPr/>
            </a:pPr>
            <a:fld id="{C0E9BFA4-3934-485B-BA78-DD1195AF11D6}" type="slidenum">
              <a:rPr lang="en-US" b="1">
                <a:solidFill>
                  <a:srgbClr val="000000"/>
                </a:solidFill>
                <a:ea typeface="MS PGothic" pitchFamily="34" charset="-128"/>
              </a:rPr>
              <a:pPr fontAlgn="base">
                <a:spcBef>
                  <a:spcPct val="0"/>
                </a:spcBef>
                <a:spcAft>
                  <a:spcPct val="0"/>
                </a:spcAft>
                <a:defRPr/>
              </a:pPr>
              <a:t>‹#›</a:t>
            </a:fld>
            <a:endParaRPr lang="en-US" b="1" dirty="0">
              <a:solidFill>
                <a:srgbClr val="000000"/>
              </a:solidFill>
              <a:ea typeface="MS PGothic" pitchFamily="34" charset="-128"/>
            </a:endParaRPr>
          </a:p>
        </p:txBody>
      </p:sp>
    </p:spTree>
    <p:extLst>
      <p:ext uri="{BB962C8B-B14F-4D97-AF65-F5344CB8AC3E}">
        <p14:creationId xmlns:p14="http://schemas.microsoft.com/office/powerpoint/2010/main" val="51636507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Lst>
  <p:transition/>
  <p:hf hdr="0" ftr="0" dt="0"/>
  <p:txStyles>
    <p:titleStyle>
      <a:lvl1pPr algn="l" rtl="0" eaLnBrk="0" fontAlgn="base" hangingPunct="0">
        <a:spcBef>
          <a:spcPct val="0"/>
        </a:spcBef>
        <a:spcAft>
          <a:spcPct val="0"/>
        </a:spcAft>
        <a:defRPr sz="2200" b="1">
          <a:solidFill>
            <a:schemeClr val="tx2"/>
          </a:solidFill>
          <a:latin typeface="+mj-lt"/>
          <a:ea typeface="MS PGothic" pitchFamily="34" charset="-128"/>
          <a:cs typeface="+mj-cs"/>
        </a:defRPr>
      </a:lvl1pPr>
      <a:lvl2pPr algn="l" rtl="0" eaLnBrk="0" fontAlgn="base" hangingPunct="0">
        <a:spcBef>
          <a:spcPct val="0"/>
        </a:spcBef>
        <a:spcAft>
          <a:spcPct val="0"/>
        </a:spcAft>
        <a:defRPr sz="2200" b="1">
          <a:solidFill>
            <a:schemeClr val="tx2"/>
          </a:solidFill>
          <a:latin typeface="Arial" charset="0"/>
          <a:ea typeface="MS PGothic" pitchFamily="34" charset="-128"/>
        </a:defRPr>
      </a:lvl2pPr>
      <a:lvl3pPr algn="l" rtl="0" eaLnBrk="0" fontAlgn="base" hangingPunct="0">
        <a:spcBef>
          <a:spcPct val="0"/>
        </a:spcBef>
        <a:spcAft>
          <a:spcPct val="0"/>
        </a:spcAft>
        <a:defRPr sz="2200" b="1">
          <a:solidFill>
            <a:schemeClr val="tx2"/>
          </a:solidFill>
          <a:latin typeface="Arial" charset="0"/>
          <a:ea typeface="MS PGothic" pitchFamily="34" charset="-128"/>
        </a:defRPr>
      </a:lvl3pPr>
      <a:lvl4pPr algn="l" rtl="0" eaLnBrk="0" fontAlgn="base" hangingPunct="0">
        <a:spcBef>
          <a:spcPct val="0"/>
        </a:spcBef>
        <a:spcAft>
          <a:spcPct val="0"/>
        </a:spcAft>
        <a:defRPr sz="2200" b="1">
          <a:solidFill>
            <a:schemeClr val="tx2"/>
          </a:solidFill>
          <a:latin typeface="Arial" charset="0"/>
          <a:ea typeface="MS PGothic" pitchFamily="34" charset="-128"/>
        </a:defRPr>
      </a:lvl4pPr>
      <a:lvl5pPr algn="l" rtl="0" eaLnBrk="0" fontAlgn="base" hangingPunct="0">
        <a:spcBef>
          <a:spcPct val="0"/>
        </a:spcBef>
        <a:spcAft>
          <a:spcPct val="0"/>
        </a:spcAft>
        <a:defRPr sz="2200" b="1">
          <a:solidFill>
            <a:schemeClr val="tx2"/>
          </a:solidFill>
          <a:latin typeface="Arial" charset="0"/>
          <a:ea typeface="MS PGothic" pitchFamily="34" charset="-128"/>
        </a:defRPr>
      </a:lvl5pPr>
      <a:lvl6pPr marL="457200" algn="l" rtl="0" fontAlgn="base">
        <a:spcBef>
          <a:spcPct val="0"/>
        </a:spcBef>
        <a:spcAft>
          <a:spcPct val="0"/>
        </a:spcAft>
        <a:defRPr sz="2200" b="1">
          <a:solidFill>
            <a:schemeClr val="tx2"/>
          </a:solidFill>
          <a:latin typeface="Arial" charset="0"/>
        </a:defRPr>
      </a:lvl6pPr>
      <a:lvl7pPr marL="914400" algn="l" rtl="0" fontAlgn="base">
        <a:spcBef>
          <a:spcPct val="0"/>
        </a:spcBef>
        <a:spcAft>
          <a:spcPct val="0"/>
        </a:spcAft>
        <a:defRPr sz="2200" b="1">
          <a:solidFill>
            <a:schemeClr val="tx2"/>
          </a:solidFill>
          <a:latin typeface="Arial" charset="0"/>
        </a:defRPr>
      </a:lvl7pPr>
      <a:lvl8pPr marL="1371600" algn="l" rtl="0" fontAlgn="base">
        <a:spcBef>
          <a:spcPct val="0"/>
        </a:spcBef>
        <a:spcAft>
          <a:spcPct val="0"/>
        </a:spcAft>
        <a:defRPr sz="2200" b="1">
          <a:solidFill>
            <a:schemeClr val="tx2"/>
          </a:solidFill>
          <a:latin typeface="Arial" charset="0"/>
        </a:defRPr>
      </a:lvl8pPr>
      <a:lvl9pPr marL="1828800" algn="l" rtl="0" fontAlgn="base">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50000"/>
        </a:spcBef>
        <a:spcAft>
          <a:spcPct val="0"/>
        </a:spcAft>
        <a:buSzPct val="130000"/>
        <a:buFont typeface="Arial" pitchFamily="34" charset="0"/>
        <a:buChar char="•"/>
        <a:defRPr sz="1600" b="1">
          <a:solidFill>
            <a:schemeClr val="tx1"/>
          </a:solidFill>
          <a:latin typeface="+mn-lt"/>
          <a:ea typeface="MS PGothic" pitchFamily="34" charset="-128"/>
          <a:cs typeface="+mn-cs"/>
        </a:defRPr>
      </a:lvl1pPr>
      <a:lvl2pPr marL="742950" indent="-285750" algn="l" rtl="0" eaLnBrk="0" fontAlgn="base" hangingPunct="0">
        <a:spcBef>
          <a:spcPct val="50000"/>
        </a:spcBef>
        <a:spcAft>
          <a:spcPct val="0"/>
        </a:spcAft>
        <a:buSzPct val="50000"/>
        <a:buFont typeface="Franklin Gothic Medium" pitchFamily="34" charset="0"/>
        <a:buChar char="▬"/>
        <a:defRPr sz="1600">
          <a:solidFill>
            <a:schemeClr val="tx1"/>
          </a:solidFill>
          <a:latin typeface="+mn-lt"/>
          <a:ea typeface="MS PGothic" pitchFamily="34" charset="-128"/>
        </a:defRPr>
      </a:lvl2pPr>
      <a:lvl3pPr marL="1143000" indent="-228600" algn="l" rtl="0" eaLnBrk="0" fontAlgn="base" hangingPunct="0">
        <a:spcBef>
          <a:spcPct val="50000"/>
        </a:spcBef>
        <a:spcAft>
          <a:spcPct val="0"/>
        </a:spcAft>
        <a:buChar char="•"/>
        <a:defRPr sz="1600">
          <a:solidFill>
            <a:schemeClr val="tx1"/>
          </a:solidFill>
          <a:latin typeface="+mn-lt"/>
          <a:ea typeface="MS PGothic" pitchFamily="34" charset="-128"/>
        </a:defRPr>
      </a:lvl3pPr>
      <a:lvl4pPr marL="1600200" indent="-228600" algn="l" rtl="0" eaLnBrk="0" fontAlgn="base" hangingPunct="0">
        <a:spcBef>
          <a:spcPct val="50000"/>
        </a:spcBef>
        <a:spcAft>
          <a:spcPct val="0"/>
        </a:spcAft>
        <a:buChar char="–"/>
        <a:defRPr sz="1600">
          <a:solidFill>
            <a:schemeClr val="tx1"/>
          </a:solidFill>
          <a:latin typeface="+mn-lt"/>
          <a:ea typeface="MS PGothic" pitchFamily="34" charset="-128"/>
        </a:defRPr>
      </a:lvl4pPr>
      <a:lvl5pPr marL="2057400" indent="-228600" algn="l" rtl="0" eaLnBrk="0" fontAlgn="base" hangingPunct="0">
        <a:spcBef>
          <a:spcPct val="50000"/>
        </a:spcBef>
        <a:spcAft>
          <a:spcPct val="0"/>
        </a:spcAft>
        <a:buChar char="»"/>
        <a:defRPr sz="1600">
          <a:solidFill>
            <a:schemeClr val="tx1"/>
          </a:solidFill>
          <a:latin typeface="+mn-lt"/>
          <a:ea typeface="MS PGothic" pitchFamily="34" charset="-128"/>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63D55962-C3B6-4C35-A57D-19B215874BD4}"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203426078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FAB8C90F-E054-4AE9-A48A-D6A7B05995A3}"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43079147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FAB8C90F-E054-4AE9-A48A-D6A7B05995A3}"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348390809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896100" y="6500812"/>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r>
              <a:rPr lang="en-US" dirty="0" smtClean="0">
                <a:solidFill>
                  <a:srgbClr val="000000"/>
                </a:solidFill>
              </a:rPr>
              <a:t>Page | </a:t>
            </a:r>
            <a:fld id="{48D6FE4B-0CF7-40D8-918C-2C5511393BC0}"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408261469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9" r:id="rId7"/>
    <p:sldLayoutId id="2147483801" r:id="rId8"/>
    <p:sldLayoutId id="2147483802" r:id="rId9"/>
    <p:sldLayoutId id="2147483803" r:id="rId10"/>
    <p:sldLayoutId id="2147483804" r:id="rId11"/>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2.xml"/><Relationship Id="rId1" Type="http://schemas.openxmlformats.org/officeDocument/2006/relationships/vmlDrawing" Target="../drawings/vmlDrawing1.vml"/><Relationship Id="rId5" Type="http://schemas.openxmlformats.org/officeDocument/2006/relationships/image" Target="../media/image15.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6.png"/><Relationship Id="rId1" Type="http://schemas.openxmlformats.org/officeDocument/2006/relationships/slideLayout" Target="../slideLayouts/slideLayout13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590800"/>
            <a:ext cx="5715000" cy="2209800"/>
          </a:xfrm>
        </p:spPr>
        <p:txBody>
          <a:bodyPr>
            <a:normAutofit fontScale="90000"/>
          </a:bodyPr>
          <a:lstStyle/>
          <a:p>
            <a:r>
              <a:rPr lang="en-US" sz="3600" b="1" dirty="0" smtClean="0">
                <a:solidFill>
                  <a:srgbClr val="006632"/>
                </a:solidFill>
              </a:rPr>
              <a:t>Oil Industry Segment Update</a:t>
            </a:r>
            <a:r>
              <a:rPr lang="en-US" dirty="0" smtClean="0">
                <a:solidFill>
                  <a:srgbClr val="006632"/>
                </a:solidFill>
              </a:rPr>
              <a:t/>
            </a:r>
            <a:br>
              <a:rPr lang="en-US" dirty="0" smtClean="0">
                <a:solidFill>
                  <a:srgbClr val="006632"/>
                </a:solidFill>
              </a:rPr>
            </a:br>
            <a:r>
              <a:rPr lang="en-US" dirty="0" smtClean="0">
                <a:solidFill>
                  <a:srgbClr val="006632"/>
                </a:solidFill>
              </a:rPr>
              <a:t/>
            </a:r>
            <a:br>
              <a:rPr lang="en-US" dirty="0" smtClean="0">
                <a:solidFill>
                  <a:srgbClr val="006632"/>
                </a:solidFill>
              </a:rPr>
            </a:br>
            <a:r>
              <a:rPr lang="en-US" sz="2200" b="1" dirty="0" smtClean="0">
                <a:solidFill>
                  <a:srgbClr val="006632"/>
                </a:solidFill>
              </a:rPr>
              <a:t>Lee K. Johnson</a:t>
            </a:r>
            <a:r>
              <a:rPr lang="en-US" sz="2200" dirty="0" smtClean="0">
                <a:solidFill>
                  <a:srgbClr val="006632"/>
                </a:solidFill>
              </a:rPr>
              <a:t/>
            </a:r>
            <a:br>
              <a:rPr lang="en-US" sz="2200" dirty="0" smtClean="0">
                <a:solidFill>
                  <a:srgbClr val="006632"/>
                </a:solidFill>
              </a:rPr>
            </a:br>
            <a:r>
              <a:rPr lang="en-US" sz="1300" b="1" dirty="0" smtClean="0">
                <a:solidFill>
                  <a:srgbClr val="006632"/>
                </a:solidFill>
              </a:rPr>
              <a:t>Hess Corporation</a:t>
            </a:r>
            <a:r>
              <a:rPr lang="en-US" sz="2700" b="1" dirty="0" smtClean="0">
                <a:solidFill>
                  <a:srgbClr val="006632"/>
                </a:solidFill>
              </a:rPr>
              <a:t/>
            </a:r>
            <a:br>
              <a:rPr lang="en-US" sz="2700" b="1" dirty="0" smtClean="0">
                <a:solidFill>
                  <a:srgbClr val="006632"/>
                </a:solidFill>
              </a:rPr>
            </a:br>
            <a:r>
              <a:rPr lang="en-US" sz="2700" dirty="0" smtClean="0">
                <a:solidFill>
                  <a:srgbClr val="006632"/>
                </a:solidFill>
              </a:rPr>
              <a:t/>
            </a:r>
            <a:br>
              <a:rPr lang="en-US" sz="2700" dirty="0" smtClean="0">
                <a:solidFill>
                  <a:srgbClr val="006632"/>
                </a:solidFill>
              </a:rPr>
            </a:br>
            <a:endParaRPr lang="en-US" sz="2700" dirty="0">
              <a:solidFill>
                <a:srgbClr val="006632"/>
              </a:solidFill>
            </a:endParaRPr>
          </a:p>
        </p:txBody>
      </p:sp>
      <p:sp>
        <p:nvSpPr>
          <p:cNvPr id="3" name="Subtitle 2"/>
          <p:cNvSpPr>
            <a:spLocks noGrp="1"/>
          </p:cNvSpPr>
          <p:nvPr>
            <p:ph type="subTitle" idx="1"/>
          </p:nvPr>
        </p:nvSpPr>
        <p:spPr>
          <a:xfrm>
            <a:off x="3048000" y="5257800"/>
            <a:ext cx="5943600" cy="1447800"/>
          </a:xfrm>
        </p:spPr>
        <p:txBody>
          <a:bodyPr/>
          <a:lstStyle/>
          <a:p>
            <a:pPr>
              <a:spcBef>
                <a:spcPct val="0"/>
              </a:spcBef>
            </a:pPr>
            <a:r>
              <a:rPr lang="en-US" sz="2000" b="1" dirty="0" smtClean="0">
                <a:solidFill>
                  <a:srgbClr val="006632"/>
                </a:solidFill>
                <a:latin typeface="+mj-lt"/>
              </a:rPr>
              <a:t>Rail Energy Transportation Advisory Committee</a:t>
            </a:r>
          </a:p>
          <a:p>
            <a:pPr>
              <a:spcBef>
                <a:spcPct val="0"/>
              </a:spcBef>
            </a:pPr>
            <a:r>
              <a:rPr lang="en-US" sz="2000" b="1" dirty="0" smtClean="0">
                <a:solidFill>
                  <a:srgbClr val="006632"/>
                </a:solidFill>
                <a:latin typeface="+mj-lt"/>
              </a:rPr>
              <a:t>Surface Transportation Board</a:t>
            </a:r>
          </a:p>
          <a:p>
            <a:pPr>
              <a:spcBef>
                <a:spcPct val="0"/>
              </a:spcBef>
            </a:pPr>
            <a:endParaRPr lang="en-US" sz="1600" b="1" dirty="0" smtClean="0">
              <a:solidFill>
                <a:srgbClr val="006632"/>
              </a:solidFill>
              <a:latin typeface="+mj-lt"/>
            </a:endParaRPr>
          </a:p>
          <a:p>
            <a:pPr>
              <a:spcBef>
                <a:spcPct val="0"/>
              </a:spcBef>
            </a:pPr>
            <a:r>
              <a:rPr lang="en-US" sz="1600" b="1" dirty="0" smtClean="0">
                <a:solidFill>
                  <a:srgbClr val="006632"/>
                </a:solidFill>
                <a:latin typeface="+mj-lt"/>
              </a:rPr>
              <a:t>April 15, 2016</a:t>
            </a:r>
            <a:endParaRPr lang="en-US" sz="1600" b="1" dirty="0">
              <a:solidFill>
                <a:srgbClr val="006632"/>
              </a:solidFill>
              <a:latin typeface="+mj-lt"/>
            </a:endParaRPr>
          </a:p>
        </p:txBody>
      </p:sp>
    </p:spTree>
    <p:extLst>
      <p:ext uri="{BB962C8B-B14F-4D97-AF65-F5344CB8AC3E}">
        <p14:creationId xmlns:p14="http://schemas.microsoft.com/office/powerpoint/2010/main" val="23604813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anose="020B0604020202020204" pitchFamily="34" charset="0"/>
                <a:cs typeface="Arial" panose="020B0604020202020204" pitchFamily="34" charset="0"/>
              </a:rPr>
              <a:t>US Crude Oil Environment</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4678363"/>
          </a:xfrm>
        </p:spPr>
        <p:txBody>
          <a:bodyPr>
            <a:normAutofit/>
          </a:bodyPr>
          <a:lstStyle/>
          <a:p>
            <a:r>
              <a:rPr lang="en-US" sz="2400" dirty="0" smtClean="0">
                <a:latin typeface="Arial" panose="020B0604020202020204" pitchFamily="34" charset="0"/>
                <a:cs typeface="Arial" panose="020B0604020202020204" pitchFamily="34" charset="0"/>
              </a:rPr>
              <a:t>Prices remain low and volatile</a:t>
            </a:r>
          </a:p>
          <a:p>
            <a:pPr lvl="1"/>
            <a:r>
              <a:rPr lang="en-US" sz="2000" dirty="0" smtClean="0">
                <a:latin typeface="Arial" panose="020B0604020202020204" pitchFamily="34" charset="0"/>
                <a:cs typeface="Arial" panose="020B0604020202020204" pitchFamily="34" charset="0"/>
              </a:rPr>
              <a:t>Cushing WTI Spot </a:t>
            </a:r>
            <a:r>
              <a:rPr lang="en-US" sz="1200" dirty="0" smtClean="0">
                <a:latin typeface="Arial" panose="020B0604020202020204" pitchFamily="34" charset="0"/>
                <a:cs typeface="Arial" panose="020B0604020202020204" pitchFamily="34" charset="0"/>
              </a:rPr>
              <a:t>[Source: EIA Weekly Report]</a:t>
            </a:r>
          </a:p>
          <a:p>
            <a:pPr lvl="2">
              <a:lnSpc>
                <a:spcPct val="150000"/>
              </a:lnSpc>
            </a:pPr>
            <a:r>
              <a:rPr lang="en-US" sz="1600" dirty="0" smtClean="0">
                <a:latin typeface="Arial" panose="020B0604020202020204" pitchFamily="34" charset="0"/>
                <a:cs typeface="Arial" panose="020B0604020202020204" pitchFamily="34" charset="0"/>
              </a:rPr>
              <a:t>April 4, 2014 = $101.46</a:t>
            </a:r>
          </a:p>
          <a:p>
            <a:pPr lvl="2">
              <a:lnSpc>
                <a:spcPct val="150000"/>
              </a:lnSpc>
            </a:pPr>
            <a:r>
              <a:rPr lang="en-US" sz="1600" dirty="0" smtClean="0">
                <a:latin typeface="Arial" panose="020B0604020202020204" pitchFamily="34" charset="0"/>
                <a:cs typeface="Arial" panose="020B0604020202020204" pitchFamily="34" charset="0"/>
              </a:rPr>
              <a:t>April 3, 2015 = $48.91</a:t>
            </a:r>
          </a:p>
          <a:p>
            <a:pPr lvl="2">
              <a:lnSpc>
                <a:spcPct val="150000"/>
              </a:lnSpc>
            </a:pPr>
            <a:r>
              <a:rPr lang="en-US" sz="1600" dirty="0" smtClean="0">
                <a:latin typeface="Arial" panose="020B0604020202020204" pitchFamily="34" charset="0"/>
                <a:cs typeface="Arial" panose="020B0604020202020204" pitchFamily="34" charset="0"/>
              </a:rPr>
              <a:t>April 6, 2016 =  $36.82</a:t>
            </a:r>
          </a:p>
          <a:p>
            <a:r>
              <a:rPr lang="en-US" sz="2400" dirty="0" smtClean="0">
                <a:latin typeface="Arial" panose="020B0604020202020204" pitchFamily="34" charset="0"/>
                <a:cs typeface="Arial" panose="020B0604020202020204" pitchFamily="34" charset="0"/>
              </a:rPr>
              <a:t>Producers focused on productivity and cost reduction</a:t>
            </a:r>
          </a:p>
          <a:p>
            <a:r>
              <a:rPr lang="en-US" sz="2400" dirty="0" smtClean="0">
                <a:latin typeface="Arial" panose="020B0604020202020204" pitchFamily="34" charset="0"/>
                <a:cs typeface="Arial" panose="020B0604020202020204" pitchFamily="34" charset="0"/>
              </a:rPr>
              <a:t>Land rig count down 77% from 2014 peak </a:t>
            </a:r>
            <a:r>
              <a:rPr lang="en-US" sz="1200" dirty="0">
                <a:latin typeface="Arial" panose="020B0604020202020204" pitchFamily="34" charset="0"/>
                <a:cs typeface="Arial" panose="020B0604020202020204" pitchFamily="34" charset="0"/>
              </a:rPr>
              <a:t>[Source: </a:t>
            </a:r>
            <a:r>
              <a:rPr lang="en-US" sz="1200" dirty="0" smtClean="0">
                <a:latin typeface="Arial" panose="020B0604020202020204" pitchFamily="34" charset="0"/>
                <a:cs typeface="Arial" panose="020B0604020202020204" pitchFamily="34" charset="0"/>
              </a:rPr>
              <a:t>Baker Hughes]</a:t>
            </a:r>
          </a:p>
          <a:p>
            <a:r>
              <a:rPr lang="en-US" sz="2400" dirty="0" smtClean="0">
                <a:latin typeface="Arial" panose="020B0604020202020204" pitchFamily="34" charset="0"/>
                <a:cs typeface="Arial" panose="020B0604020202020204" pitchFamily="34" charset="0"/>
              </a:rPr>
              <a:t>US production decline – down 2.9% 9/’15 to 1/’16 </a:t>
            </a:r>
            <a:r>
              <a:rPr lang="en-US" sz="1200" dirty="0">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Source: EIA]</a:t>
            </a:r>
          </a:p>
          <a:p>
            <a:r>
              <a:rPr lang="en-US" sz="2400" dirty="0" smtClean="0">
                <a:latin typeface="Arial" panose="020B0604020202020204" pitchFamily="34" charset="0"/>
                <a:cs typeface="Arial" panose="020B0604020202020204" pitchFamily="34" charset="0"/>
              </a:rPr>
              <a:t>Current </a:t>
            </a:r>
            <a:r>
              <a:rPr lang="en-US" sz="2400" dirty="0">
                <a:latin typeface="Arial" panose="020B0604020202020204" pitchFamily="34" charset="0"/>
                <a:cs typeface="Arial" panose="020B0604020202020204" pitchFamily="34" charset="0"/>
              </a:rPr>
              <a:t>economics favor pipe over </a:t>
            </a:r>
            <a:r>
              <a:rPr lang="en-US" sz="2400" dirty="0" smtClean="0">
                <a:latin typeface="Arial" panose="020B0604020202020204" pitchFamily="34" charset="0"/>
                <a:cs typeface="Arial" panose="020B0604020202020204" pitchFamily="34" charset="0"/>
              </a:rPr>
              <a:t>rail </a:t>
            </a:r>
            <a:r>
              <a:rPr lang="en-US" sz="1200" dirty="0" smtClean="0">
                <a:latin typeface="Arial" panose="020B0604020202020204" pitchFamily="34" charset="0"/>
                <a:cs typeface="Arial" panose="020B0604020202020204" pitchFamily="34" charset="0"/>
              </a:rPr>
              <a:t>[Source: RBN Energy]</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Crude-by-rail volumes have retreated to 2012 pace    </a:t>
            </a:r>
            <a:r>
              <a:rPr lang="en-US" sz="1200" dirty="0" smtClean="0">
                <a:latin typeface="Arial" panose="020B0604020202020204" pitchFamily="34" charset="0"/>
                <a:cs typeface="Arial" panose="020B0604020202020204" pitchFamily="34" charset="0"/>
              </a:rPr>
              <a:t>[Source: RBN Energy]</a:t>
            </a: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2</a:t>
            </a:fld>
            <a:endParaRPr lang="en-US" dirty="0"/>
          </a:p>
        </p:txBody>
      </p:sp>
    </p:spTree>
    <p:extLst>
      <p:ext uri="{BB962C8B-B14F-4D97-AF65-F5344CB8AC3E}">
        <p14:creationId xmlns:p14="http://schemas.microsoft.com/office/powerpoint/2010/main" val="68424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anose="020B0604020202020204" pitchFamily="34" charset="0"/>
                <a:cs typeface="Arial" panose="020B0604020202020204" pitchFamily="34" charset="0"/>
              </a:rPr>
              <a:t>Land Oil Rig Count</a:t>
            </a:r>
            <a:endParaRPr lang="en-US" sz="28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8354255"/>
              </p:ext>
            </p:extLst>
          </p:nvPr>
        </p:nvGraphicFramePr>
        <p:xfrm>
          <a:off x="272902" y="1981200"/>
          <a:ext cx="8763001" cy="3352800"/>
        </p:xfrm>
        <a:graphic>
          <a:graphicData uri="http://schemas.openxmlformats.org/drawingml/2006/table">
            <a:tbl>
              <a:tblPr firstRow="1" bandRow="1">
                <a:tableStyleId>{5C22544A-7EE6-4342-B048-85BDC9FD1C3A}</a:tableStyleId>
              </a:tblPr>
              <a:tblGrid>
                <a:gridCol w="1460500"/>
                <a:gridCol w="1379361"/>
                <a:gridCol w="1460500"/>
                <a:gridCol w="1379361"/>
                <a:gridCol w="1785056"/>
                <a:gridCol w="1298223"/>
              </a:tblGrid>
              <a:tr h="621792">
                <a:tc>
                  <a:txBody>
                    <a:bodyPr/>
                    <a:lstStyle/>
                    <a:p>
                      <a:pPr algn="ctr"/>
                      <a:r>
                        <a:rPr lang="en-US" b="1" dirty="0" smtClean="0">
                          <a:latin typeface="Arial" panose="020B0604020202020204" pitchFamily="34" charset="0"/>
                          <a:cs typeface="Arial" panose="020B0604020202020204" pitchFamily="34" charset="0"/>
                        </a:rPr>
                        <a:t>Region</a:t>
                      </a:r>
                      <a:endParaRPr lang="en-US" b="1"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2014 Peak</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April 2015</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April 2016</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‘15/’16 Change</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Percent</a:t>
                      </a:r>
                      <a:endParaRPr lang="en-US" dirty="0">
                        <a:latin typeface="Arial" panose="020B0604020202020204" pitchFamily="34" charset="0"/>
                        <a:cs typeface="Arial" panose="020B0604020202020204" pitchFamily="34" charset="0"/>
                      </a:endParaRPr>
                    </a:p>
                  </a:txBody>
                  <a:tcPr/>
                </a:tc>
              </a:tr>
              <a:tr h="621792">
                <a:tc>
                  <a:txBody>
                    <a:bodyPr/>
                    <a:lstStyle/>
                    <a:p>
                      <a:pPr algn="ctr"/>
                      <a:r>
                        <a:rPr lang="en-US" dirty="0" smtClean="0">
                          <a:latin typeface="Arial" panose="020B0604020202020204" pitchFamily="34" charset="0"/>
                          <a:cs typeface="Arial" panose="020B0604020202020204" pitchFamily="34" charset="0"/>
                        </a:rPr>
                        <a:t>US</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1,595</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802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362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-440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-55%</a:t>
                      </a:r>
                      <a:endParaRPr lang="en-US" dirty="0">
                        <a:latin typeface="Arial" panose="020B0604020202020204" pitchFamily="34" charset="0"/>
                        <a:cs typeface="Arial" panose="020B0604020202020204" pitchFamily="34" charset="0"/>
                      </a:endParaRPr>
                    </a:p>
                  </a:txBody>
                  <a:tcPr/>
                </a:tc>
              </a:tr>
              <a:tr h="621792">
                <a:tc>
                  <a:txBody>
                    <a:bodyPr/>
                    <a:lstStyle/>
                    <a:p>
                      <a:pPr algn="ctr"/>
                      <a:r>
                        <a:rPr lang="en-US" dirty="0" smtClean="0">
                          <a:latin typeface="Arial" panose="020B0604020202020204" pitchFamily="34" charset="0"/>
                          <a:cs typeface="Arial" panose="020B0604020202020204" pitchFamily="34" charset="0"/>
                        </a:rPr>
                        <a:t>Eagleford</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259</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137</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-95</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-69%</a:t>
                      </a:r>
                      <a:endParaRPr lang="en-US" dirty="0">
                        <a:latin typeface="Arial" panose="020B0604020202020204" pitchFamily="34" charset="0"/>
                        <a:cs typeface="Arial" panose="020B0604020202020204" pitchFamily="34" charset="0"/>
                      </a:endParaRPr>
                    </a:p>
                  </a:txBody>
                  <a:tcPr/>
                </a:tc>
              </a:tr>
              <a:tr h="621792">
                <a:tc>
                  <a:txBody>
                    <a:bodyPr/>
                    <a:lstStyle/>
                    <a:p>
                      <a:pPr algn="ctr"/>
                      <a:r>
                        <a:rPr lang="en-US" dirty="0" smtClean="0">
                          <a:latin typeface="Arial" panose="020B0604020202020204" pitchFamily="34" charset="0"/>
                          <a:cs typeface="Arial" panose="020B0604020202020204" pitchFamily="34" charset="0"/>
                        </a:rPr>
                        <a:t>Permian</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568</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285</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145</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-140</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-49%</a:t>
                      </a:r>
                      <a:endParaRPr lang="en-US" dirty="0">
                        <a:latin typeface="Arial" panose="020B0604020202020204" pitchFamily="34" charset="0"/>
                        <a:cs typeface="Arial" panose="020B0604020202020204" pitchFamily="34" charset="0"/>
                      </a:endParaRPr>
                    </a:p>
                  </a:txBody>
                  <a:tcPr/>
                </a:tc>
              </a:tr>
              <a:tr h="865632">
                <a:tc>
                  <a:txBody>
                    <a:bodyPr/>
                    <a:lstStyle/>
                    <a:p>
                      <a:pPr algn="ctr"/>
                      <a:r>
                        <a:rPr lang="en-US" dirty="0" smtClean="0">
                          <a:latin typeface="Arial" panose="020B0604020202020204" pitchFamily="34" charset="0"/>
                          <a:cs typeface="Arial" panose="020B0604020202020204" pitchFamily="34" charset="0"/>
                        </a:rPr>
                        <a:t>Williston</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224</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91</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29</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-62</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-68%</a:t>
                      </a:r>
                      <a:endParaRPr lang="en-US"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3</a:t>
            </a:fld>
            <a:endParaRPr lang="en-US" dirty="0"/>
          </a:p>
        </p:txBody>
      </p:sp>
      <p:sp>
        <p:nvSpPr>
          <p:cNvPr id="6" name="TextBox 5"/>
          <p:cNvSpPr txBox="1"/>
          <p:nvPr/>
        </p:nvSpPr>
        <p:spPr>
          <a:xfrm>
            <a:off x="304800" y="6324600"/>
            <a:ext cx="2667000"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Source: </a:t>
            </a:r>
            <a:r>
              <a:rPr lang="en-US" sz="1200" dirty="0" smtClean="0">
                <a:latin typeface="Arial" panose="020B0604020202020204" pitchFamily="34" charset="0"/>
                <a:cs typeface="Arial" panose="020B0604020202020204" pitchFamily="34" charset="0"/>
              </a:rPr>
              <a:t>Baker Hughes</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98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152400"/>
            <a:ext cx="8458200" cy="838200"/>
          </a:xfrm>
        </p:spPr>
        <p:txBody>
          <a:bodyPr>
            <a:normAutofit/>
          </a:bodyPr>
          <a:lstStyle/>
          <a:p>
            <a:r>
              <a:rPr lang="en-US" sz="2800" dirty="0" smtClean="0">
                <a:latin typeface="Arial" panose="020B0604020202020204" pitchFamily="34" charset="0"/>
                <a:cs typeface="Arial" panose="020B0604020202020204" pitchFamily="34" charset="0"/>
              </a:rPr>
              <a:t>Volume of Crude by Rail Carloads</a:t>
            </a:r>
          </a:p>
        </p:txBody>
      </p:sp>
      <p:sp>
        <p:nvSpPr>
          <p:cNvPr id="2" name="Slide Number Placeholder 1"/>
          <p:cNvSpPr>
            <a:spLocks noGrp="1"/>
          </p:cNvSpPr>
          <p:nvPr>
            <p:ph type="sldNum" sz="quarter" idx="12"/>
          </p:nvPr>
        </p:nvSpPr>
        <p:spPr>
          <a:xfrm>
            <a:off x="6553200" y="6431755"/>
            <a:ext cx="2133600" cy="357188"/>
          </a:xfrm>
        </p:spPr>
        <p:txBody>
          <a:bodyPr/>
          <a:lstStyle/>
          <a:p>
            <a:pPr>
              <a:defRPr/>
            </a:pPr>
            <a:fld id="{CB69BAC9-5C6F-4CF2-AD09-D5CB210BA28D}" type="slidenum">
              <a:rPr lang="en-US" smtClean="0"/>
              <a:pPr>
                <a:defRPr/>
              </a:pPr>
              <a:t>4</a:t>
            </a:fld>
            <a:endParaRPr lang="en-US" dirty="0"/>
          </a:p>
        </p:txBody>
      </p:sp>
      <p:sp>
        <p:nvSpPr>
          <p:cNvPr id="6" name="TextBox 5"/>
          <p:cNvSpPr txBox="1"/>
          <p:nvPr/>
        </p:nvSpPr>
        <p:spPr>
          <a:xfrm>
            <a:off x="211353" y="6522403"/>
            <a:ext cx="4985211" cy="276999"/>
          </a:xfrm>
          <a:prstGeom prst="rect">
            <a:avLst/>
          </a:prstGeom>
          <a:noFill/>
        </p:spPr>
        <p:txBody>
          <a:bodyPr wrap="none">
            <a:spAutoFit/>
          </a:bodyPr>
          <a:lstStyle/>
          <a:p>
            <a:pPr>
              <a:defRPr/>
            </a:pPr>
            <a:r>
              <a:rPr lang="en-US" sz="1200" b="1" dirty="0">
                <a:latin typeface="Arial" panose="020B0604020202020204" pitchFamily="34" charset="0"/>
                <a:cs typeface="Arial" panose="020B0604020202020204" pitchFamily="34" charset="0"/>
              </a:rPr>
              <a:t>Source</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Association </a:t>
            </a:r>
            <a:r>
              <a:rPr lang="en-US" sz="1200" dirty="0">
                <a:latin typeface="Arial" panose="020B0604020202020204" pitchFamily="34" charset="0"/>
                <a:cs typeface="Arial" panose="020B0604020202020204" pitchFamily="34" charset="0"/>
              </a:rPr>
              <a:t>of American </a:t>
            </a:r>
            <a:r>
              <a:rPr lang="en-US" sz="1200" dirty="0" smtClean="0">
                <a:latin typeface="Arial" panose="020B0604020202020204" pitchFamily="34" charset="0"/>
                <a:cs typeface="Arial" panose="020B0604020202020204" pitchFamily="34" charset="0"/>
              </a:rPr>
              <a:t>Railroads /Progressive Railroading </a:t>
            </a:r>
            <a:endParaRPr lang="en-US" sz="1200" dirty="0">
              <a:latin typeface="Arial" panose="020B0604020202020204" pitchFamily="34" charset="0"/>
              <a:cs typeface="Arial" panose="020B0604020202020204" pitchFamily="34" charset="0"/>
            </a:endParaRPr>
          </a:p>
        </p:txBody>
      </p:sp>
      <p:graphicFrame>
        <p:nvGraphicFramePr>
          <p:cNvPr id="6150" name="Chart 2"/>
          <p:cNvGraphicFramePr>
            <a:graphicFrameLocks/>
          </p:cNvGraphicFramePr>
          <p:nvPr>
            <p:extLst>
              <p:ext uri="{D42A27DB-BD31-4B8C-83A1-F6EECF244321}">
                <p14:modId xmlns:p14="http://schemas.microsoft.com/office/powerpoint/2010/main" val="2203934129"/>
              </p:ext>
            </p:extLst>
          </p:nvPr>
        </p:nvGraphicFramePr>
        <p:xfrm>
          <a:off x="76200" y="1676400"/>
          <a:ext cx="9117013" cy="4360863"/>
        </p:xfrm>
        <a:graphic>
          <a:graphicData uri="http://schemas.openxmlformats.org/presentationml/2006/ole">
            <mc:AlternateContent xmlns:mc="http://schemas.openxmlformats.org/markup-compatibility/2006">
              <mc:Choice xmlns:v="urn:schemas-microsoft-com:vml" Requires="v">
                <p:oleObj spid="_x0000_s3118" name="Worksheet" r:id="rId4" imgW="8886746" imgH="5067247" progId="Excel.Sheet.8">
                  <p:embed/>
                </p:oleObj>
              </mc:Choice>
              <mc:Fallback>
                <p:oleObj name="Worksheet" r:id="rId4" imgW="8886746" imgH="5067247" progId="Excel.Sheet.8">
                  <p:embed/>
                  <p:pic>
                    <p:nvPicPr>
                      <p:cNvPr id="0" name=""/>
                      <p:cNvPicPr>
                        <a:picLocks noChangeArrowheads="1"/>
                      </p:cNvPicPr>
                      <p:nvPr/>
                    </p:nvPicPr>
                    <p:blipFill>
                      <a:blip r:embed="rId5"/>
                      <a:srcRect/>
                      <a:stretch>
                        <a:fillRect/>
                      </a:stretch>
                    </p:blipFill>
                    <p:spPr bwMode="auto">
                      <a:xfrm>
                        <a:off x="76200" y="1676400"/>
                        <a:ext cx="9117013" cy="4360863"/>
                      </a:xfrm>
                      <a:prstGeom prst="rect">
                        <a:avLst/>
                      </a:prstGeom>
                      <a:noFill/>
                      <a:ln>
                        <a:noFill/>
                      </a:ln>
                      <a:extLst/>
                    </p:spPr>
                  </p:pic>
                </p:oleObj>
              </mc:Fallback>
            </mc:AlternateContent>
          </a:graphicData>
        </a:graphic>
      </p:graphicFrame>
      <p:sp>
        <p:nvSpPr>
          <p:cNvPr id="6151" name="TextBox 4"/>
          <p:cNvSpPr txBox="1">
            <a:spLocks noChangeArrowheads="1"/>
          </p:cNvSpPr>
          <p:nvPr/>
        </p:nvSpPr>
        <p:spPr bwMode="auto">
          <a:xfrm>
            <a:off x="609600" y="990600"/>
            <a:ext cx="8077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folHlink"/>
                </a:solidFill>
                <a:latin typeface="Franklin Gothic Medium" pitchFamily="34" charset="0"/>
              </a:defRPr>
            </a:lvl1pPr>
            <a:lvl2pPr marL="742950" indent="-285750">
              <a:defRPr sz="1000">
                <a:solidFill>
                  <a:schemeClr val="folHlink"/>
                </a:solidFill>
                <a:latin typeface="Franklin Gothic Medium" pitchFamily="34" charset="0"/>
              </a:defRPr>
            </a:lvl2pPr>
            <a:lvl3pPr marL="1143000" indent="-228600">
              <a:defRPr sz="1000">
                <a:solidFill>
                  <a:schemeClr val="folHlink"/>
                </a:solidFill>
                <a:latin typeface="Franklin Gothic Medium" pitchFamily="34" charset="0"/>
              </a:defRPr>
            </a:lvl3pPr>
            <a:lvl4pPr marL="1600200" indent="-228600">
              <a:defRPr sz="1000">
                <a:solidFill>
                  <a:schemeClr val="folHlink"/>
                </a:solidFill>
                <a:latin typeface="Franklin Gothic Medium" pitchFamily="34" charset="0"/>
              </a:defRPr>
            </a:lvl4pPr>
            <a:lvl5pPr marL="2057400" indent="-228600">
              <a:defRPr sz="1000">
                <a:solidFill>
                  <a:schemeClr val="folHlink"/>
                </a:solidFill>
                <a:latin typeface="Franklin Gothic Medium" pitchFamily="34" charset="0"/>
              </a:defRPr>
            </a:lvl5pPr>
            <a:lvl6pPr marL="2514600" indent="-228600" eaLnBrk="0" fontAlgn="base" hangingPunct="0">
              <a:spcBef>
                <a:spcPct val="0"/>
              </a:spcBef>
              <a:spcAft>
                <a:spcPct val="0"/>
              </a:spcAft>
              <a:defRPr sz="1000">
                <a:solidFill>
                  <a:schemeClr val="folHlink"/>
                </a:solidFill>
                <a:latin typeface="Franklin Gothic Medium" pitchFamily="34" charset="0"/>
              </a:defRPr>
            </a:lvl6pPr>
            <a:lvl7pPr marL="2971800" indent="-228600" eaLnBrk="0" fontAlgn="base" hangingPunct="0">
              <a:spcBef>
                <a:spcPct val="0"/>
              </a:spcBef>
              <a:spcAft>
                <a:spcPct val="0"/>
              </a:spcAft>
              <a:defRPr sz="1000">
                <a:solidFill>
                  <a:schemeClr val="folHlink"/>
                </a:solidFill>
                <a:latin typeface="Franklin Gothic Medium" pitchFamily="34" charset="0"/>
              </a:defRPr>
            </a:lvl7pPr>
            <a:lvl8pPr marL="3429000" indent="-228600" eaLnBrk="0" fontAlgn="base" hangingPunct="0">
              <a:spcBef>
                <a:spcPct val="0"/>
              </a:spcBef>
              <a:spcAft>
                <a:spcPct val="0"/>
              </a:spcAft>
              <a:defRPr sz="1000">
                <a:solidFill>
                  <a:schemeClr val="folHlink"/>
                </a:solidFill>
                <a:latin typeface="Franklin Gothic Medium" pitchFamily="34" charset="0"/>
              </a:defRPr>
            </a:lvl8pPr>
            <a:lvl9pPr marL="3886200" indent="-228600" eaLnBrk="0" fontAlgn="base" hangingPunct="0">
              <a:spcBef>
                <a:spcPct val="0"/>
              </a:spcBef>
              <a:spcAft>
                <a:spcPct val="0"/>
              </a:spcAft>
              <a:defRPr sz="1000">
                <a:solidFill>
                  <a:schemeClr val="folHlink"/>
                </a:solidFill>
                <a:latin typeface="Franklin Gothic Medium" pitchFamily="34" charset="0"/>
              </a:defRPr>
            </a:lvl9pPr>
          </a:lstStyle>
          <a:p>
            <a:pPr algn="ctr"/>
            <a:r>
              <a:rPr lang="en-US" sz="2000" dirty="0">
                <a:solidFill>
                  <a:schemeClr val="tx1"/>
                </a:solidFill>
                <a:latin typeface="Arial" panose="020B0604020202020204" pitchFamily="34" charset="0"/>
                <a:cs typeface="Arial" panose="020B0604020202020204" pitchFamily="34" charset="0"/>
              </a:rPr>
              <a:t>Originated Carloads on </a:t>
            </a:r>
            <a:r>
              <a:rPr lang="en-US" sz="2000" dirty="0" smtClean="0">
                <a:solidFill>
                  <a:schemeClr val="tx1"/>
                </a:solidFill>
                <a:latin typeface="Arial" panose="020B0604020202020204" pitchFamily="34" charset="0"/>
                <a:cs typeface="Arial" panose="020B0604020202020204" pitchFamily="34" charset="0"/>
              </a:rPr>
              <a:t>US Class </a:t>
            </a:r>
            <a:r>
              <a:rPr lang="en-US" sz="2000" dirty="0">
                <a:solidFill>
                  <a:schemeClr val="tx1"/>
                </a:solidFill>
                <a:latin typeface="Arial" panose="020B0604020202020204" pitchFamily="34" charset="0"/>
                <a:cs typeface="Arial" panose="020B0604020202020204" pitchFamily="34" charset="0"/>
              </a:rPr>
              <a:t>I Railroads (</a:t>
            </a:r>
            <a:r>
              <a:rPr lang="en-US" sz="2000" dirty="0" smtClean="0">
                <a:solidFill>
                  <a:schemeClr val="tx1"/>
                </a:solidFill>
                <a:latin typeface="Arial" panose="020B0604020202020204" pitchFamily="34" charset="0"/>
                <a:cs typeface="Arial" panose="020B0604020202020204" pitchFamily="34" charset="0"/>
              </a:rPr>
              <a:t>1,000’s</a:t>
            </a:r>
            <a:r>
              <a:rPr lang="en-US" sz="20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468127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92162"/>
          </a:xfrm>
        </p:spPr>
        <p:txBody>
          <a:bodyPr>
            <a:normAutofit/>
          </a:bodyPr>
          <a:lstStyle/>
          <a:p>
            <a:r>
              <a:rPr lang="en-US" sz="2800" dirty="0" smtClean="0">
                <a:latin typeface="Arial" panose="020B0604020202020204" pitchFamily="34" charset="0"/>
                <a:cs typeface="Arial" panose="020B0604020202020204" pitchFamily="34" charset="0"/>
              </a:rPr>
              <a:t>Williston Basin Crude Oil Share</a:t>
            </a:r>
          </a:p>
        </p:txBody>
      </p:sp>
      <p:sp>
        <p:nvSpPr>
          <p:cNvPr id="9" name="Slide Number Placeholder 1"/>
          <p:cNvSpPr>
            <a:spLocks noGrp="1"/>
          </p:cNvSpPr>
          <p:nvPr>
            <p:ph type="sldNum" sz="quarter" idx="12"/>
          </p:nvPr>
        </p:nvSpPr>
        <p:spPr>
          <a:xfrm>
            <a:off x="6477000" y="6400800"/>
            <a:ext cx="2133600" cy="357188"/>
          </a:xfrm>
        </p:spPr>
        <p:txBody>
          <a:bodyPr/>
          <a:lstStyle/>
          <a:p>
            <a:pPr>
              <a:defRPr/>
            </a:pPr>
            <a:fld id="{CB69BAC9-5C6F-4CF2-AD09-D5CB210BA28D}" type="slidenum">
              <a:rPr lang="en-US" smtClean="0"/>
              <a:pPr>
                <a:defRPr/>
              </a:pPr>
              <a:t>5</a:t>
            </a:fld>
            <a:endParaRPr lang="en-US" dirty="0"/>
          </a:p>
        </p:txBody>
      </p:sp>
      <p:sp>
        <p:nvSpPr>
          <p:cNvPr id="8195"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folHlink"/>
                </a:solidFill>
                <a:latin typeface="Franklin Gothic Medium" pitchFamily="34" charset="0"/>
              </a:defRPr>
            </a:lvl1pPr>
            <a:lvl2pPr marL="742950" indent="-285750">
              <a:defRPr sz="1000">
                <a:solidFill>
                  <a:schemeClr val="folHlink"/>
                </a:solidFill>
                <a:latin typeface="Franklin Gothic Medium" pitchFamily="34" charset="0"/>
              </a:defRPr>
            </a:lvl2pPr>
            <a:lvl3pPr marL="1143000" indent="-228600">
              <a:defRPr sz="1000">
                <a:solidFill>
                  <a:schemeClr val="folHlink"/>
                </a:solidFill>
                <a:latin typeface="Franklin Gothic Medium" pitchFamily="34" charset="0"/>
              </a:defRPr>
            </a:lvl3pPr>
            <a:lvl4pPr marL="1600200" indent="-228600">
              <a:defRPr sz="1000">
                <a:solidFill>
                  <a:schemeClr val="folHlink"/>
                </a:solidFill>
                <a:latin typeface="Franklin Gothic Medium" pitchFamily="34" charset="0"/>
              </a:defRPr>
            </a:lvl4pPr>
            <a:lvl5pPr marL="2057400" indent="-228600">
              <a:defRPr sz="1000">
                <a:solidFill>
                  <a:schemeClr val="folHlink"/>
                </a:solidFill>
                <a:latin typeface="Franklin Gothic Medium" pitchFamily="34" charset="0"/>
              </a:defRPr>
            </a:lvl5pPr>
            <a:lvl6pPr marL="2514600" indent="-228600" eaLnBrk="0" fontAlgn="base" hangingPunct="0">
              <a:spcBef>
                <a:spcPct val="0"/>
              </a:spcBef>
              <a:spcAft>
                <a:spcPct val="0"/>
              </a:spcAft>
              <a:defRPr sz="1000">
                <a:solidFill>
                  <a:schemeClr val="folHlink"/>
                </a:solidFill>
                <a:latin typeface="Franklin Gothic Medium" pitchFamily="34" charset="0"/>
              </a:defRPr>
            </a:lvl6pPr>
            <a:lvl7pPr marL="2971800" indent="-228600" eaLnBrk="0" fontAlgn="base" hangingPunct="0">
              <a:spcBef>
                <a:spcPct val="0"/>
              </a:spcBef>
              <a:spcAft>
                <a:spcPct val="0"/>
              </a:spcAft>
              <a:defRPr sz="1000">
                <a:solidFill>
                  <a:schemeClr val="folHlink"/>
                </a:solidFill>
                <a:latin typeface="Franklin Gothic Medium" pitchFamily="34" charset="0"/>
              </a:defRPr>
            </a:lvl7pPr>
            <a:lvl8pPr marL="3429000" indent="-228600" eaLnBrk="0" fontAlgn="base" hangingPunct="0">
              <a:spcBef>
                <a:spcPct val="0"/>
              </a:spcBef>
              <a:spcAft>
                <a:spcPct val="0"/>
              </a:spcAft>
              <a:defRPr sz="1000">
                <a:solidFill>
                  <a:schemeClr val="folHlink"/>
                </a:solidFill>
                <a:latin typeface="Franklin Gothic Medium" pitchFamily="34" charset="0"/>
              </a:defRPr>
            </a:lvl8pPr>
            <a:lvl9pPr marL="3886200" indent="-228600" eaLnBrk="0" fontAlgn="base" hangingPunct="0">
              <a:spcBef>
                <a:spcPct val="0"/>
              </a:spcBef>
              <a:spcAft>
                <a:spcPct val="0"/>
              </a:spcAft>
              <a:defRPr sz="1000">
                <a:solidFill>
                  <a:schemeClr val="folHlink"/>
                </a:solidFill>
                <a:latin typeface="Franklin Gothic Medium" pitchFamily="34" charset="0"/>
              </a:defRPr>
            </a:lvl9pPr>
          </a:lstStyle>
          <a:p>
            <a:fld id="{C3D8BDA2-8CAC-4C73-A0C9-1B53B777F1C0}" type="slidenum">
              <a:rPr lang="en-US" sz="1200">
                <a:solidFill>
                  <a:schemeClr val="bg1"/>
                </a:solidFill>
                <a:latin typeface="Arial" charset="0"/>
              </a:rPr>
              <a:pPr/>
              <a:t>5</a:t>
            </a:fld>
            <a:endParaRPr lang="en-US" sz="1200" dirty="0">
              <a:solidFill>
                <a:schemeClr val="bg1"/>
              </a:solidFill>
              <a:latin typeface="Arial" charset="0"/>
            </a:endParaRPr>
          </a:p>
        </p:txBody>
      </p:sp>
      <p:sp>
        <p:nvSpPr>
          <p:cNvPr id="8196" name="Rectangle 5"/>
          <p:cNvSpPr>
            <a:spLocks noChangeArrowheads="1"/>
          </p:cNvSpPr>
          <p:nvPr/>
        </p:nvSpPr>
        <p:spPr bwMode="auto">
          <a:xfrm>
            <a:off x="452251" y="6538984"/>
            <a:ext cx="4953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57200" eaLnBrk="1" hangingPunct="1"/>
            <a:r>
              <a:rPr lang="en-US" sz="1200" b="1" dirty="0">
                <a:solidFill>
                  <a:schemeClr val="tx1"/>
                </a:solidFill>
                <a:latin typeface="Arial" charset="0"/>
              </a:rPr>
              <a:t>Source:</a:t>
            </a:r>
            <a:r>
              <a:rPr lang="en-US" sz="1200" dirty="0">
                <a:solidFill>
                  <a:schemeClr val="tx1"/>
                </a:solidFill>
                <a:latin typeface="Arial" charset="0"/>
              </a:rPr>
              <a:t> </a:t>
            </a:r>
            <a:r>
              <a:rPr lang="en-US" sz="1200" dirty="0" smtClean="0">
                <a:solidFill>
                  <a:schemeClr val="tx1"/>
                </a:solidFill>
                <a:latin typeface="Arial" charset="0"/>
              </a:rPr>
              <a:t>ND Pipeline Authority – June data </a:t>
            </a:r>
            <a:r>
              <a:rPr lang="en-US" sz="1200" dirty="0" smtClean="0">
                <a:latin typeface="Arial" charset="0"/>
              </a:rPr>
              <a:t>2012-15/January 2016</a:t>
            </a:r>
            <a:endParaRPr lang="en-US" sz="1200" dirty="0">
              <a:solidFill>
                <a:schemeClr val="tx1"/>
              </a:solidFill>
              <a:latin typeface="Arial" charset="0"/>
            </a:endParaRPr>
          </a:p>
        </p:txBody>
      </p:sp>
      <p:sp>
        <p:nvSpPr>
          <p:cNvPr id="4" name="TextBox 3"/>
          <p:cNvSpPr txBox="1"/>
          <p:nvPr/>
        </p:nvSpPr>
        <p:spPr>
          <a:xfrm>
            <a:off x="5486400" y="1752600"/>
            <a:ext cx="3429000" cy="369332"/>
          </a:xfrm>
          <a:prstGeom prst="rect">
            <a:avLst/>
          </a:prstGeom>
          <a:noFill/>
        </p:spPr>
        <p:txBody>
          <a:bodyPr wrap="square" rtlCol="0">
            <a:spAutoFit/>
          </a:bodyPr>
          <a:lstStyle/>
          <a:p>
            <a:pPr algn="ctr"/>
            <a:r>
              <a:rPr lang="en-US" dirty="0" smtClean="0"/>
              <a:t>January 2016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57719557"/>
              </p:ext>
            </p:extLst>
          </p:nvPr>
        </p:nvGraphicFramePr>
        <p:xfrm>
          <a:off x="533400" y="4191000"/>
          <a:ext cx="4343400" cy="2255520"/>
        </p:xfrm>
        <a:graphic>
          <a:graphicData uri="http://schemas.openxmlformats.org/drawingml/2006/table">
            <a:tbl>
              <a:tblPr firstRow="1" bandRow="1">
                <a:tableStyleId>{5C22544A-7EE6-4342-B048-85BDC9FD1C3A}</a:tableStyleId>
              </a:tblPr>
              <a:tblGrid>
                <a:gridCol w="950120"/>
                <a:gridCol w="1764505"/>
                <a:gridCol w="1628775"/>
              </a:tblGrid>
              <a:tr h="564079">
                <a:tc>
                  <a:txBody>
                    <a:bodyPr/>
                    <a:lstStyle/>
                    <a:p>
                      <a:endParaRPr lang="en-US" dirty="0"/>
                    </a:p>
                  </a:txBody>
                  <a:tcPr/>
                </a:tc>
                <a:tc>
                  <a:txBody>
                    <a:bodyPr/>
                    <a:lstStyle/>
                    <a:p>
                      <a:pPr algn="ctr"/>
                      <a:r>
                        <a:rPr lang="en-US" sz="1600" b="0" dirty="0" smtClean="0"/>
                        <a:t>Average</a:t>
                      </a:r>
                      <a:r>
                        <a:rPr lang="en-US" sz="1600" b="0" baseline="0" dirty="0" smtClean="0"/>
                        <a:t> </a:t>
                      </a:r>
                      <a:r>
                        <a:rPr lang="en-US" sz="1600" b="0" dirty="0" smtClean="0"/>
                        <a:t>Production/BPO</a:t>
                      </a:r>
                      <a:endParaRPr lang="en-US" sz="1600" b="0" dirty="0"/>
                    </a:p>
                  </a:txBody>
                  <a:tcPr/>
                </a:tc>
                <a:tc>
                  <a:txBody>
                    <a:bodyPr/>
                    <a:lstStyle/>
                    <a:p>
                      <a:pPr algn="ctr"/>
                      <a:r>
                        <a:rPr lang="en-US" sz="1600" b="0" dirty="0" smtClean="0"/>
                        <a:t>Rail/BPOD est.</a:t>
                      </a:r>
                      <a:endParaRPr lang="en-US" sz="1600" b="0" dirty="0"/>
                    </a:p>
                  </a:txBody>
                  <a:tcPr/>
                </a:tc>
              </a:tr>
              <a:tr h="268184">
                <a:tc>
                  <a:txBody>
                    <a:bodyPr/>
                    <a:lstStyle/>
                    <a:p>
                      <a:r>
                        <a:rPr lang="en-US" sz="1600" dirty="0" smtClean="0"/>
                        <a:t>6/2012</a:t>
                      </a:r>
                      <a:endParaRPr lang="en-US" sz="1600" dirty="0"/>
                    </a:p>
                  </a:txBody>
                  <a:tcPr/>
                </a:tc>
                <a:tc>
                  <a:txBody>
                    <a:bodyPr/>
                    <a:lstStyle/>
                    <a:p>
                      <a:pPr algn="ctr"/>
                      <a:r>
                        <a:rPr lang="en-US" sz="1600" dirty="0" smtClean="0"/>
                        <a:t>733,600</a:t>
                      </a:r>
                      <a:endParaRPr lang="en-US" sz="1600" dirty="0"/>
                    </a:p>
                  </a:txBody>
                  <a:tcPr/>
                </a:tc>
                <a:tc>
                  <a:txBody>
                    <a:bodyPr/>
                    <a:lstStyle/>
                    <a:p>
                      <a:pPr algn="ctr"/>
                      <a:r>
                        <a:rPr lang="en-US" sz="1600" dirty="0" smtClean="0"/>
                        <a:t>322,800</a:t>
                      </a:r>
                      <a:endParaRPr lang="en-US" sz="1600" dirty="0"/>
                    </a:p>
                  </a:txBody>
                  <a:tcPr/>
                </a:tc>
              </a:tr>
              <a:tr h="268184">
                <a:tc>
                  <a:txBody>
                    <a:bodyPr/>
                    <a:lstStyle/>
                    <a:p>
                      <a:r>
                        <a:rPr lang="en-US" sz="1600" dirty="0" smtClean="0"/>
                        <a:t>6/2013</a:t>
                      </a:r>
                      <a:endParaRPr lang="en-US" sz="1600" dirty="0"/>
                    </a:p>
                  </a:txBody>
                  <a:tcPr/>
                </a:tc>
                <a:tc>
                  <a:txBody>
                    <a:bodyPr/>
                    <a:lstStyle/>
                    <a:p>
                      <a:pPr algn="ctr"/>
                      <a:r>
                        <a:rPr lang="en-US" sz="1600" dirty="0" smtClean="0"/>
                        <a:t>973,500</a:t>
                      </a:r>
                      <a:endParaRPr lang="en-US" sz="1600" dirty="0"/>
                    </a:p>
                  </a:txBody>
                  <a:tcPr/>
                </a:tc>
                <a:tc>
                  <a:txBody>
                    <a:bodyPr/>
                    <a:lstStyle/>
                    <a:p>
                      <a:pPr algn="ctr"/>
                      <a:r>
                        <a:rPr lang="en-US" sz="1600" dirty="0" smtClean="0"/>
                        <a:t>662,000</a:t>
                      </a:r>
                      <a:endParaRPr lang="en-US" sz="1600" dirty="0"/>
                    </a:p>
                  </a:txBody>
                  <a:tcPr/>
                </a:tc>
              </a:tr>
              <a:tr h="268184">
                <a:tc>
                  <a:txBody>
                    <a:bodyPr/>
                    <a:lstStyle/>
                    <a:p>
                      <a:r>
                        <a:rPr lang="en-US" sz="1600" dirty="0" smtClean="0"/>
                        <a:t>6/2014</a:t>
                      </a:r>
                      <a:endParaRPr lang="en-US" sz="1600" dirty="0"/>
                    </a:p>
                  </a:txBody>
                  <a:tcPr/>
                </a:tc>
                <a:tc>
                  <a:txBody>
                    <a:bodyPr/>
                    <a:lstStyle/>
                    <a:p>
                      <a:pPr algn="ctr"/>
                      <a:r>
                        <a:rPr lang="en-US" sz="1600" dirty="0" smtClean="0"/>
                        <a:t>1,167,100</a:t>
                      </a:r>
                      <a:endParaRPr lang="en-US" sz="1600" dirty="0"/>
                    </a:p>
                  </a:txBody>
                  <a:tcPr/>
                </a:tc>
                <a:tc>
                  <a:txBody>
                    <a:bodyPr/>
                    <a:lstStyle/>
                    <a:p>
                      <a:pPr algn="ctr"/>
                      <a:r>
                        <a:rPr lang="en-US" sz="1600" dirty="0" smtClean="0"/>
                        <a:t>688,600</a:t>
                      </a:r>
                      <a:endParaRPr lang="en-US" sz="1600" dirty="0"/>
                    </a:p>
                  </a:txBody>
                  <a:tcPr/>
                </a:tc>
              </a:tr>
              <a:tr h="268184">
                <a:tc>
                  <a:txBody>
                    <a:bodyPr/>
                    <a:lstStyle/>
                    <a:p>
                      <a:r>
                        <a:rPr lang="en-US" sz="1600" dirty="0" smtClean="0"/>
                        <a:t>6/2015 </a:t>
                      </a:r>
                      <a:endParaRPr lang="en-US" sz="1600" dirty="0"/>
                    </a:p>
                  </a:txBody>
                  <a:tcPr/>
                </a:tc>
                <a:tc>
                  <a:txBody>
                    <a:bodyPr/>
                    <a:lstStyle/>
                    <a:p>
                      <a:pPr algn="ctr"/>
                      <a:r>
                        <a:rPr lang="en-US" sz="1600" dirty="0" smtClean="0"/>
                        <a:t>1,245,700</a:t>
                      </a:r>
                      <a:endParaRPr lang="en-US" sz="1600" dirty="0"/>
                    </a:p>
                  </a:txBody>
                  <a:tcPr/>
                </a:tc>
                <a:tc>
                  <a:txBody>
                    <a:bodyPr/>
                    <a:lstStyle/>
                    <a:p>
                      <a:pPr algn="ctr"/>
                      <a:r>
                        <a:rPr lang="en-US" sz="1600" dirty="0" smtClean="0"/>
                        <a:t>585,500</a:t>
                      </a:r>
                      <a:endParaRPr lang="en-US" sz="1600" dirty="0"/>
                    </a:p>
                  </a:txBody>
                  <a:tcPr/>
                </a:tc>
              </a:tr>
              <a:tr h="268184">
                <a:tc>
                  <a:txBody>
                    <a:bodyPr/>
                    <a:lstStyle/>
                    <a:p>
                      <a:r>
                        <a:rPr lang="en-US" sz="1600" dirty="0" smtClean="0"/>
                        <a:t>1/2016</a:t>
                      </a:r>
                      <a:endParaRPr lang="en-US" sz="1600" dirty="0"/>
                    </a:p>
                  </a:txBody>
                  <a:tcPr/>
                </a:tc>
                <a:tc>
                  <a:txBody>
                    <a:bodyPr/>
                    <a:lstStyle/>
                    <a:p>
                      <a:pPr algn="ctr"/>
                      <a:r>
                        <a:rPr lang="en-US" sz="1600" dirty="0" smtClean="0"/>
                        <a:t>1,122,100</a:t>
                      </a:r>
                      <a:endParaRPr lang="en-US" sz="1600" dirty="0"/>
                    </a:p>
                  </a:txBody>
                  <a:tcPr/>
                </a:tc>
                <a:tc>
                  <a:txBody>
                    <a:bodyPr/>
                    <a:lstStyle/>
                    <a:p>
                      <a:pPr algn="ctr"/>
                      <a:r>
                        <a:rPr lang="en-US" sz="1600" dirty="0" smtClean="0"/>
                        <a:t>448,800</a:t>
                      </a:r>
                      <a:endParaRPr lang="en-US" sz="1600" dirty="0"/>
                    </a:p>
                  </a:txBody>
                  <a:tcPr/>
                </a:tc>
              </a:tr>
            </a:tbl>
          </a:graphicData>
        </a:graphic>
      </p:graphicFrame>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8795" y="2438401"/>
            <a:ext cx="3430405" cy="2341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2" name="Chart 11"/>
          <p:cNvGraphicFramePr>
            <a:graphicFrameLocks/>
          </p:cNvGraphicFramePr>
          <p:nvPr>
            <p:extLst>
              <p:ext uri="{D42A27DB-BD31-4B8C-83A1-F6EECF244321}">
                <p14:modId xmlns:p14="http://schemas.microsoft.com/office/powerpoint/2010/main" val="3068728178"/>
              </p:ext>
            </p:extLst>
          </p:nvPr>
        </p:nvGraphicFramePr>
        <p:xfrm>
          <a:off x="304800" y="990600"/>
          <a:ext cx="51816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05118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anose="020B0604020202020204" pitchFamily="34" charset="0"/>
                <a:cs typeface="Arial" panose="020B0604020202020204" pitchFamily="34" charset="0"/>
              </a:rPr>
              <a:t>Williston Basin Crude Oil Export Options</a:t>
            </a:r>
            <a:r>
              <a:rPr lang="en-US" sz="3200" b="1" dirty="0" smtClean="0"/>
              <a:t/>
            </a:r>
            <a:br>
              <a:rPr lang="en-US" sz="3200" b="1" dirty="0" smtClean="0"/>
            </a:br>
            <a:r>
              <a:rPr lang="en-US" sz="2000" dirty="0" smtClean="0">
                <a:latin typeface="Arial" panose="020B0604020202020204" pitchFamily="34" charset="0"/>
                <a:cs typeface="Arial" panose="020B0604020202020204" pitchFamily="34" charset="0"/>
              </a:rPr>
              <a:t>(Reported Capacity – Not Market Share)</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6</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416546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3400" y="6400042"/>
            <a:ext cx="3524106" cy="276999"/>
          </a:xfrm>
          <a:prstGeom prst="rect">
            <a:avLst/>
          </a:prstGeom>
          <a:noFill/>
        </p:spPr>
        <p:txBody>
          <a:bodyPr wrap="none" rtlCol="0">
            <a:spAutoFit/>
          </a:bodyPr>
          <a:lstStyle/>
          <a:p>
            <a:r>
              <a:rPr lang="en-US" sz="1200" b="1" dirty="0" smtClean="0"/>
              <a:t>Source:</a:t>
            </a:r>
            <a:r>
              <a:rPr lang="en-US" sz="1200" dirty="0" smtClean="0"/>
              <a:t> North Dakota Pipeline Authority – April, 2015</a:t>
            </a:r>
            <a:endParaRPr lang="en-US" sz="1200" dirty="0"/>
          </a:p>
        </p:txBody>
      </p:sp>
      <p:sp>
        <p:nvSpPr>
          <p:cNvPr id="9" name="TextBox 8"/>
          <p:cNvSpPr txBox="1"/>
          <p:nvPr/>
        </p:nvSpPr>
        <p:spPr>
          <a:xfrm>
            <a:off x="4343400" y="6138965"/>
            <a:ext cx="4410295" cy="369332"/>
          </a:xfrm>
          <a:prstGeom prst="rect">
            <a:avLst/>
          </a:prstGeom>
          <a:noFill/>
        </p:spPr>
        <p:txBody>
          <a:bodyPr wrap="square" rtlCol="0">
            <a:spAutoFit/>
          </a:bodyPr>
          <a:lstStyle/>
          <a:p>
            <a:r>
              <a:rPr lang="en-US" b="1" dirty="0" smtClean="0">
                <a:solidFill>
                  <a:srgbClr val="FF0000"/>
                </a:solidFill>
              </a:rPr>
              <a:t>Rail:</a:t>
            </a:r>
            <a:r>
              <a:rPr lang="en-US" sz="1600" b="1" dirty="0" smtClean="0">
                <a:solidFill>
                  <a:srgbClr val="FF0000"/>
                </a:solidFill>
              </a:rPr>
              <a:t> Loading terminal capacity/not railroad</a:t>
            </a:r>
            <a:endParaRPr lang="en-US" sz="1600" b="1" dirty="0">
              <a:solidFill>
                <a:srgbClr val="FF0000"/>
              </a:solidFill>
            </a:endParaRPr>
          </a:p>
        </p:txBody>
      </p:sp>
    </p:spTree>
    <p:extLst>
      <p:ext uri="{BB962C8B-B14F-4D97-AF65-F5344CB8AC3E}">
        <p14:creationId xmlns:p14="http://schemas.microsoft.com/office/powerpoint/2010/main" val="242275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457200" y="274638"/>
            <a:ext cx="8229600" cy="639762"/>
          </a:xfrm>
        </p:spPr>
        <p:txBody>
          <a:bodyPr>
            <a:noAutofit/>
          </a:bodyPr>
          <a:lstStyle/>
          <a:p>
            <a:r>
              <a:rPr lang="en-US" sz="2800" dirty="0" smtClean="0">
                <a:latin typeface="Arial" panose="020B0604020202020204" pitchFamily="34" charset="0"/>
                <a:cs typeface="Arial" panose="020B0604020202020204" pitchFamily="34" charset="0"/>
              </a:rPr>
              <a:t>Closing Thoughts</a:t>
            </a:r>
          </a:p>
        </p:txBody>
      </p:sp>
      <p:sp>
        <p:nvSpPr>
          <p:cNvPr id="8" name="Content Placeholder 7"/>
          <p:cNvSpPr>
            <a:spLocks noGrp="1"/>
          </p:cNvSpPr>
          <p:nvPr>
            <p:ph idx="1"/>
          </p:nvPr>
        </p:nvSpPr>
        <p:spPr>
          <a:xfrm>
            <a:off x="457200" y="914400"/>
            <a:ext cx="8534400" cy="5715000"/>
          </a:xfrm>
        </p:spPr>
        <p:txBody>
          <a:bodyPr rtlCol="0">
            <a:noAutofit/>
          </a:bodyPr>
          <a:lstStyle/>
          <a:p>
            <a:pPr marL="0" indent="0">
              <a:spcBef>
                <a:spcPts val="0"/>
              </a:spcBef>
              <a:spcAft>
                <a:spcPts val="1800"/>
              </a:spcAft>
              <a:buNone/>
              <a:defRPr/>
            </a:pPr>
            <a:endParaRPr lang="en-US" sz="2200" dirty="0" smtClean="0">
              <a:latin typeface="Arial" panose="020B0604020202020204" pitchFamily="34" charset="0"/>
              <a:cs typeface="Arial" panose="020B0604020202020204" pitchFamily="34" charset="0"/>
            </a:endParaRPr>
          </a:p>
          <a:p>
            <a:pPr>
              <a:spcBef>
                <a:spcPts val="0"/>
              </a:spcBef>
              <a:spcAft>
                <a:spcPts val="1800"/>
              </a:spcAft>
              <a:defRPr/>
            </a:pPr>
            <a:r>
              <a:rPr lang="en-US" sz="2200" dirty="0" smtClean="0">
                <a:latin typeface="Arial" panose="020B0604020202020204" pitchFamily="34" charset="0"/>
                <a:cs typeface="Arial" panose="020B0604020202020204" pitchFamily="34" charset="0"/>
              </a:rPr>
              <a:t>Oil continues responding </a:t>
            </a:r>
            <a:r>
              <a:rPr lang="en-US" sz="2200" dirty="0">
                <a:latin typeface="Arial" panose="020B0604020202020204" pitchFamily="34" charset="0"/>
                <a:cs typeface="Arial" panose="020B0604020202020204" pitchFamily="34" charset="0"/>
              </a:rPr>
              <a:t>to </a:t>
            </a:r>
            <a:r>
              <a:rPr lang="en-US" sz="2200" dirty="0" smtClean="0">
                <a:latin typeface="Arial" panose="020B0604020202020204" pitchFamily="34" charset="0"/>
                <a:cs typeface="Arial" panose="020B0604020202020204" pitchFamily="34" charset="0"/>
              </a:rPr>
              <a:t>market realities </a:t>
            </a:r>
            <a:r>
              <a:rPr lang="en-US" sz="2200" dirty="0">
                <a:latin typeface="Arial" panose="020B0604020202020204" pitchFamily="34" charset="0"/>
                <a:cs typeface="Arial" panose="020B0604020202020204" pitchFamily="34" charset="0"/>
              </a:rPr>
              <a:t>by focusing on efficiency and cost reduction </a:t>
            </a:r>
            <a:endParaRPr lang="en-US" sz="2200" dirty="0" smtClean="0">
              <a:latin typeface="Arial" panose="020B0604020202020204" pitchFamily="34" charset="0"/>
              <a:cs typeface="Arial" panose="020B0604020202020204" pitchFamily="34" charset="0"/>
            </a:endParaRPr>
          </a:p>
          <a:p>
            <a:pPr>
              <a:spcBef>
                <a:spcPts val="0"/>
              </a:spcBef>
              <a:spcAft>
                <a:spcPts val="1800"/>
              </a:spcAft>
              <a:defRPr/>
            </a:pPr>
            <a:r>
              <a:rPr lang="en-US" sz="2200" dirty="0">
                <a:latin typeface="Arial" panose="020B0604020202020204" pitchFamily="34" charset="0"/>
                <a:cs typeface="Arial" panose="020B0604020202020204" pitchFamily="34" charset="0"/>
              </a:rPr>
              <a:t>National production of crude oil has started to </a:t>
            </a:r>
            <a:r>
              <a:rPr lang="en-US" sz="2200" dirty="0" smtClean="0">
                <a:latin typeface="Arial" panose="020B0604020202020204" pitchFamily="34" charset="0"/>
                <a:cs typeface="Arial" panose="020B0604020202020204" pitchFamily="34" charset="0"/>
              </a:rPr>
              <a:t>decline</a:t>
            </a:r>
          </a:p>
          <a:p>
            <a:pPr>
              <a:spcBef>
                <a:spcPts val="0"/>
              </a:spcBef>
              <a:spcAft>
                <a:spcPts val="1800"/>
              </a:spcAft>
              <a:defRPr/>
            </a:pPr>
            <a:r>
              <a:rPr lang="en-US" sz="2200" dirty="0" smtClean="0">
                <a:latin typeface="Arial" panose="020B0604020202020204" pitchFamily="34" charset="0"/>
                <a:cs typeface="Arial" panose="020B0604020202020204" pitchFamily="34" charset="0"/>
              </a:rPr>
              <a:t>Oil continues pursuit of zero defects in </a:t>
            </a:r>
            <a:r>
              <a:rPr lang="en-US" sz="2200" dirty="0">
                <a:latin typeface="Arial" panose="020B0604020202020204" pitchFamily="34" charset="0"/>
                <a:cs typeface="Arial" panose="020B0604020202020204" pitchFamily="34" charset="0"/>
              </a:rPr>
              <a:t>the safe and compliant </a:t>
            </a:r>
            <a:r>
              <a:rPr lang="en-US" sz="2200" dirty="0" smtClean="0">
                <a:latin typeface="Arial" panose="020B0604020202020204" pitchFamily="34" charset="0"/>
                <a:cs typeface="Arial" panose="020B0604020202020204" pitchFamily="34" charset="0"/>
              </a:rPr>
              <a:t>shipping </a:t>
            </a:r>
            <a:r>
              <a:rPr lang="en-US" sz="2200" dirty="0">
                <a:latin typeface="Arial" panose="020B0604020202020204" pitchFamily="34" charset="0"/>
                <a:cs typeface="Arial" panose="020B0604020202020204" pitchFamily="34" charset="0"/>
              </a:rPr>
              <a:t>of crude oil by </a:t>
            </a:r>
            <a:r>
              <a:rPr lang="en-US" sz="2200" dirty="0" smtClean="0">
                <a:latin typeface="Arial" panose="020B0604020202020204" pitchFamily="34" charset="0"/>
                <a:cs typeface="Arial" panose="020B0604020202020204" pitchFamily="34" charset="0"/>
              </a:rPr>
              <a:t>rail</a:t>
            </a:r>
          </a:p>
          <a:p>
            <a:pPr>
              <a:spcBef>
                <a:spcPts val="0"/>
              </a:spcBef>
              <a:spcAft>
                <a:spcPts val="1800"/>
              </a:spcAft>
              <a:defRPr/>
            </a:pPr>
            <a:r>
              <a:rPr lang="en-US" sz="2200" dirty="0" smtClean="0">
                <a:latin typeface="Arial" panose="020B0604020202020204" pitchFamily="34" charset="0"/>
                <a:cs typeface="Arial" panose="020B0604020202020204" pitchFamily="34" charset="0"/>
              </a:rPr>
              <a:t>API project to gather historic and current crude oil unit train cycle time data for various markets is underway but is not yet ready for primetime.  Expected to be ready for the October meeting.</a:t>
            </a:r>
          </a:p>
          <a:p>
            <a:pPr fontAlgn="auto">
              <a:spcBef>
                <a:spcPts val="0"/>
              </a:spcBef>
              <a:spcAft>
                <a:spcPts val="1800"/>
              </a:spcAft>
              <a:buFont typeface="Arial" pitchFamily="34" charset="0"/>
              <a:buChar char="•"/>
              <a:defRPr/>
            </a:pPr>
            <a:r>
              <a:rPr lang="en-US" sz="2200" dirty="0" smtClean="0">
                <a:latin typeface="Arial" panose="020B0604020202020204" pitchFamily="34" charset="0"/>
                <a:cs typeface="Arial" panose="020B0604020202020204" pitchFamily="34" charset="0"/>
              </a:rPr>
              <a:t>Sufficient railroad, origin and destination terminal, and tank car fleet capacity exists for current crude-by-rail volumes</a:t>
            </a:r>
          </a:p>
          <a:p>
            <a:pPr marL="0" indent="0" fontAlgn="auto">
              <a:spcBef>
                <a:spcPts val="0"/>
              </a:spcBef>
              <a:spcAft>
                <a:spcPts val="1800"/>
              </a:spcAft>
              <a:buNone/>
              <a:defRPr/>
            </a:pPr>
            <a:endParaRPr lang="en-US" sz="2200"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6705600" y="6324600"/>
            <a:ext cx="2133600" cy="357188"/>
          </a:xfrm>
        </p:spPr>
        <p:txBody>
          <a:bodyPr/>
          <a:lstStyle/>
          <a:p>
            <a:pPr>
              <a:defRPr/>
            </a:pPr>
            <a:fld id="{CB69BAC9-5C6F-4CF2-AD09-D5CB210BA28D}"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56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alpha val="40000"/>
          </a:schemeClr>
        </a:solidFill>
        <a:ln w="9525" algn="ctr">
          <a:solidFill>
            <a:schemeClr val="tx1"/>
          </a:solidFill>
          <a:round/>
          <a:headEnd/>
          <a:tailEnd/>
        </a:ln>
      </a:spPr>
      <a:bodyPr anchor="ctr"/>
      <a:lstStyle>
        <a:defPPr algn="ctr">
          <a:defRPr sz="1200" b="0" dirty="0" err="1"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9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5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8DD69A1B085B45B3DD74A6EC38685F" ma:contentTypeVersion="1" ma:contentTypeDescription="Create a new document." ma:contentTypeScope="" ma:versionID="2f1644168827dda242f7eb77aca1a41b">
  <xsd:schema xmlns:xsd="http://www.w3.org/2001/XMLSchema" xmlns:xs="http://www.w3.org/2001/XMLSchema" xmlns:p="http://schemas.microsoft.com/office/2006/metadata/properties" targetNamespace="http://schemas.microsoft.com/office/2006/metadata/properties" ma:root="true" ma:fieldsID="6e96cd673890ad8defac2addd4e3fc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
    <Type>10001</Type>
    <SequenceNumber>10000</SequenceNumber>
    <Assembly>Hess.SharePoint.HessConnect.Groups.Provisioning, Version=1.0.0.0, Culture=neutral, PublicKeyToken=3bbf667502b72835</Assembly>
    <Class>Hess.SharePoint.EventReceivers.GroupUpdatesEventReceiver</Class>
    <Data/>
    <Filter/>
  </Receiver>
  <Receiver>
    <Name/>
    <Type>10002</Type>
    <SequenceNumber>10001</SequenceNumber>
    <Assembly>Hess.SharePoint.HessConnect.Groups.Provisioning, Version=1.0.0.0, Culture=neutral, PublicKeyToken=3bbf667502b72835</Assembly>
    <Class>Hess.SharePoint.EventReceivers.GroupUpdatesEventReceiver</Class>
    <Data/>
    <Filter/>
  </Receiver>
  <Receiver>
    <Name/>
    <Type>3</Type>
    <SequenceNumber>10002</SequenceNumber>
    <Assembly>Hess.SharePoint.HessConnect.Groups.Provisioning, Version=1.0.0.0, Culture=neutral, PublicKeyToken=3bbf667502b72835</Assembly>
    <Class>Hess.SharePoint.EventReceivers.GroupUpdatesEventReceiver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616662-F53B-4643-9581-F0F2EA105B32}">
  <ds:schemaRefs>
    <ds:schemaRef ds:uri="http://schemas.microsoft.com/sharepoint/v3/contenttype/forms"/>
  </ds:schemaRefs>
</ds:datastoreItem>
</file>

<file path=customXml/itemProps2.xml><?xml version="1.0" encoding="utf-8"?>
<ds:datastoreItem xmlns:ds="http://schemas.openxmlformats.org/officeDocument/2006/customXml" ds:itemID="{2ECC2A31-2263-42FB-881C-42BAA21CBA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78588C4-97B9-40FD-B13F-EF431D71E97D}">
  <ds:schemaRefs>
    <ds:schemaRef ds:uri="http://schemas.microsoft.com/sharepoint/events"/>
  </ds:schemaRefs>
</ds:datastoreItem>
</file>

<file path=customXml/itemProps4.xml><?xml version="1.0" encoding="utf-8"?>
<ds:datastoreItem xmlns:ds="http://schemas.openxmlformats.org/officeDocument/2006/customXml" ds:itemID="{68DE8173-46A2-4833-BD07-445A27C66DCB}">
  <ds:schemaRef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43640</TotalTime>
  <Words>368</Words>
  <Application>Microsoft Office PowerPoint</Application>
  <PresentationFormat>On-screen Show (4:3)</PresentationFormat>
  <Paragraphs>91</Paragraphs>
  <Slides>7</Slides>
  <Notes>2</Notes>
  <HiddenSlides>0</HiddenSlides>
  <MMClips>0</MMClips>
  <ScaleCrop>false</ScaleCrop>
  <HeadingPairs>
    <vt:vector size="6" baseType="variant">
      <vt:variant>
        <vt:lpstr>Theme</vt:lpstr>
      </vt:variant>
      <vt:variant>
        <vt:i4>10</vt:i4>
      </vt:variant>
      <vt:variant>
        <vt:lpstr>Embedded OLE Servers</vt:lpstr>
      </vt:variant>
      <vt:variant>
        <vt:i4>1</vt:i4>
      </vt:variant>
      <vt:variant>
        <vt:lpstr>Slide Titles</vt:lpstr>
      </vt:variant>
      <vt:variant>
        <vt:i4>7</vt:i4>
      </vt:variant>
    </vt:vector>
  </HeadingPairs>
  <TitlesOfParts>
    <vt:vector size="18" baseType="lpstr">
      <vt:lpstr>56_master template</vt:lpstr>
      <vt:lpstr>79_master template</vt:lpstr>
      <vt:lpstr>95_master template</vt:lpstr>
      <vt:lpstr>1_Default Design</vt:lpstr>
      <vt:lpstr>2_Default Design</vt:lpstr>
      <vt:lpstr>master template</vt:lpstr>
      <vt:lpstr>1_master template</vt:lpstr>
      <vt:lpstr>2_master template</vt:lpstr>
      <vt:lpstr>3_master template</vt:lpstr>
      <vt:lpstr>Office Theme</vt:lpstr>
      <vt:lpstr>Worksheet</vt:lpstr>
      <vt:lpstr>Oil Industry Segment Update  Lee K. Johnson Hess Corporation  </vt:lpstr>
      <vt:lpstr>US Crude Oil Environment</vt:lpstr>
      <vt:lpstr>Land Oil Rig Count</vt:lpstr>
      <vt:lpstr>Volume of Crude by Rail Carloads</vt:lpstr>
      <vt:lpstr>Williston Basin Crude Oil Share</vt:lpstr>
      <vt:lpstr>Williston Basin Crude Oil Export Options (Reported Capacity – Not Market Share)</vt:lpstr>
      <vt:lpstr>Closing Thoughts</vt:lpstr>
    </vt:vector>
  </TitlesOfParts>
  <Company>Hess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thomas.dransfield@hess.com</dc:creator>
  <cp:lastModifiedBy>Government of the United States</cp:lastModifiedBy>
  <cp:revision>1272</cp:revision>
  <cp:lastPrinted>2016-04-11T14:05:30Z</cp:lastPrinted>
  <dcterms:created xsi:type="dcterms:W3CDTF">2012-11-07T18:31:18Z</dcterms:created>
  <dcterms:modified xsi:type="dcterms:W3CDTF">2016-04-18T16:42:45Z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0x010100E48DD69A1B085B45B3DD74A6EC38685F</vt:lpwstr>
  </property>
</Properties>
</file>