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81" r:id="rId5"/>
    <p:sldId id="280" r:id="rId6"/>
    <p:sldId id="285" r:id="rId7"/>
    <p:sldId id="278" r:id="rId8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D8FE12-26D6-4CB8-9585-FC5F67E5C7A3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58DF91-0108-42BD-93D6-7C5634648B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ailex.com/sit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511629" y="2667000"/>
            <a:ext cx="7772400" cy="11321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Equipment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400800" cy="1676400"/>
          </a:xfrm>
        </p:spPr>
        <p:txBody>
          <a:bodyPr/>
          <a:lstStyle/>
          <a:p>
            <a:pPr algn="ctr"/>
            <a:r>
              <a:rPr lang="en-US" dirty="0" smtClean="0"/>
              <a:t>RSTAC </a:t>
            </a:r>
          </a:p>
          <a:p>
            <a:pPr algn="ctr"/>
            <a:r>
              <a:rPr lang="en-US" dirty="0" smtClean="0"/>
              <a:t>May 20,2014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0397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1372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teel Service Gondo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114800"/>
            <a:ext cx="32004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terlingrail.com/images/895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3338"/>
            <a:ext cx="312011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Concluding Summary   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                     Equipment Review</a:t>
            </a:r>
            <a:br>
              <a:rPr lang="en-US" sz="2000" dirty="0" smtClean="0">
                <a:latin typeface="Arial Black" panose="020B0A04020102020204" pitchFamily="34" charset="0"/>
              </a:rPr>
            </a:b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                                         What the Future Holds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Continued rapid growth in goods movement with increasing infrastructure demands</a:t>
            </a:r>
          </a:p>
          <a:p>
            <a:r>
              <a:rPr lang="en-US" dirty="0" smtClean="0"/>
              <a:t>Modal competition for infrastructure dollars – who’s going to pay?</a:t>
            </a:r>
          </a:p>
          <a:p>
            <a:r>
              <a:rPr lang="en-US" dirty="0" smtClean="0"/>
              <a:t>Rail car equipment shortages based on demand – the role of the box car  </a:t>
            </a:r>
          </a:p>
          <a:p>
            <a:r>
              <a:rPr lang="en-US" dirty="0" smtClean="0"/>
              <a:t>We’re the solution !       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2057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FUTURE</a:t>
            </a:r>
            <a:endParaRPr lang="en-US" dirty="0"/>
          </a:p>
        </p:txBody>
      </p:sp>
      <p:pic>
        <p:nvPicPr>
          <p:cNvPr id="4" name="Picture 2" descr="carto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36000"/>
          </a:blip>
          <a:stretch>
            <a:fillRect/>
          </a:stretch>
        </p:blipFill>
        <p:spPr bwMode="auto">
          <a:xfrm>
            <a:off x="2033143" y="1962912"/>
            <a:ext cx="5312664" cy="3770376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Steel Service Gondo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0371"/>
            <a:ext cx="2286000" cy="9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Level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Overall freight revenue will grow by 63.6% to $1.3 trillion annually in 2024 and trucking will see its share of those revenue rise to 81% from 80.7% in 2012.</a:t>
            </a:r>
          </a:p>
          <a:p>
            <a:r>
              <a:rPr lang="en-US" sz="8000" dirty="0" smtClean="0"/>
              <a:t>Truckload volumes will grow 3.2% through 2018 and 1.1% annually between 2019 and 2024. Less-than-truckload volume should grow 3.5% annually through 2018 and by 2.4% until 2024.</a:t>
            </a:r>
          </a:p>
          <a:p>
            <a:r>
              <a:rPr lang="en-US" sz="8000" dirty="0" smtClean="0"/>
              <a:t>Anemic growth for rail carloads of just 1.5% through 2018 and 0.4% from 2019 through 2024 contributing to a decline in market share to 14.2% from 14.8% in 2011.</a:t>
            </a:r>
          </a:p>
          <a:p>
            <a:r>
              <a:rPr lang="en-US" sz="8000" dirty="0" smtClean="0"/>
              <a:t>Intermodal rail will continue to be the fastest growing freight mode, growing an average of 5.1% a year until 2018 then slowing moderately to 4.8% annual through 2024. </a:t>
            </a:r>
            <a:r>
              <a:rPr lang="en-US" sz="7200" dirty="0" smtClean="0"/>
              <a:t>                             </a:t>
            </a:r>
            <a:r>
              <a:rPr lang="en-US" sz="4400" dirty="0" smtClean="0"/>
              <a:t>S</a:t>
            </a:r>
            <a:r>
              <a:rPr lang="en-US" sz="4400" b="1" dirty="0" smtClean="0"/>
              <a:t>ource: US Freight </a:t>
            </a:r>
            <a:r>
              <a:rPr lang="en-US" sz="4800" b="1" dirty="0" smtClean="0"/>
              <a:t>Transportation Forecast to 2024, ATA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400" dirty="0" smtClean="0"/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Freight Tonnage Modal Share</a:t>
            </a:r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         Water : 10.3%</a:t>
            </a:r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          Air      : .01 %</a:t>
            </a:r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     Trucking :  68.5%           </a:t>
            </a:r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           Rail   :   14.8</a:t>
            </a:r>
          </a:p>
          <a:p>
            <a:r>
              <a:rPr lang="en-US" sz="5600" dirty="0" smtClean="0">
                <a:latin typeface="Arial Rounded MT Bold" panose="020F0704030504030204" pitchFamily="34" charset="0"/>
              </a:rPr>
              <a:t>     Pipeline::  10.3 </a:t>
            </a:r>
          </a:p>
          <a:p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1100" dirty="0" smtClean="0">
                <a:latin typeface="Arial Rounded MT Bold" panose="020F0704030504030204" pitchFamily="34" charset="0"/>
              </a:rPr>
              <a:t/>
            </a:r>
            <a:br>
              <a:rPr lang="en-US" sz="1100" dirty="0" smtClean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7650"/>
            <a:ext cx="1371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Major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Modal Shifts Are In The Past</a:t>
            </a:r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Distribution of Tonnage by Mode: 2012 vs 2024</a:t>
            </a:r>
            <a:br>
              <a:rPr lang="en-US" sz="2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1897953"/>
              </p:ext>
            </p:extLst>
          </p:nvPr>
        </p:nvGraphicFramePr>
        <p:xfrm>
          <a:off x="-533400" y="1447800"/>
          <a:ext cx="6200775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4" imgW="6200169" imgH="4127350" progId="Excel.Chart.8">
                  <p:embed/>
                </p:oleObj>
              </mc:Choice>
              <mc:Fallback>
                <p:oleObj r:id="rId4" imgW="6200169" imgH="4127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1447800"/>
                        <a:ext cx="6200775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13927"/>
              </p:ext>
            </p:extLst>
          </p:nvPr>
        </p:nvGraphicFramePr>
        <p:xfrm>
          <a:off x="3733800" y="1600200"/>
          <a:ext cx="61976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7" imgW="6194073" imgH="4127350" progId="Excel.Chart.8">
                  <p:embed/>
                </p:oleObj>
              </mc:Choice>
              <mc:Fallback>
                <p:oleObj r:id="rId7" imgW="6194073" imgH="4127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61976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Steel Service Gondo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215537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Incentivize investments in these units :                                                                         - tax credits – focused amortization                                                                                                                - attach federal &amp; state rail freight assistance investment towards equipment where local industry is impacted  </a:t>
            </a:r>
          </a:p>
          <a:p>
            <a:r>
              <a:rPr lang="en-US" sz="2000" dirty="0" smtClean="0"/>
              <a:t>Get creative :                                                                                                                       - view the freight market in total – look at traffic lanes and industry priorities                                                                                                                         - </a:t>
            </a:r>
            <a:r>
              <a:rPr lang="en-US" sz="2000" dirty="0" err="1" smtClean="0"/>
              <a:t>Railex</a:t>
            </a:r>
            <a:r>
              <a:rPr lang="en-US" sz="2000" dirty="0" smtClean="0"/>
              <a:t> Brochure  (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://www.railex.com/site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 )                                                                                                                 - view these car types – especially box cars – as rolling warehouses – the issue needing a closer look : how do you fully utilize the ENTIRE inside </a:t>
            </a:r>
          </a:p>
          <a:p>
            <a:r>
              <a:rPr lang="en-US" sz="2000" dirty="0" smtClean="0"/>
              <a:t>Create MORE equipment guardians :                                                                            - Beneficial owners need better coordination – increase the use of pool car network  ( shippers, port authorities, more </a:t>
            </a:r>
            <a:r>
              <a:rPr lang="en-US" sz="2000" dirty="0" err="1" smtClean="0"/>
              <a:t>shortline</a:t>
            </a:r>
            <a:r>
              <a:rPr lang="en-US" sz="2000" dirty="0" smtClean="0"/>
              <a:t> railroads)                              - Service commitments from Class 1 railroads command managed equipment return activity with resulting balanced train performance                                                  - implement  financial incentives to along the supply chain to work smarter and more cooperatively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Picture 3" descr="Steel Service Gondo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5556"/>
            <a:ext cx="1905000" cy="9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"/>
            <a:ext cx="8153400" cy="1447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altLang="en-US" sz="11200" b="1" dirty="0" smtClean="0">
                <a:solidFill>
                  <a:srgbClr val="000000"/>
                </a:solidFill>
                <a:latin typeface="Arial Black" pitchFamily="34" charset="0"/>
              </a:rPr>
              <a:t>Revisit</a:t>
            </a:r>
          </a:p>
          <a:p>
            <a:pPr marL="0" indent="0" algn="ctr">
              <a:buNone/>
            </a:pPr>
            <a:r>
              <a:rPr lang="en-US" altLang="en-US" sz="11200" b="1" dirty="0" smtClean="0">
                <a:solidFill>
                  <a:srgbClr val="000000"/>
                </a:solidFill>
                <a:latin typeface="Arial Black" pitchFamily="34" charset="0"/>
              </a:rPr>
              <a:t>Obama Administration’s</a:t>
            </a:r>
            <a:endParaRPr lang="en-US" altLang="en-US" sz="11200" b="1" dirty="0">
              <a:solidFill>
                <a:srgbClr val="00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altLang="en-US" sz="11200" b="1" dirty="0" smtClean="0">
                <a:solidFill>
                  <a:srgbClr val="000000"/>
                </a:solidFill>
                <a:latin typeface="Arial Black" pitchFamily="34" charset="0"/>
              </a:rPr>
              <a:t>New Freight Transport Policy</a:t>
            </a:r>
            <a:r>
              <a:rPr lang="en-US" altLang="en-US" sz="4800" b="1" dirty="0" smtClean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US" altLang="en-US" sz="4800" b="1" dirty="0" smtClean="0">
                <a:solidFill>
                  <a:srgbClr val="000000"/>
                </a:solidFill>
                <a:latin typeface="Arial Black" pitchFamily="34" charset="0"/>
              </a:rPr>
            </a:br>
            <a:endParaRPr lang="en-US" altLang="en-US" sz="48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 Get trucks off the road”</a:t>
            </a:r>
          </a:p>
          <a:p>
            <a:pPr algn="ctr"/>
            <a:r>
              <a:rPr lang="en-US" sz="3600" dirty="0"/>
              <a:t>5 goals</a:t>
            </a:r>
          </a:p>
          <a:p>
            <a:pPr algn="ctr"/>
            <a:r>
              <a:rPr lang="en-US" sz="2400" dirty="0" smtClean="0"/>
              <a:t>safety </a:t>
            </a:r>
            <a:endParaRPr lang="en-US" sz="2400" dirty="0"/>
          </a:p>
          <a:p>
            <a:pPr algn="ctr"/>
            <a:r>
              <a:rPr lang="en-US" sz="2400" dirty="0"/>
              <a:t> economic competitiveness</a:t>
            </a:r>
          </a:p>
          <a:p>
            <a:pPr algn="ctr"/>
            <a:r>
              <a:rPr lang="en-US" sz="2400" dirty="0"/>
              <a:t>state of good repair</a:t>
            </a:r>
            <a:br>
              <a:rPr lang="en-US" sz="2400" dirty="0"/>
            </a:br>
            <a:r>
              <a:rPr lang="en-US" sz="2400" dirty="0"/>
              <a:t>livability</a:t>
            </a:r>
          </a:p>
          <a:p>
            <a:pPr algn="ctr"/>
            <a:r>
              <a:rPr lang="en-US" sz="2400" dirty="0"/>
              <a:t>environmental sustainability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2400" dirty="0"/>
              <a:t>“ No longer can we think of single modes of transport ”</a:t>
            </a:r>
            <a:br>
              <a:rPr lang="en-US" sz="2400" dirty="0"/>
            </a:br>
            <a:r>
              <a:rPr lang="en-US" sz="2000" dirty="0" smtClean="0"/>
              <a:t>                                                            </a:t>
            </a:r>
            <a:r>
              <a:rPr lang="en-US" sz="1600" dirty="0" smtClean="0"/>
              <a:t> (JOC - April </a:t>
            </a:r>
            <a:r>
              <a:rPr lang="en-US" sz="1600" dirty="0"/>
              <a:t>5, 2010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7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720</TotalTime>
  <Words>362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Median</vt:lpstr>
      <vt:lpstr>Microsoft Excel Chart</vt:lpstr>
      <vt:lpstr> Equipment Review</vt:lpstr>
      <vt:lpstr>Concluding Summary                             Equipment Review                                              What the Future Holds</vt:lpstr>
      <vt:lpstr>OUR FUTURE</vt:lpstr>
      <vt:lpstr>Market Level Activity</vt:lpstr>
      <vt:lpstr> Major Modal Shifts Are In The Past Distribution of Tonnage by Mode: 2012 vs 2024 </vt:lpstr>
      <vt:lpstr>Recommendations</vt:lpstr>
      <vt:lpstr>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 Review</dc:title>
  <dc:creator>jmcreavy</dc:creator>
  <cp:lastModifiedBy>Tom Giovinazzi</cp:lastModifiedBy>
  <cp:revision>59</cp:revision>
  <cp:lastPrinted>2014-02-14T19:40:07Z</cp:lastPrinted>
  <dcterms:created xsi:type="dcterms:W3CDTF">2014-02-05T14:39:22Z</dcterms:created>
  <dcterms:modified xsi:type="dcterms:W3CDTF">2014-10-28T14:23:55Z</dcterms:modified>
</cp:coreProperties>
</file>